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1" r:id="rId6"/>
    <p:sldId id="269" r:id="rId7"/>
    <p:sldId id="260" r:id="rId8"/>
    <p:sldId id="267" r:id="rId9"/>
    <p:sldId id="331" r:id="rId10"/>
    <p:sldId id="326" r:id="rId11"/>
    <p:sldId id="264" r:id="rId12"/>
    <p:sldId id="285" r:id="rId13"/>
    <p:sldId id="271" r:id="rId14"/>
    <p:sldId id="272" r:id="rId15"/>
    <p:sldId id="275" r:id="rId16"/>
    <p:sldId id="279" r:id="rId17"/>
    <p:sldId id="276" r:id="rId18"/>
    <p:sldId id="273" r:id="rId19"/>
    <p:sldId id="281" r:id="rId20"/>
    <p:sldId id="282" r:id="rId21"/>
    <p:sldId id="284" r:id="rId22"/>
    <p:sldId id="286" r:id="rId23"/>
    <p:sldId id="288" r:id="rId24"/>
    <p:sldId id="291" r:id="rId25"/>
    <p:sldId id="295" r:id="rId26"/>
    <p:sldId id="290" r:id="rId27"/>
    <p:sldId id="292" r:id="rId28"/>
    <p:sldId id="323" r:id="rId29"/>
    <p:sldId id="324" r:id="rId30"/>
    <p:sldId id="294" r:id="rId31"/>
    <p:sldId id="263" r:id="rId32"/>
    <p:sldId id="296" r:id="rId33"/>
    <p:sldId id="325" r:id="rId34"/>
    <p:sldId id="297" r:id="rId35"/>
    <p:sldId id="298" r:id="rId36"/>
    <p:sldId id="299" r:id="rId37"/>
    <p:sldId id="302" r:id="rId38"/>
    <p:sldId id="303" r:id="rId39"/>
    <p:sldId id="316" r:id="rId40"/>
    <p:sldId id="300" r:id="rId41"/>
    <p:sldId id="304" r:id="rId42"/>
    <p:sldId id="305" r:id="rId43"/>
    <p:sldId id="332" r:id="rId44"/>
    <p:sldId id="306" r:id="rId45"/>
    <p:sldId id="307" r:id="rId46"/>
    <p:sldId id="308" r:id="rId47"/>
    <p:sldId id="309" r:id="rId48"/>
    <p:sldId id="265" r:id="rId49"/>
    <p:sldId id="321" r:id="rId50"/>
    <p:sldId id="314" r:id="rId51"/>
    <p:sldId id="318" r:id="rId52"/>
    <p:sldId id="310" r:id="rId53"/>
    <p:sldId id="311" r:id="rId54"/>
    <p:sldId id="312" r:id="rId5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A7A7A7"/>
    <a:srgbClr val="FF66CC"/>
    <a:srgbClr val="262626"/>
    <a:srgbClr val="FF5757"/>
    <a:srgbClr val="00FFFF"/>
    <a:srgbClr val="732828"/>
    <a:srgbClr val="FF3300"/>
    <a:srgbClr val="EB6B0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21" autoAdjust="0"/>
    <p:restoredTop sz="74147" autoAdjust="0"/>
  </p:normalViewPr>
  <p:slideViewPr>
    <p:cSldViewPr snapToGrid="0">
      <p:cViewPr varScale="1">
        <p:scale>
          <a:sx n="86" d="100"/>
          <a:sy n="86" d="100"/>
        </p:scale>
        <p:origin x="21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5939B59-11BC-4AAA-A81C-55CAD5CA175E}" type="datetimeFigureOut">
              <a:rPr lang="he-IL" smtClean="0"/>
              <a:t>י"א/תשרי/תשע"ז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8E1C18-C875-4C88-BD76-005FF01C939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4035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8939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12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37609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13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09268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31384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17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64513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18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1647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20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8847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28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4077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30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55533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0240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35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217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0030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37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78718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43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30159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44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3750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3010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433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52213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57832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89874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6071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1C18-C875-4C88-BD76-005FF01C9392}" type="slidenum">
              <a:rPr lang="he-IL" smtClean="0"/>
              <a:t>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850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B20F-C819-4543-BD2C-BDB4E7244339}" type="datetime8">
              <a:rPr lang="he-IL" smtClean="0"/>
              <a:t>13 אוקטובר 16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7767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B774-2499-4B9D-AB9C-613E54E19EA1}" type="datetime8">
              <a:rPr lang="he-IL" smtClean="0"/>
              <a:t>13 אוקטובר 16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0644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19F2-84C7-436C-BB29-8EAC45DDA750}" type="datetime8">
              <a:rPr lang="he-IL" smtClean="0"/>
              <a:t>13 אוקטובר 16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77624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313267"/>
            <a:ext cx="8896350" cy="75055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19200"/>
            <a:ext cx="8896350" cy="46905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6E06-D449-49A3-8E2A-F4C2A63726E1}" type="datetime8">
              <a:rPr lang="he-IL" smtClean="0"/>
              <a:t>13 אוקטובר 16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0" y="1063818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3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AADF-F753-43B1-BF7F-FD86A88BAF40}" type="datetime8">
              <a:rPr lang="he-IL" smtClean="0"/>
              <a:t>13 אוקטובר 16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50728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7A78-EF97-4C4B-8CFC-431455A5B7EE}" type="datetime8">
              <a:rPr lang="he-IL" smtClean="0"/>
              <a:t>13 אוקטובר 16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139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38D6-8DE1-4B1D-A642-4676F720E017}" type="datetime8">
              <a:rPr lang="he-IL" smtClean="0"/>
              <a:t>13 אוקטובר 16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13654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8F98-0D88-47A1-9C9C-0B2D9E5979A1}" type="datetime8">
              <a:rPr lang="he-IL" smtClean="0"/>
              <a:t>13 אוקטובר 16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011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CC1F-B6CF-4C58-B5A6-8C837AC5A63E}" type="datetime8">
              <a:rPr lang="he-IL" smtClean="0"/>
              <a:t>13 אוקטובר 16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41234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23E9-B7A9-4A43-835C-9FE9D50EAA6C}" type="datetime8">
              <a:rPr lang="he-IL" smtClean="0"/>
              <a:t>13 אוקטובר 16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461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AE19-5BEF-411F-AA80-98065FD1C205}" type="datetime8">
              <a:rPr lang="he-IL" smtClean="0"/>
              <a:t>13 אוקטובר 16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4767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3A69B-7C28-4952-843A-23DE44C4A886}" type="datetime8">
              <a:rPr lang="he-IL" smtClean="0"/>
              <a:t>13 אוקטובר 16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0E584-C570-474F-8EAB-33F9CCB3ADA2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-10278" y="6135351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/>
          <a:srcRect t="1702" b="4368"/>
          <a:stretch/>
        </p:blipFill>
        <p:spPr>
          <a:xfrm>
            <a:off x="0" y="6189047"/>
            <a:ext cx="1820254" cy="6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6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13" Type="http://schemas.openxmlformats.org/officeDocument/2006/relationships/image" Target="../media/image49.png"/><Relationship Id="rId3" Type="http://schemas.openxmlformats.org/officeDocument/2006/relationships/image" Target="../media/image7.png"/><Relationship Id="rId7" Type="http://schemas.openxmlformats.org/officeDocument/2006/relationships/image" Target="../media/image430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47.png"/><Relationship Id="rId5" Type="http://schemas.openxmlformats.org/officeDocument/2006/relationships/image" Target="../media/image410.png"/><Relationship Id="rId10" Type="http://schemas.openxmlformats.org/officeDocument/2006/relationships/image" Target="../media/image46.png"/><Relationship Id="rId4" Type="http://schemas.openxmlformats.org/officeDocument/2006/relationships/image" Target="../media/image8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1.png"/><Relationship Id="rId3" Type="http://schemas.openxmlformats.org/officeDocument/2006/relationships/image" Target="../media/image50.png"/><Relationship Id="rId7" Type="http://schemas.openxmlformats.org/officeDocument/2006/relationships/image" Target="../media/image4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2.png"/><Relationship Id="rId10" Type="http://schemas.openxmlformats.org/officeDocument/2006/relationships/image" Target="../media/image7.png"/><Relationship Id="rId4" Type="http://schemas.openxmlformats.org/officeDocument/2006/relationships/image" Target="../media/image51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470.png"/><Relationship Id="rId7" Type="http://schemas.openxmlformats.org/officeDocument/2006/relationships/image" Target="../media/image50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7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5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" Type="http://schemas.openxmlformats.org/officeDocument/2006/relationships/image" Target="../media/image53.png"/><Relationship Id="rId21" Type="http://schemas.openxmlformats.org/officeDocument/2006/relationships/image" Target="../media/image83.png"/><Relationship Id="rId34" Type="http://schemas.openxmlformats.org/officeDocument/2006/relationships/image" Target="../media/image7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1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31" Type="http://schemas.openxmlformats.org/officeDocument/2006/relationships/image" Target="../media/image680.png"/><Relationship Id="rId4" Type="http://schemas.openxmlformats.org/officeDocument/2006/relationships/image" Target="../media/image530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3.png"/><Relationship Id="rId35" Type="http://schemas.openxmlformats.org/officeDocument/2006/relationships/image" Target="../media/image8.png"/><Relationship Id="rId8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4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7.png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7" Type="http://schemas.openxmlformats.org/officeDocument/2006/relationships/image" Target="../media/image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7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8.png"/><Relationship Id="rId12" Type="http://schemas.openxmlformats.org/officeDocument/2006/relationships/image" Target="../media/image7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1.png"/><Relationship Id="rId11" Type="http://schemas.openxmlformats.org/officeDocument/2006/relationships/image" Target="../media/image871.png"/><Relationship Id="rId5" Type="http://schemas.openxmlformats.org/officeDocument/2006/relationships/image" Target="../media/image841.png"/><Relationship Id="rId10" Type="http://schemas.openxmlformats.org/officeDocument/2006/relationships/image" Target="../media/image860.png"/><Relationship Id="rId9" Type="http://schemas.openxmlformats.org/officeDocument/2006/relationships/image" Target="../media/image8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1.jpe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010.png"/><Relationship Id="rId3" Type="http://schemas.openxmlformats.org/officeDocument/2006/relationships/image" Target="../media/image111.png"/><Relationship Id="rId7" Type="http://schemas.openxmlformats.org/officeDocument/2006/relationships/image" Target="../media/image8.png"/><Relationship Id="rId12" Type="http://schemas.openxmlformats.org/officeDocument/2006/relationships/image" Target="../media/image10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990.png"/><Relationship Id="rId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12.png"/><Relationship Id="rId9" Type="http://schemas.openxmlformats.org/officeDocument/2006/relationships/image" Target="../media/image115.png"/><Relationship Id="rId14" Type="http://schemas.openxmlformats.org/officeDocument/2006/relationships/image" Target="../media/image9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.png"/><Relationship Id="rId7" Type="http://schemas.openxmlformats.org/officeDocument/2006/relationships/image" Target="../media/image1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8.pn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7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13" Type="http://schemas.openxmlformats.org/officeDocument/2006/relationships/image" Target="../media/image6.png"/><Relationship Id="rId18" Type="http://schemas.openxmlformats.org/officeDocument/2006/relationships/image" Target="../media/image1140.png"/><Relationship Id="rId3" Type="http://schemas.openxmlformats.org/officeDocument/2006/relationships/image" Target="../media/image112.emf"/><Relationship Id="rId7" Type="http://schemas.openxmlformats.org/officeDocument/2006/relationships/image" Target="../media/image116.emf"/><Relationship Id="rId12" Type="http://schemas.openxmlformats.org/officeDocument/2006/relationships/image" Target="../media/image121.png"/><Relationship Id="rId2" Type="http://schemas.openxmlformats.org/officeDocument/2006/relationships/image" Target="../media/image111.emf"/><Relationship Id="rId16" Type="http://schemas.openxmlformats.org/officeDocument/2006/relationships/image" Target="../media/image1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emf"/><Relationship Id="rId11" Type="http://schemas.openxmlformats.org/officeDocument/2006/relationships/image" Target="../media/image120.emf"/><Relationship Id="rId5" Type="http://schemas.openxmlformats.org/officeDocument/2006/relationships/image" Target="../media/image114.emf"/><Relationship Id="rId15" Type="http://schemas.openxmlformats.org/officeDocument/2006/relationships/image" Target="../media/image8.png"/><Relationship Id="rId10" Type="http://schemas.openxmlformats.org/officeDocument/2006/relationships/image" Target="../media/image119.emf"/><Relationship Id="rId4" Type="http://schemas.openxmlformats.org/officeDocument/2006/relationships/image" Target="../media/image113.emf"/><Relationship Id="rId9" Type="http://schemas.openxmlformats.org/officeDocument/2006/relationships/image" Target="../media/image118.emf"/><Relationship Id="rId1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13" Type="http://schemas.openxmlformats.org/officeDocument/2006/relationships/image" Target="../media/image7.png"/><Relationship Id="rId18" Type="http://schemas.openxmlformats.org/officeDocument/2006/relationships/image" Target="../media/image1190.png"/><Relationship Id="rId26" Type="http://schemas.openxmlformats.org/officeDocument/2006/relationships/image" Target="../media/image127.png"/><Relationship Id="rId3" Type="http://schemas.openxmlformats.org/officeDocument/2006/relationships/image" Target="../media/image113.emf"/><Relationship Id="rId21" Type="http://schemas.openxmlformats.org/officeDocument/2006/relationships/image" Target="../media/image1220.png"/><Relationship Id="rId7" Type="http://schemas.openxmlformats.org/officeDocument/2006/relationships/image" Target="../media/image118.emf"/><Relationship Id="rId12" Type="http://schemas.openxmlformats.org/officeDocument/2006/relationships/image" Target="../media/image6.png"/><Relationship Id="rId17" Type="http://schemas.openxmlformats.org/officeDocument/2006/relationships/image" Target="../media/image1140.png"/><Relationship Id="rId25" Type="http://schemas.openxmlformats.org/officeDocument/2006/relationships/image" Target="../media/image126.png"/><Relationship Id="rId2" Type="http://schemas.openxmlformats.org/officeDocument/2006/relationships/image" Target="../media/image112.emf"/><Relationship Id="rId16" Type="http://schemas.openxmlformats.org/officeDocument/2006/relationships/image" Target="../media/image1180.png"/><Relationship Id="rId20" Type="http://schemas.openxmlformats.org/officeDocument/2006/relationships/image" Target="../media/image1210.png"/><Relationship Id="rId29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emf"/><Relationship Id="rId11" Type="http://schemas.microsoft.com/office/2007/relationships/hdphoto" Target="../media/hdphoto1.wdp"/><Relationship Id="rId24" Type="http://schemas.openxmlformats.org/officeDocument/2006/relationships/image" Target="../media/image125.png"/><Relationship Id="rId5" Type="http://schemas.openxmlformats.org/officeDocument/2006/relationships/image" Target="../media/image115.emf"/><Relationship Id="rId15" Type="http://schemas.openxmlformats.org/officeDocument/2006/relationships/image" Target="../media/image1170.png"/><Relationship Id="rId23" Type="http://schemas.openxmlformats.org/officeDocument/2006/relationships/image" Target="../media/image1191.png"/><Relationship Id="rId28" Type="http://schemas.openxmlformats.org/officeDocument/2006/relationships/image" Target="../media/image1292.png"/><Relationship Id="rId10" Type="http://schemas.openxmlformats.org/officeDocument/2006/relationships/image" Target="../media/image122.png"/><Relationship Id="rId19" Type="http://schemas.openxmlformats.org/officeDocument/2006/relationships/image" Target="../media/image1200.png"/><Relationship Id="rId4" Type="http://schemas.openxmlformats.org/officeDocument/2006/relationships/image" Target="../media/image114.emf"/><Relationship Id="rId9" Type="http://schemas.openxmlformats.org/officeDocument/2006/relationships/image" Target="../media/image120.emf"/><Relationship Id="rId14" Type="http://schemas.openxmlformats.org/officeDocument/2006/relationships/image" Target="../media/image8.png"/><Relationship Id="rId22" Type="http://schemas.openxmlformats.org/officeDocument/2006/relationships/image" Target="../media/image123.png"/><Relationship Id="rId27" Type="http://schemas.openxmlformats.org/officeDocument/2006/relationships/image" Target="../media/image12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8.png"/><Relationship Id="rId18" Type="http://schemas.openxmlformats.org/officeDocument/2006/relationships/image" Target="../media/image143.png"/><Relationship Id="rId26" Type="http://schemas.openxmlformats.org/officeDocument/2006/relationships/image" Target="../media/image151.png"/><Relationship Id="rId3" Type="http://schemas.openxmlformats.org/officeDocument/2006/relationships/image" Target="../media/image1310.png"/><Relationship Id="rId21" Type="http://schemas.openxmlformats.org/officeDocument/2006/relationships/image" Target="../media/image146.png"/><Relationship Id="rId7" Type="http://schemas.openxmlformats.org/officeDocument/2006/relationships/image" Target="../media/image135.png"/><Relationship Id="rId12" Type="http://schemas.openxmlformats.org/officeDocument/2006/relationships/image" Target="../media/image7.png"/><Relationship Id="rId17" Type="http://schemas.openxmlformats.org/officeDocument/2006/relationships/image" Target="../media/image142.png"/><Relationship Id="rId25" Type="http://schemas.openxmlformats.org/officeDocument/2006/relationships/image" Target="../media/image15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6.png"/><Relationship Id="rId24" Type="http://schemas.openxmlformats.org/officeDocument/2006/relationships/image" Target="../media/image149.png"/><Relationship Id="rId5" Type="http://schemas.openxmlformats.org/officeDocument/2006/relationships/image" Target="../media/image133.png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10" Type="http://schemas.openxmlformats.org/officeDocument/2006/relationships/image" Target="../media/image138.png"/><Relationship Id="rId19" Type="http://schemas.openxmlformats.org/officeDocument/2006/relationships/image" Target="../media/image144.png"/><Relationship Id="rId4" Type="http://schemas.openxmlformats.org/officeDocument/2006/relationships/image" Target="../media/image1320.png"/><Relationship Id="rId9" Type="http://schemas.openxmlformats.org/officeDocument/2006/relationships/image" Target="../media/image137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52.png"/><Relationship Id="rId7" Type="http://schemas.openxmlformats.org/officeDocument/2006/relationships/image" Target="../media/image1491.png"/><Relationship Id="rId2" Type="http://schemas.openxmlformats.org/officeDocument/2006/relationships/image" Target="../media/image14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2.png"/><Relationship Id="rId5" Type="http://schemas.openxmlformats.org/officeDocument/2006/relationships/image" Target="../media/image1472.png"/><Relationship Id="rId10" Type="http://schemas.openxmlformats.org/officeDocument/2006/relationships/image" Target="../media/image8.png"/><Relationship Id="rId4" Type="http://schemas.openxmlformats.org/officeDocument/2006/relationships/image" Target="../media/image1461.png"/><Relationship Id="rId9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0.png"/><Relationship Id="rId13" Type="http://schemas.openxmlformats.org/officeDocument/2006/relationships/image" Target="../media/image1471.png"/><Relationship Id="rId18" Type="http://schemas.openxmlformats.org/officeDocument/2006/relationships/image" Target="../media/image8.png"/><Relationship Id="rId3" Type="http://schemas.openxmlformats.org/officeDocument/2006/relationships/image" Target="../media/image1441.png"/><Relationship Id="rId12" Type="http://schemas.openxmlformats.org/officeDocument/2006/relationships/image" Target="../media/image1420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1.png"/><Relationship Id="rId5" Type="http://schemas.openxmlformats.org/officeDocument/2006/relationships/image" Target="../media/image1330.png"/><Relationship Id="rId15" Type="http://schemas.openxmlformats.org/officeDocument/2006/relationships/image" Target="../media/image1490.png"/><Relationship Id="rId10" Type="http://schemas.openxmlformats.org/officeDocument/2006/relationships/image" Target="../media/image1460.png"/><Relationship Id="rId4" Type="http://schemas.openxmlformats.org/officeDocument/2006/relationships/image" Target="../media/image1291.png"/><Relationship Id="rId9" Type="http://schemas.openxmlformats.org/officeDocument/2006/relationships/image" Target="../media/image1390.png"/><Relationship Id="rId14" Type="http://schemas.openxmlformats.org/officeDocument/2006/relationships/image" Target="../media/image148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0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0.png"/><Relationship Id="rId2" Type="http://schemas.openxmlformats.org/officeDocument/2006/relationships/image" Target="../media/image1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28.png"/><Relationship Id="rId7" Type="http://schemas.openxmlformats.org/officeDocument/2006/relationships/image" Target="../media/image1520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9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5.png"/><Relationship Id="rId7" Type="http://schemas.openxmlformats.org/officeDocument/2006/relationships/image" Target="../media/image6.png"/><Relationship Id="rId12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2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Relationship Id="rId9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68.png"/><Relationship Id="rId5" Type="http://schemas.openxmlformats.org/officeDocument/2006/relationships/image" Target="../media/image165.png"/><Relationship Id="rId10" Type="http://schemas.openxmlformats.org/officeDocument/2006/relationships/image" Target="../media/image131.png"/><Relationship Id="rId4" Type="http://schemas.openxmlformats.org/officeDocument/2006/relationships/image" Target="../media/image164.png"/><Relationship Id="rId9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3" Type="http://schemas.openxmlformats.org/officeDocument/2006/relationships/image" Target="../media/image143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521.png"/><Relationship Id="rId9" Type="http://schemas.openxmlformats.org/officeDocument/2006/relationships/image" Target="../media/image1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0.png"/><Relationship Id="rId2" Type="http://schemas.openxmlformats.org/officeDocument/2006/relationships/image" Target="../media/image1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.png"/><Relationship Id="rId7" Type="http://schemas.openxmlformats.org/officeDocument/2006/relationships/image" Target="../media/image109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90.png"/><Relationship Id="rId7" Type="http://schemas.openxmlformats.org/officeDocument/2006/relationships/image" Target="../media/image8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8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7.png"/><Relationship Id="rId18" Type="http://schemas.openxmlformats.org/officeDocument/2006/relationships/image" Target="../media/image250.png"/><Relationship Id="rId3" Type="http://schemas.openxmlformats.org/officeDocument/2006/relationships/image" Target="../media/image18.png"/><Relationship Id="rId21" Type="http://schemas.openxmlformats.org/officeDocument/2006/relationships/image" Target="../media/image25.png"/><Relationship Id="rId7" Type="http://schemas.openxmlformats.org/officeDocument/2006/relationships/image" Target="../media/image20.png"/><Relationship Id="rId12" Type="http://schemas.openxmlformats.org/officeDocument/2006/relationships/image" Target="../media/image16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0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0.pn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0.png"/><Relationship Id="rId4" Type="http://schemas.openxmlformats.org/officeDocument/2006/relationships/image" Target="../media/image1611.png"/><Relationship Id="rId9" Type="http://schemas.openxmlformats.org/officeDocument/2006/relationships/image" Target="../media/image22.png"/><Relationship Id="rId14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0.png"/><Relationship Id="rId3" Type="http://schemas.openxmlformats.org/officeDocument/2006/relationships/image" Target="../media/image1900.png"/><Relationship Id="rId7" Type="http://schemas.openxmlformats.org/officeDocument/2006/relationships/image" Target="../media/image8.png"/><Relationship Id="rId2" Type="http://schemas.openxmlformats.org/officeDocument/2006/relationships/image" Target="../media/image19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9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4.png"/><Relationship Id="rId7" Type="http://schemas.openxmlformats.org/officeDocument/2006/relationships/image" Target="../media/image6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6.png"/><Relationship Id="rId10" Type="http://schemas.openxmlformats.org/officeDocument/2006/relationships/image" Target="../media/image1850.png"/><Relationship Id="rId4" Type="http://schemas.openxmlformats.org/officeDocument/2006/relationships/image" Target="../media/image205.png"/><Relationship Id="rId9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.png"/><Relationship Id="rId7" Type="http://schemas.openxmlformats.org/officeDocument/2006/relationships/image" Target="../media/image10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8.png"/><Relationship Id="rId10" Type="http://schemas.openxmlformats.org/officeDocument/2006/relationships/image" Target="../media/image167.png"/><Relationship Id="rId4" Type="http://schemas.openxmlformats.org/officeDocument/2006/relationships/image" Target="../media/image7.png"/><Relationship Id="rId9" Type="http://schemas.openxmlformats.org/officeDocument/2006/relationships/image" Target="../media/image1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5.jpeg"/><Relationship Id="rId10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457072" y="3814559"/>
            <a:ext cx="6638746" cy="2245347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>
            <a:off x="157362" y="2157718"/>
            <a:ext cx="5166286" cy="163121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dirty="0" smtClean="0"/>
              <a:t>Vardan Papyan</a:t>
            </a:r>
          </a:p>
          <a:p>
            <a:pPr algn="l" rtl="0"/>
            <a:r>
              <a:rPr lang="en-US" sz="2400" dirty="0" smtClean="0"/>
              <a:t>The Computer Science Department</a:t>
            </a:r>
          </a:p>
          <a:p>
            <a:pPr algn="l" rtl="0"/>
            <a:r>
              <a:rPr lang="en-US" sz="2400" dirty="0" err="1" smtClean="0"/>
              <a:t>Technion</a:t>
            </a:r>
            <a:r>
              <a:rPr lang="en-US" sz="2400" dirty="0" smtClean="0"/>
              <a:t> – Israel Institute of technology</a:t>
            </a:r>
          </a:p>
          <a:p>
            <a:pPr algn="l" rtl="0"/>
            <a:r>
              <a:rPr lang="en-US" sz="2400" dirty="0" smtClean="0"/>
              <a:t>Haifa 32000, Israel</a:t>
            </a:r>
            <a:endParaRPr lang="he-IL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362" y="113596"/>
            <a:ext cx="8203474" cy="88589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/>
              <a:t>Signal Modeling:</a:t>
            </a:r>
            <a:endParaRPr lang="he-IL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4492451" y="3819990"/>
            <a:ext cx="22083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Joint work with</a:t>
            </a:r>
            <a:endParaRPr lang="he-IL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457072" y="4274662"/>
            <a:ext cx="2112246" cy="1716173"/>
            <a:chOff x="2457072" y="4274662"/>
            <a:chExt cx="2112246" cy="1716173"/>
          </a:xfrm>
        </p:grpSpPr>
        <p:pic>
          <p:nvPicPr>
            <p:cNvPr id="25" name="Picture 6" descr="*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52"/>
            <a:stretch/>
          </p:blipFill>
          <p:spPr bwMode="auto">
            <a:xfrm>
              <a:off x="2994379" y="4274662"/>
              <a:ext cx="929264" cy="1258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57072" y="5529170"/>
              <a:ext cx="2112246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2400" dirty="0" smtClean="0"/>
                <a:t>Jeremias </a:t>
              </a:r>
              <a:r>
                <a:rPr lang="en-US" sz="2400" dirty="0" err="1" smtClean="0"/>
                <a:t>Sulam</a:t>
              </a:r>
              <a:endParaRPr lang="he-IL" sz="2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19394" y="4348897"/>
            <a:ext cx="1942391" cy="1631232"/>
            <a:chOff x="4602165" y="4359602"/>
            <a:chExt cx="1942391" cy="1631232"/>
          </a:xfrm>
        </p:grpSpPr>
        <p:pic>
          <p:nvPicPr>
            <p:cNvPr id="26" name="Picture 8" descr="imag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951" y="4359602"/>
              <a:ext cx="1088817" cy="1088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4602165" y="5529169"/>
              <a:ext cx="1942391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2400" dirty="0" err="1" smtClean="0"/>
                <a:t>Yaniv</a:t>
              </a:r>
              <a:r>
                <a:rPr lang="en-US" sz="2400" dirty="0" smtClean="0"/>
                <a:t> Romano</a:t>
              </a:r>
              <a:endParaRPr lang="he-IL" sz="2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11861" y="4279843"/>
            <a:ext cx="2483957" cy="1719536"/>
            <a:chOff x="6611861" y="4279843"/>
            <a:chExt cx="2483957" cy="1719536"/>
          </a:xfrm>
        </p:grpSpPr>
        <p:sp>
          <p:nvSpPr>
            <p:cNvPr id="22" name="TextBox 21"/>
            <p:cNvSpPr txBox="1"/>
            <p:nvPr/>
          </p:nvSpPr>
          <p:spPr>
            <a:xfrm>
              <a:off x="6611861" y="5537714"/>
              <a:ext cx="248395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 smtClean="0"/>
                <a:t>Prof. Michael </a:t>
              </a:r>
              <a:r>
                <a:rPr lang="en-US" sz="2400" dirty="0" err="1" smtClean="0"/>
                <a:t>Elad</a:t>
              </a:r>
              <a:endParaRPr lang="he-IL" sz="24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9578" y="4279843"/>
              <a:ext cx="1202702" cy="1257871"/>
            </a:xfrm>
            <a:prstGeom prst="rect">
              <a:avLst/>
            </a:prstGeom>
          </p:spPr>
        </p:pic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1</a:t>
            </a:fld>
            <a:endParaRPr lang="he-IL"/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0" y="2113826"/>
            <a:ext cx="621195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6862" y="1471565"/>
            <a:ext cx="499226" cy="6725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2049" y="1478097"/>
            <a:ext cx="564573" cy="6713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2552" y="1466193"/>
            <a:ext cx="428368" cy="6832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1643"/>
          <a:stretch/>
        </p:blipFill>
        <p:spPr>
          <a:xfrm>
            <a:off x="6291201" y="1462785"/>
            <a:ext cx="1325005" cy="68351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7362" y="1006598"/>
            <a:ext cx="6464024" cy="10369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/>
              <a:t>From </a:t>
            </a:r>
            <a:r>
              <a:rPr lang="en-US" sz="3600" b="1" dirty="0">
                <a:solidFill>
                  <a:srgbClr val="FFFF00"/>
                </a:solidFill>
              </a:rPr>
              <a:t>Convolutional Sparse Coding </a:t>
            </a:r>
            <a:r>
              <a:rPr lang="en-US" sz="3600" b="1" dirty="0"/>
              <a:t>to </a:t>
            </a:r>
            <a:r>
              <a:rPr lang="en-US" sz="3600" b="1" dirty="0">
                <a:solidFill>
                  <a:srgbClr val="FFFF00"/>
                </a:solidFill>
              </a:rPr>
              <a:t>Convolutional Neural Networks</a:t>
            </a:r>
            <a:endParaRPr lang="he-IL" sz="3600" dirty="0">
              <a:solidFill>
                <a:srgbClr val="FFFF00"/>
              </a:solidFill>
            </a:endParaRPr>
          </a:p>
        </p:txBody>
      </p:sp>
      <p:sp>
        <p:nvSpPr>
          <p:cNvPr id="30" name="TextBox 2"/>
          <p:cNvSpPr txBox="1"/>
          <p:nvPr/>
        </p:nvSpPr>
        <p:spPr>
          <a:xfrm>
            <a:off x="2498249" y="6113409"/>
            <a:ext cx="48233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latin typeface="Calibri" pitchFamily="34" charset="0"/>
                <a:cs typeface="Calibri" pitchFamily="34" charset="0"/>
                <a:sym typeface="Symbol"/>
              </a:rPr>
              <a:t>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he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research leading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to these results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has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been received funding from the European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union's Seventh Framework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Program (FP/2007-2013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) ERC grant Agreement ERC-SPARSE-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320649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30" descr="erc-logo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74" y="6204214"/>
            <a:ext cx="625005" cy="61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5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Talk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10</a:t>
            </a:fld>
            <a:endParaRPr lang="he-IL" dirty="0"/>
          </a:p>
        </p:txBody>
      </p:sp>
      <p:grpSp>
        <p:nvGrpSpPr>
          <p:cNvPr id="34" name="Group 33"/>
          <p:cNvGrpSpPr/>
          <p:nvPr/>
        </p:nvGrpSpPr>
        <p:grpSpPr>
          <a:xfrm>
            <a:off x="474722" y="1622471"/>
            <a:ext cx="2415855" cy="830999"/>
            <a:chOff x="474722" y="1622471"/>
            <a:chExt cx="2415855" cy="830999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474722" y="1622471"/>
              <a:ext cx="2415855" cy="830999"/>
            </a:xfrm>
            <a:prstGeom prst="roundRect">
              <a:avLst/>
            </a:prstGeom>
            <a:solidFill>
              <a:srgbClr val="000000">
                <a:lumMod val="75000"/>
                <a:lumOff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4722" y="1622473"/>
              <a:ext cx="241585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/>
                <a:t>Limitations of patch averaging</a:t>
              </a:r>
              <a:endParaRPr lang="en-US" sz="2400" dirty="0" smtClean="0">
                <a:solidFill>
                  <a:srgbClr val="FFFFFF"/>
                </a:solidFill>
                <a:cs typeface="Calibri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03535" y="1620534"/>
            <a:ext cx="4404068" cy="830999"/>
            <a:chOff x="3003535" y="1620534"/>
            <a:chExt cx="4404068" cy="830999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4419486" y="1620534"/>
              <a:ext cx="2988117" cy="830999"/>
            </a:xfrm>
            <a:prstGeom prst="roundRect">
              <a:avLst/>
            </a:prstGeom>
            <a:solidFill>
              <a:srgbClr val="000000">
                <a:lumMod val="75000"/>
                <a:lumOff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19486" y="1620536"/>
              <a:ext cx="29881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/>
                <a:t>Convolutional </a:t>
              </a:r>
              <a:r>
                <a:rPr lang="en-US" sz="2400" dirty="0"/>
                <a:t>Sparse Coding (CSC) model</a:t>
              </a:r>
              <a:endParaRPr lang="en-US" sz="2400" dirty="0" smtClean="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13" name="Freeform 26"/>
            <p:cNvSpPr/>
            <p:nvPr/>
          </p:nvSpPr>
          <p:spPr>
            <a:xfrm>
              <a:off x="3003535" y="1647706"/>
              <a:ext cx="1302992" cy="776659"/>
            </a:xfrm>
            <a:custGeom>
              <a:avLst/>
              <a:gdLst>
                <a:gd name="connsiteX0" fmla="*/ 88900 w 901700"/>
                <a:gd name="connsiteY0" fmla="*/ 78014 h 934357"/>
                <a:gd name="connsiteX1" fmla="*/ 633186 w 901700"/>
                <a:gd name="connsiteY1" fmla="*/ 339271 h 934357"/>
                <a:gd name="connsiteX2" fmla="*/ 654957 w 901700"/>
                <a:gd name="connsiteY2" fmla="*/ 56242 h 934357"/>
                <a:gd name="connsiteX3" fmla="*/ 883557 w 901700"/>
                <a:gd name="connsiteY3" fmla="*/ 502557 h 934357"/>
                <a:gd name="connsiteX4" fmla="*/ 546100 w 901700"/>
                <a:gd name="connsiteY4" fmla="*/ 916214 h 934357"/>
                <a:gd name="connsiteX5" fmla="*/ 665843 w 901700"/>
                <a:gd name="connsiteY5" fmla="*/ 611414 h 934357"/>
                <a:gd name="connsiteX6" fmla="*/ 99786 w 901700"/>
                <a:gd name="connsiteY6" fmla="*/ 807357 h 934357"/>
                <a:gd name="connsiteX7" fmla="*/ 88900 w 901700"/>
                <a:gd name="connsiteY7" fmla="*/ 78014 h 93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1700" h="934357">
                  <a:moveTo>
                    <a:pt x="88900" y="78014"/>
                  </a:moveTo>
                  <a:cubicBezTo>
                    <a:pt x="177800" y="0"/>
                    <a:pt x="538843" y="342900"/>
                    <a:pt x="633186" y="339271"/>
                  </a:cubicBezTo>
                  <a:cubicBezTo>
                    <a:pt x="727529" y="335642"/>
                    <a:pt x="613229" y="29028"/>
                    <a:pt x="654957" y="56242"/>
                  </a:cubicBezTo>
                  <a:cubicBezTo>
                    <a:pt x="696685" y="83456"/>
                    <a:pt x="901700" y="359228"/>
                    <a:pt x="883557" y="502557"/>
                  </a:cubicBezTo>
                  <a:cubicBezTo>
                    <a:pt x="865414" y="645886"/>
                    <a:pt x="582386" y="898071"/>
                    <a:pt x="546100" y="916214"/>
                  </a:cubicBezTo>
                  <a:cubicBezTo>
                    <a:pt x="509814" y="934357"/>
                    <a:pt x="740229" y="629557"/>
                    <a:pt x="665843" y="611414"/>
                  </a:cubicBezTo>
                  <a:cubicBezTo>
                    <a:pt x="591457" y="593271"/>
                    <a:pt x="190500" y="892628"/>
                    <a:pt x="99786" y="807357"/>
                  </a:cubicBezTo>
                  <a:cubicBezTo>
                    <a:pt x="9072" y="722086"/>
                    <a:pt x="0" y="156028"/>
                    <a:pt x="88900" y="780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823713" y="1647706"/>
            <a:ext cx="1809976" cy="2368386"/>
            <a:chOff x="6823713" y="1647706"/>
            <a:chExt cx="1809976" cy="2368386"/>
          </a:xfrm>
        </p:grpSpPr>
        <p:sp>
          <p:nvSpPr>
            <p:cNvPr id="14" name="Freeform 27"/>
            <p:cNvSpPr/>
            <p:nvPr/>
          </p:nvSpPr>
          <p:spPr>
            <a:xfrm>
              <a:off x="7545538" y="1647706"/>
              <a:ext cx="1088150" cy="1422981"/>
            </a:xfrm>
            <a:custGeom>
              <a:avLst/>
              <a:gdLst>
                <a:gd name="connsiteX0" fmla="*/ 146957 w 1137557"/>
                <a:gd name="connsiteY0" fmla="*/ 141514 h 1727200"/>
                <a:gd name="connsiteX1" fmla="*/ 865415 w 1137557"/>
                <a:gd name="connsiteY1" fmla="*/ 185057 h 1727200"/>
                <a:gd name="connsiteX2" fmla="*/ 865415 w 1137557"/>
                <a:gd name="connsiteY2" fmla="*/ 1251857 h 1727200"/>
                <a:gd name="connsiteX3" fmla="*/ 1115786 w 1137557"/>
                <a:gd name="connsiteY3" fmla="*/ 1230085 h 1727200"/>
                <a:gd name="connsiteX4" fmla="*/ 734786 w 1137557"/>
                <a:gd name="connsiteY4" fmla="*/ 1709057 h 1727200"/>
                <a:gd name="connsiteX5" fmla="*/ 332015 w 1137557"/>
                <a:gd name="connsiteY5" fmla="*/ 1338942 h 1727200"/>
                <a:gd name="connsiteX6" fmla="*/ 560615 w 1137557"/>
                <a:gd name="connsiteY6" fmla="*/ 1360714 h 1727200"/>
                <a:gd name="connsiteX7" fmla="*/ 658586 w 1137557"/>
                <a:gd name="connsiteY7" fmla="*/ 664028 h 1727200"/>
                <a:gd name="connsiteX8" fmla="*/ 81643 w 1137557"/>
                <a:gd name="connsiteY8" fmla="*/ 849085 h 1727200"/>
                <a:gd name="connsiteX9" fmla="*/ 146957 w 1137557"/>
                <a:gd name="connsiteY9" fmla="*/ 141514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7557" h="1727200">
                  <a:moveTo>
                    <a:pt x="146957" y="141514"/>
                  </a:moveTo>
                  <a:cubicBezTo>
                    <a:pt x="277586" y="30843"/>
                    <a:pt x="745672" y="0"/>
                    <a:pt x="865415" y="185057"/>
                  </a:cubicBezTo>
                  <a:cubicBezTo>
                    <a:pt x="985158" y="370114"/>
                    <a:pt x="823687" y="1077686"/>
                    <a:pt x="865415" y="1251857"/>
                  </a:cubicBezTo>
                  <a:cubicBezTo>
                    <a:pt x="907143" y="1426028"/>
                    <a:pt x="1137557" y="1153885"/>
                    <a:pt x="1115786" y="1230085"/>
                  </a:cubicBezTo>
                  <a:cubicBezTo>
                    <a:pt x="1094015" y="1306285"/>
                    <a:pt x="865414" y="1690914"/>
                    <a:pt x="734786" y="1709057"/>
                  </a:cubicBezTo>
                  <a:cubicBezTo>
                    <a:pt x="604158" y="1727200"/>
                    <a:pt x="361044" y="1396999"/>
                    <a:pt x="332015" y="1338942"/>
                  </a:cubicBezTo>
                  <a:cubicBezTo>
                    <a:pt x="302987" y="1280885"/>
                    <a:pt x="506187" y="1473200"/>
                    <a:pt x="560615" y="1360714"/>
                  </a:cubicBezTo>
                  <a:cubicBezTo>
                    <a:pt x="615043" y="1248228"/>
                    <a:pt x="738415" y="749299"/>
                    <a:pt x="658586" y="664028"/>
                  </a:cubicBezTo>
                  <a:cubicBezTo>
                    <a:pt x="578757" y="578757"/>
                    <a:pt x="163286" y="936171"/>
                    <a:pt x="81643" y="849085"/>
                  </a:cubicBezTo>
                  <a:cubicBezTo>
                    <a:pt x="0" y="761999"/>
                    <a:pt x="16328" y="252185"/>
                    <a:pt x="146957" y="1415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823715" y="3185093"/>
              <a:ext cx="1809974" cy="830999"/>
            </a:xfrm>
            <a:prstGeom prst="roundRect">
              <a:avLst/>
            </a:prstGeom>
            <a:solidFill>
              <a:srgbClr val="000000">
                <a:lumMod val="75000"/>
                <a:lumOff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23713" y="3185095"/>
              <a:ext cx="180997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/>
                <a:t>Theoretical study of CSC</a:t>
              </a:r>
              <a:endParaRPr lang="en-US" sz="2400" dirty="0" smtClean="0">
                <a:solidFill>
                  <a:srgbClr val="FFFFFF"/>
                </a:solidFill>
                <a:cs typeface="Calibri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087575" y="3185093"/>
            <a:ext cx="4610731" cy="830999"/>
            <a:chOff x="2087575" y="3185093"/>
            <a:chExt cx="4610731" cy="830999"/>
          </a:xfrm>
        </p:grpSpPr>
        <p:sp>
          <p:nvSpPr>
            <p:cNvPr id="18" name="Freeform 26"/>
            <p:cNvSpPr/>
            <p:nvPr/>
          </p:nvSpPr>
          <p:spPr>
            <a:xfrm rot="10800000">
              <a:off x="5796606" y="3212897"/>
              <a:ext cx="901700" cy="776659"/>
            </a:xfrm>
            <a:custGeom>
              <a:avLst/>
              <a:gdLst>
                <a:gd name="connsiteX0" fmla="*/ 88900 w 901700"/>
                <a:gd name="connsiteY0" fmla="*/ 78014 h 934357"/>
                <a:gd name="connsiteX1" fmla="*/ 633186 w 901700"/>
                <a:gd name="connsiteY1" fmla="*/ 339271 h 934357"/>
                <a:gd name="connsiteX2" fmla="*/ 654957 w 901700"/>
                <a:gd name="connsiteY2" fmla="*/ 56242 h 934357"/>
                <a:gd name="connsiteX3" fmla="*/ 883557 w 901700"/>
                <a:gd name="connsiteY3" fmla="*/ 502557 h 934357"/>
                <a:gd name="connsiteX4" fmla="*/ 546100 w 901700"/>
                <a:gd name="connsiteY4" fmla="*/ 916214 h 934357"/>
                <a:gd name="connsiteX5" fmla="*/ 665843 w 901700"/>
                <a:gd name="connsiteY5" fmla="*/ 611414 h 934357"/>
                <a:gd name="connsiteX6" fmla="*/ 99786 w 901700"/>
                <a:gd name="connsiteY6" fmla="*/ 807357 h 934357"/>
                <a:gd name="connsiteX7" fmla="*/ 88900 w 901700"/>
                <a:gd name="connsiteY7" fmla="*/ 78014 h 93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1700" h="934357">
                  <a:moveTo>
                    <a:pt x="88900" y="78014"/>
                  </a:moveTo>
                  <a:cubicBezTo>
                    <a:pt x="177800" y="0"/>
                    <a:pt x="538843" y="342900"/>
                    <a:pt x="633186" y="339271"/>
                  </a:cubicBezTo>
                  <a:cubicBezTo>
                    <a:pt x="727529" y="335642"/>
                    <a:pt x="613229" y="29028"/>
                    <a:pt x="654957" y="56242"/>
                  </a:cubicBezTo>
                  <a:cubicBezTo>
                    <a:pt x="696685" y="83456"/>
                    <a:pt x="901700" y="359228"/>
                    <a:pt x="883557" y="502557"/>
                  </a:cubicBezTo>
                  <a:cubicBezTo>
                    <a:pt x="865414" y="645886"/>
                    <a:pt x="582386" y="898071"/>
                    <a:pt x="546100" y="916214"/>
                  </a:cubicBezTo>
                  <a:cubicBezTo>
                    <a:pt x="509814" y="934357"/>
                    <a:pt x="740229" y="629557"/>
                    <a:pt x="665843" y="611414"/>
                  </a:cubicBezTo>
                  <a:cubicBezTo>
                    <a:pt x="591457" y="593271"/>
                    <a:pt x="190500" y="892628"/>
                    <a:pt x="99786" y="807357"/>
                  </a:cubicBezTo>
                  <a:cubicBezTo>
                    <a:pt x="9072" y="722086"/>
                    <a:pt x="0" y="156028"/>
                    <a:pt x="88900" y="780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2087575" y="3185093"/>
              <a:ext cx="3583627" cy="830999"/>
            </a:xfrm>
            <a:prstGeom prst="roundRect">
              <a:avLst/>
            </a:prstGeom>
            <a:solidFill>
              <a:srgbClr val="000000">
                <a:lumMod val="75000"/>
                <a:lumOff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87577" y="3185095"/>
              <a:ext cx="358362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/>
                <a:t>Multi-Layer Convolutional Sparse Coding (ML-CSC)</a:t>
              </a:r>
              <a:endParaRPr lang="en-US" sz="2400" dirty="0" smtClean="0">
                <a:solidFill>
                  <a:srgbClr val="FFFFFF"/>
                </a:solidFill>
                <a:cs typeface="Calibri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7360" y="3212897"/>
            <a:ext cx="2802781" cy="2364310"/>
            <a:chOff x="497360" y="3212897"/>
            <a:chExt cx="2802781" cy="2364310"/>
          </a:xfrm>
        </p:grpSpPr>
        <p:sp>
          <p:nvSpPr>
            <p:cNvPr id="21" name="Freeform 27"/>
            <p:cNvSpPr/>
            <p:nvPr/>
          </p:nvSpPr>
          <p:spPr>
            <a:xfrm flipH="1">
              <a:off x="673082" y="3212897"/>
              <a:ext cx="1289086" cy="1422981"/>
            </a:xfrm>
            <a:custGeom>
              <a:avLst/>
              <a:gdLst>
                <a:gd name="connsiteX0" fmla="*/ 146957 w 1137557"/>
                <a:gd name="connsiteY0" fmla="*/ 141514 h 1727200"/>
                <a:gd name="connsiteX1" fmla="*/ 865415 w 1137557"/>
                <a:gd name="connsiteY1" fmla="*/ 185057 h 1727200"/>
                <a:gd name="connsiteX2" fmla="*/ 865415 w 1137557"/>
                <a:gd name="connsiteY2" fmla="*/ 1251857 h 1727200"/>
                <a:gd name="connsiteX3" fmla="*/ 1115786 w 1137557"/>
                <a:gd name="connsiteY3" fmla="*/ 1230085 h 1727200"/>
                <a:gd name="connsiteX4" fmla="*/ 734786 w 1137557"/>
                <a:gd name="connsiteY4" fmla="*/ 1709057 h 1727200"/>
                <a:gd name="connsiteX5" fmla="*/ 332015 w 1137557"/>
                <a:gd name="connsiteY5" fmla="*/ 1338942 h 1727200"/>
                <a:gd name="connsiteX6" fmla="*/ 560615 w 1137557"/>
                <a:gd name="connsiteY6" fmla="*/ 1360714 h 1727200"/>
                <a:gd name="connsiteX7" fmla="*/ 658586 w 1137557"/>
                <a:gd name="connsiteY7" fmla="*/ 664028 h 1727200"/>
                <a:gd name="connsiteX8" fmla="*/ 81643 w 1137557"/>
                <a:gd name="connsiteY8" fmla="*/ 849085 h 1727200"/>
                <a:gd name="connsiteX9" fmla="*/ 146957 w 1137557"/>
                <a:gd name="connsiteY9" fmla="*/ 141514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7557" h="1727200">
                  <a:moveTo>
                    <a:pt x="146957" y="141514"/>
                  </a:moveTo>
                  <a:cubicBezTo>
                    <a:pt x="277586" y="30843"/>
                    <a:pt x="745672" y="0"/>
                    <a:pt x="865415" y="185057"/>
                  </a:cubicBezTo>
                  <a:cubicBezTo>
                    <a:pt x="985158" y="370114"/>
                    <a:pt x="823687" y="1077686"/>
                    <a:pt x="865415" y="1251857"/>
                  </a:cubicBezTo>
                  <a:cubicBezTo>
                    <a:pt x="907143" y="1426028"/>
                    <a:pt x="1137557" y="1153885"/>
                    <a:pt x="1115786" y="1230085"/>
                  </a:cubicBezTo>
                  <a:cubicBezTo>
                    <a:pt x="1094015" y="1306285"/>
                    <a:pt x="865414" y="1690914"/>
                    <a:pt x="734786" y="1709057"/>
                  </a:cubicBezTo>
                  <a:cubicBezTo>
                    <a:pt x="604158" y="1727200"/>
                    <a:pt x="361044" y="1396999"/>
                    <a:pt x="332015" y="1338942"/>
                  </a:cubicBezTo>
                  <a:cubicBezTo>
                    <a:pt x="302987" y="1280885"/>
                    <a:pt x="506187" y="1473200"/>
                    <a:pt x="560615" y="1360714"/>
                  </a:cubicBezTo>
                  <a:cubicBezTo>
                    <a:pt x="615043" y="1248228"/>
                    <a:pt x="738415" y="749299"/>
                    <a:pt x="658586" y="664028"/>
                  </a:cubicBezTo>
                  <a:cubicBezTo>
                    <a:pt x="578757" y="578757"/>
                    <a:pt x="163286" y="936171"/>
                    <a:pt x="81643" y="849085"/>
                  </a:cubicBezTo>
                  <a:cubicBezTo>
                    <a:pt x="0" y="761999"/>
                    <a:pt x="16328" y="252185"/>
                    <a:pt x="146957" y="1415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497360" y="4746208"/>
              <a:ext cx="2802781" cy="830999"/>
            </a:xfrm>
            <a:prstGeom prst="roundRect">
              <a:avLst/>
            </a:prstGeom>
            <a:solidFill>
              <a:srgbClr val="000000">
                <a:lumMod val="75000"/>
                <a:lumOff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7361" y="4746210"/>
              <a:ext cx="28027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/>
                <a:t>Convolutional neural networks (CNN)</a:t>
              </a:r>
              <a:endParaRPr lang="en-US" sz="2400" dirty="0" smtClean="0">
                <a:solidFill>
                  <a:srgbClr val="FFFFFF"/>
                </a:solidFill>
                <a:cs typeface="Calibri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73273" y="-21516"/>
            <a:ext cx="2567839" cy="1063819"/>
            <a:chOff x="2895600" y="4659393"/>
            <a:chExt cx="3333750" cy="138112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8700" y="5080078"/>
              <a:ext cx="1190753" cy="8147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9022" y="5089603"/>
              <a:ext cx="1190753" cy="81472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95600" y="4659393"/>
              <a:ext cx="3333750" cy="138112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427088" y="4746206"/>
            <a:ext cx="4889570" cy="835013"/>
            <a:chOff x="3427088" y="4746206"/>
            <a:chExt cx="4889570" cy="83501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4775484" y="4750220"/>
              <a:ext cx="3541174" cy="830999"/>
            </a:xfrm>
            <a:prstGeom prst="roundRect">
              <a:avLst/>
            </a:prstGeom>
            <a:solidFill>
              <a:srgbClr val="000000">
                <a:lumMod val="75000"/>
                <a:lumOff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75484" y="4750222"/>
              <a:ext cx="354117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/>
                <a:t>Fresh </a:t>
              </a:r>
              <a:r>
                <a:rPr lang="en-US" sz="2400" dirty="0"/>
                <a:t>view of CNN through the eyes of sparsity</a:t>
              </a:r>
              <a:endParaRPr lang="en-US" sz="2400" dirty="0" smtClean="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33" name="Freeform 26"/>
            <p:cNvSpPr/>
            <p:nvPr/>
          </p:nvSpPr>
          <p:spPr>
            <a:xfrm>
              <a:off x="3427088" y="4746206"/>
              <a:ext cx="1221449" cy="776659"/>
            </a:xfrm>
            <a:custGeom>
              <a:avLst/>
              <a:gdLst>
                <a:gd name="connsiteX0" fmla="*/ 88900 w 901700"/>
                <a:gd name="connsiteY0" fmla="*/ 78014 h 934357"/>
                <a:gd name="connsiteX1" fmla="*/ 633186 w 901700"/>
                <a:gd name="connsiteY1" fmla="*/ 339271 h 934357"/>
                <a:gd name="connsiteX2" fmla="*/ 654957 w 901700"/>
                <a:gd name="connsiteY2" fmla="*/ 56242 h 934357"/>
                <a:gd name="connsiteX3" fmla="*/ 883557 w 901700"/>
                <a:gd name="connsiteY3" fmla="*/ 502557 h 934357"/>
                <a:gd name="connsiteX4" fmla="*/ 546100 w 901700"/>
                <a:gd name="connsiteY4" fmla="*/ 916214 h 934357"/>
                <a:gd name="connsiteX5" fmla="*/ 665843 w 901700"/>
                <a:gd name="connsiteY5" fmla="*/ 611414 h 934357"/>
                <a:gd name="connsiteX6" fmla="*/ 99786 w 901700"/>
                <a:gd name="connsiteY6" fmla="*/ 807357 h 934357"/>
                <a:gd name="connsiteX7" fmla="*/ 88900 w 901700"/>
                <a:gd name="connsiteY7" fmla="*/ 78014 h 93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1700" h="934357">
                  <a:moveTo>
                    <a:pt x="88900" y="78014"/>
                  </a:moveTo>
                  <a:cubicBezTo>
                    <a:pt x="177800" y="0"/>
                    <a:pt x="538843" y="342900"/>
                    <a:pt x="633186" y="339271"/>
                  </a:cubicBezTo>
                  <a:cubicBezTo>
                    <a:pt x="727529" y="335642"/>
                    <a:pt x="613229" y="29028"/>
                    <a:pt x="654957" y="56242"/>
                  </a:cubicBezTo>
                  <a:cubicBezTo>
                    <a:pt x="696685" y="83456"/>
                    <a:pt x="901700" y="359228"/>
                    <a:pt x="883557" y="502557"/>
                  </a:cubicBezTo>
                  <a:cubicBezTo>
                    <a:pt x="865414" y="645886"/>
                    <a:pt x="582386" y="898071"/>
                    <a:pt x="546100" y="916214"/>
                  </a:cubicBezTo>
                  <a:cubicBezTo>
                    <a:pt x="509814" y="934357"/>
                    <a:pt x="740229" y="629557"/>
                    <a:pt x="665843" y="611414"/>
                  </a:cubicBezTo>
                  <a:cubicBezTo>
                    <a:pt x="591457" y="593271"/>
                    <a:pt x="190500" y="892628"/>
                    <a:pt x="99786" y="807357"/>
                  </a:cubicBezTo>
                  <a:cubicBezTo>
                    <a:pt x="9072" y="722086"/>
                    <a:pt x="0" y="156028"/>
                    <a:pt x="88900" y="780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1861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11</a:t>
            </a:fld>
            <a:endParaRPr lang="he-IL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23888" y="929706"/>
            <a:ext cx="7886700" cy="1672305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Convolutional</a:t>
            </a:r>
            <a:br>
              <a:rPr lang="en-US" dirty="0" smtClean="0"/>
            </a:br>
            <a:r>
              <a:rPr lang="en-US" dirty="0" smtClean="0"/>
              <a:t>Sparse Coding</a:t>
            </a:r>
            <a:endParaRPr lang="he-IL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23887" y="0"/>
            <a:ext cx="7886700" cy="929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Part </a:t>
            </a:r>
            <a:r>
              <a:rPr lang="en-US" dirty="0" smtClean="0"/>
              <a:t>II</a:t>
            </a:r>
            <a:endParaRPr lang="he-I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4763" y="2580744"/>
                <a:ext cx="9143999" cy="20159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dirty="0"/>
                  <a:t>Working </a:t>
                </a:r>
                <a:r>
                  <a:rPr lang="en-US" sz="2000" dirty="0">
                    <a:solidFill>
                      <a:srgbClr val="00B0F0"/>
                    </a:solidFill>
                  </a:rPr>
                  <a:t>Locally</a:t>
                </a:r>
                <a:r>
                  <a:rPr lang="en-US" sz="2000" dirty="0"/>
                  <a:t> Thinking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Globally</a:t>
                </a:r>
                <a:r>
                  <a:rPr lang="en-US" sz="2000" dirty="0" smtClean="0"/>
                  <a:t>-</a:t>
                </a:r>
                <a:r>
                  <a:rPr lang="en-US" sz="2000" b="1" dirty="0" smtClean="0"/>
                  <a:t>Part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sz="2000" dirty="0" smtClean="0"/>
                  <a:t>:</a:t>
                </a:r>
                <a:br>
                  <a:rPr lang="en-US" sz="2000" dirty="0" smtClean="0"/>
                </a:br>
                <a:r>
                  <a:rPr lang="en-US" sz="2000" dirty="0" smtClean="0"/>
                  <a:t>Theoretical </a:t>
                </a:r>
                <a:r>
                  <a:rPr lang="en-US" sz="2000" dirty="0"/>
                  <a:t>Guarantees for </a:t>
                </a:r>
                <a:r>
                  <a:rPr lang="en-US" sz="2000" dirty="0" smtClean="0"/>
                  <a:t>Convolutional </a:t>
                </a:r>
                <a:r>
                  <a:rPr lang="en-US" sz="2000" dirty="0"/>
                  <a:t>Sparse </a:t>
                </a:r>
                <a:r>
                  <a:rPr lang="en-US" sz="2000" dirty="0" smtClean="0"/>
                  <a:t>Coding</a:t>
                </a:r>
              </a:p>
              <a:p>
                <a:pPr algn="ctr" rtl="0"/>
                <a:endParaRPr lang="en-US" sz="1100" dirty="0" smtClean="0"/>
              </a:p>
              <a:p>
                <a:pPr algn="ctr" rtl="0"/>
                <a:r>
                  <a:rPr lang="en-US" sz="2000" dirty="0" smtClean="0"/>
                  <a:t>Working </a:t>
                </a:r>
                <a:r>
                  <a:rPr lang="en-US" sz="2000" dirty="0">
                    <a:solidFill>
                      <a:srgbClr val="00B0F0"/>
                    </a:solidFill>
                  </a:rPr>
                  <a:t>Locally</a:t>
                </a:r>
                <a:r>
                  <a:rPr lang="en-US" sz="2000" dirty="0"/>
                  <a:t> Thinking </a:t>
                </a:r>
                <a:r>
                  <a:rPr lang="en-US" sz="2000" dirty="0">
                    <a:solidFill>
                      <a:srgbClr val="00B050"/>
                    </a:solidFill>
                  </a:rPr>
                  <a:t>Globally</a:t>
                </a:r>
                <a:r>
                  <a:rPr lang="en-US" sz="2000" dirty="0"/>
                  <a:t>-</a:t>
                </a:r>
                <a:r>
                  <a:rPr lang="en-US" sz="2000" b="1" dirty="0"/>
                  <a:t>Part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𝐈𝐈</m:t>
                    </m:r>
                  </m:oMath>
                </a14:m>
                <a:r>
                  <a:rPr lang="en-US" sz="2000" dirty="0" smtClean="0"/>
                  <a:t>:</a:t>
                </a:r>
                <a:br>
                  <a:rPr lang="en-US" sz="2000" dirty="0" smtClean="0"/>
                </a:br>
                <a:r>
                  <a:rPr lang="en-US" sz="2000" dirty="0" smtClean="0"/>
                  <a:t>Stability </a:t>
                </a:r>
                <a:r>
                  <a:rPr lang="en-US" sz="2000" dirty="0"/>
                  <a:t>and Algorithms for Convolutional Sparse </a:t>
                </a:r>
                <a:r>
                  <a:rPr lang="en-US" sz="2000" dirty="0" smtClean="0"/>
                  <a:t>Coding</a:t>
                </a:r>
              </a:p>
              <a:p>
                <a:pPr algn="ctr" rtl="0"/>
                <a:r>
                  <a:rPr lang="en-US" sz="1100" dirty="0"/>
                  <a:t> </a:t>
                </a:r>
                <a:endParaRPr lang="en-US" dirty="0"/>
              </a:p>
              <a:p>
                <a:pPr algn="ctr" rtl="0"/>
                <a:r>
                  <a:rPr lang="en-US" sz="2000" dirty="0"/>
                  <a:t>Vardan </a:t>
                </a:r>
                <a:r>
                  <a:rPr lang="en-US" sz="2000" dirty="0" smtClean="0"/>
                  <a:t>Papyan, </a:t>
                </a:r>
                <a:r>
                  <a:rPr lang="en-US" sz="2000" dirty="0"/>
                  <a:t>Jeremias </a:t>
                </a:r>
                <a:r>
                  <a:rPr lang="en-US" sz="2000" dirty="0" err="1" smtClean="0"/>
                  <a:t>Sulam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and Michael </a:t>
                </a:r>
                <a:r>
                  <a:rPr lang="en-US" sz="2000" dirty="0" err="1" smtClean="0"/>
                  <a:t>Elad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63" y="2580744"/>
                <a:ext cx="9143999" cy="2015936"/>
              </a:xfrm>
              <a:prstGeom prst="rect">
                <a:avLst/>
              </a:prstGeom>
              <a:blipFill rotWithShape="0">
                <a:blip r:embed="rId4"/>
                <a:stretch>
                  <a:fillRect t="-1511" b="-21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*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/>
          <a:stretch/>
        </p:blipFill>
        <p:spPr bwMode="auto">
          <a:xfrm>
            <a:off x="4034826" y="4596680"/>
            <a:ext cx="1064820" cy="14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23" y="4596680"/>
            <a:ext cx="1379053" cy="144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304"/>
          <p:cNvSpPr/>
          <p:nvPr/>
        </p:nvSpPr>
        <p:spPr>
          <a:xfrm>
            <a:off x="0" y="1095373"/>
            <a:ext cx="9144000" cy="50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Convolutional </a:t>
            </a:r>
            <a:r>
              <a:rPr lang="en-US" dirty="0" smtClean="0"/>
              <a:t>Sparsity Assumes…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12</a:t>
            </a:fld>
            <a:endParaRPr lang="he-IL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3784" y="1085846"/>
                <a:ext cx="614925" cy="9233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he-IL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4" y="1085846"/>
                <a:ext cx="614925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741271" y="1292750"/>
            <a:ext cx="118800" cy="45972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242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60847" y="1294045"/>
            <a:ext cx="118800" cy="45972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242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54504" y="3374168"/>
                <a:ext cx="12153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12420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04" y="3374168"/>
                <a:ext cx="1215337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859047" y="1293230"/>
            <a:ext cx="122400" cy="1084730"/>
          </a:xfrm>
          <a:prstGeom prst="rect">
            <a:avLst/>
          </a:prstGeom>
          <a:solidFill>
            <a:srgbClr val="FF0000">
              <a:alpha val="50000"/>
            </a:srgb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242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860742" y="1297181"/>
            <a:ext cx="119010" cy="1084730"/>
          </a:xfrm>
          <a:prstGeom prst="rect">
            <a:avLst/>
          </a:prstGeom>
          <a:solidFill>
            <a:srgbClr val="FF7F7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838609" y="3374168"/>
                <a:ext cx="10475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12420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0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609" y="3374168"/>
                <a:ext cx="1047597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>
          <a:xfrm>
            <a:off x="2753700" y="2646947"/>
            <a:ext cx="122400" cy="1084730"/>
          </a:xfrm>
          <a:prstGeom prst="rect">
            <a:avLst/>
          </a:prstGeom>
          <a:solidFill>
            <a:srgbClr val="FF0000">
              <a:alpha val="50000"/>
            </a:srgb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242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55500" y="1294045"/>
            <a:ext cx="118800" cy="45972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242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755395" y="2645801"/>
            <a:ext cx="119010" cy="1084730"/>
          </a:xfrm>
          <a:prstGeom prst="rect">
            <a:avLst/>
          </a:prstGeom>
          <a:solidFill>
            <a:srgbClr val="FF0000">
              <a:alpha val="5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801"/>
          </a:p>
        </p:txBody>
      </p:sp>
      <p:sp>
        <p:nvSpPr>
          <p:cNvPr id="72" name="Rectangle 71"/>
          <p:cNvSpPr/>
          <p:nvPr/>
        </p:nvSpPr>
        <p:spPr>
          <a:xfrm>
            <a:off x="3670788" y="3454008"/>
            <a:ext cx="122400" cy="1084730"/>
          </a:xfrm>
          <a:prstGeom prst="rect">
            <a:avLst/>
          </a:prstGeom>
          <a:solidFill>
            <a:srgbClr val="FF0000">
              <a:alpha val="50000"/>
            </a:srgb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242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72588" y="1294045"/>
            <a:ext cx="118800" cy="45972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242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733391" y="3374168"/>
                <a:ext cx="10697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12420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0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391" y="3374168"/>
                <a:ext cx="1069702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9" name="Rectangle 248"/>
          <p:cNvSpPr/>
          <p:nvPr/>
        </p:nvSpPr>
        <p:spPr>
          <a:xfrm>
            <a:off x="3672483" y="3453529"/>
            <a:ext cx="119010" cy="1084730"/>
          </a:xfrm>
          <a:prstGeom prst="rect">
            <a:avLst/>
          </a:prstGeom>
          <a:solidFill>
            <a:srgbClr val="FF0000">
              <a:alpha val="5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801"/>
          </a:p>
        </p:txBody>
      </p:sp>
      <p:sp>
        <p:nvSpPr>
          <p:cNvPr id="73" name="Rectangle 72"/>
          <p:cNvSpPr/>
          <p:nvPr/>
        </p:nvSpPr>
        <p:spPr>
          <a:xfrm>
            <a:off x="4567667" y="4531240"/>
            <a:ext cx="122400" cy="1084730"/>
          </a:xfrm>
          <a:prstGeom prst="rect">
            <a:avLst/>
          </a:prstGeom>
          <a:solidFill>
            <a:srgbClr val="FF0000">
              <a:alpha val="50000"/>
            </a:srgb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242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69467" y="1294045"/>
            <a:ext cx="118800" cy="45972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242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650278" y="3374168"/>
                <a:ext cx="1055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12420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0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278" y="3374168"/>
                <a:ext cx="105520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" name="Rectangle 244"/>
          <p:cNvSpPr/>
          <p:nvPr/>
        </p:nvSpPr>
        <p:spPr>
          <a:xfrm>
            <a:off x="4569362" y="4525540"/>
            <a:ext cx="119010" cy="1084730"/>
          </a:xfrm>
          <a:prstGeom prst="rect">
            <a:avLst/>
          </a:prstGeom>
          <a:solidFill>
            <a:srgbClr val="FF0000">
              <a:alpha val="5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801"/>
          </a:p>
        </p:txBody>
      </p:sp>
      <p:sp>
        <p:nvSpPr>
          <p:cNvPr id="61" name="Rectangle 60"/>
          <p:cNvSpPr/>
          <p:nvPr/>
        </p:nvSpPr>
        <p:spPr>
          <a:xfrm>
            <a:off x="5463503" y="1294045"/>
            <a:ext cx="118800" cy="45972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242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552663" y="3374168"/>
                <a:ext cx="10475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12420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0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663" y="3374168"/>
                <a:ext cx="1047597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6" name="Rectangle 235"/>
          <p:cNvSpPr/>
          <p:nvPr/>
        </p:nvSpPr>
        <p:spPr>
          <a:xfrm>
            <a:off x="5463398" y="2114095"/>
            <a:ext cx="119010" cy="1084730"/>
          </a:xfrm>
          <a:prstGeom prst="rect">
            <a:avLst/>
          </a:prstGeom>
          <a:solidFill>
            <a:srgbClr val="33CCFF">
              <a:alpha val="5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801"/>
          </a:p>
        </p:txBody>
      </p:sp>
      <p:sp>
        <p:nvSpPr>
          <p:cNvPr id="74" name="Rectangle 73"/>
          <p:cNvSpPr/>
          <p:nvPr/>
        </p:nvSpPr>
        <p:spPr>
          <a:xfrm>
            <a:off x="5463398" y="2114266"/>
            <a:ext cx="119010" cy="1084730"/>
          </a:xfrm>
          <a:prstGeom prst="rect">
            <a:avLst/>
          </a:prstGeom>
          <a:solidFill>
            <a:srgbClr val="99E5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801"/>
          </a:p>
        </p:txBody>
      </p:sp>
      <p:sp>
        <p:nvSpPr>
          <p:cNvPr id="77" name="Rectangle 76"/>
          <p:cNvSpPr/>
          <p:nvPr/>
        </p:nvSpPr>
        <p:spPr>
          <a:xfrm>
            <a:off x="6385253" y="3451816"/>
            <a:ext cx="119010" cy="1084730"/>
          </a:xfrm>
          <a:prstGeom prst="rect">
            <a:avLst/>
          </a:prstGeom>
          <a:solidFill>
            <a:srgbClr val="33CCFF">
              <a:alpha val="5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801"/>
          </a:p>
        </p:txBody>
      </p:sp>
      <p:sp>
        <p:nvSpPr>
          <p:cNvPr id="65" name="Rectangle 64"/>
          <p:cNvSpPr/>
          <p:nvPr/>
        </p:nvSpPr>
        <p:spPr>
          <a:xfrm>
            <a:off x="6385358" y="1294045"/>
            <a:ext cx="118800" cy="45972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242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447445" y="3374168"/>
                <a:ext cx="10697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12420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0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445" y="3374168"/>
                <a:ext cx="1069702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1" name="Rectangle 240"/>
          <p:cNvSpPr/>
          <p:nvPr/>
        </p:nvSpPr>
        <p:spPr>
          <a:xfrm>
            <a:off x="6385253" y="3453529"/>
            <a:ext cx="119010" cy="1084730"/>
          </a:xfrm>
          <a:prstGeom prst="rect">
            <a:avLst/>
          </a:prstGeom>
          <a:solidFill>
            <a:srgbClr val="33CCFF">
              <a:alpha val="5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801"/>
          </a:p>
        </p:txBody>
      </p:sp>
      <p:sp>
        <p:nvSpPr>
          <p:cNvPr id="78" name="Rectangle 77"/>
          <p:cNvSpPr/>
          <p:nvPr/>
        </p:nvSpPr>
        <p:spPr>
          <a:xfrm>
            <a:off x="7286987" y="3997386"/>
            <a:ext cx="119010" cy="1084730"/>
          </a:xfrm>
          <a:prstGeom prst="rect">
            <a:avLst/>
          </a:prstGeom>
          <a:solidFill>
            <a:srgbClr val="33CCFF">
              <a:alpha val="5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801"/>
          </a:p>
        </p:txBody>
      </p:sp>
      <p:sp>
        <p:nvSpPr>
          <p:cNvPr id="63" name="Rectangle 62"/>
          <p:cNvSpPr/>
          <p:nvPr/>
        </p:nvSpPr>
        <p:spPr>
          <a:xfrm>
            <a:off x="7287092" y="1294045"/>
            <a:ext cx="118800" cy="45972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242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364332" y="3374168"/>
                <a:ext cx="1055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12420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0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32" y="3374168"/>
                <a:ext cx="105520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3" name="Rectangle 232"/>
          <p:cNvSpPr/>
          <p:nvPr/>
        </p:nvSpPr>
        <p:spPr>
          <a:xfrm>
            <a:off x="7286987" y="3995894"/>
            <a:ext cx="119010" cy="1084730"/>
          </a:xfrm>
          <a:prstGeom prst="rect">
            <a:avLst/>
          </a:prstGeom>
          <a:solidFill>
            <a:srgbClr val="33CCFF">
              <a:alpha val="5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801"/>
          </a:p>
        </p:txBody>
      </p:sp>
      <p:sp>
        <p:nvSpPr>
          <p:cNvPr id="80" name="Rectangle 79"/>
          <p:cNvSpPr/>
          <p:nvPr/>
        </p:nvSpPr>
        <p:spPr>
          <a:xfrm>
            <a:off x="8180790" y="4806515"/>
            <a:ext cx="119010" cy="1084730"/>
          </a:xfrm>
          <a:prstGeom prst="rect">
            <a:avLst/>
          </a:prstGeom>
          <a:solidFill>
            <a:srgbClr val="33CCFF">
              <a:alpha val="5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801"/>
          </a:p>
        </p:txBody>
      </p:sp>
      <p:sp>
        <p:nvSpPr>
          <p:cNvPr id="71" name="Rectangle 70"/>
          <p:cNvSpPr/>
          <p:nvPr/>
        </p:nvSpPr>
        <p:spPr>
          <a:xfrm>
            <a:off x="8180895" y="1294045"/>
            <a:ext cx="118800" cy="45972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242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266725" y="3374168"/>
                <a:ext cx="10475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12420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0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725" y="3374168"/>
                <a:ext cx="1047597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2" name="Rectangle 301"/>
          <p:cNvSpPr/>
          <p:nvPr/>
        </p:nvSpPr>
        <p:spPr>
          <a:xfrm>
            <a:off x="8180790" y="4806515"/>
            <a:ext cx="119010" cy="1084730"/>
          </a:xfrm>
          <a:prstGeom prst="rect">
            <a:avLst/>
          </a:prstGeom>
          <a:solidFill>
            <a:srgbClr val="33CCFF">
              <a:alpha val="5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801"/>
          </a:p>
        </p:txBody>
      </p:sp>
      <p:cxnSp>
        <p:nvCxnSpPr>
          <p:cNvPr id="318" name="Straight Connector 317"/>
          <p:cNvCxnSpPr/>
          <p:nvPr/>
        </p:nvCxnSpPr>
        <p:spPr>
          <a:xfrm>
            <a:off x="0" y="1293923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>
            <a:off x="0" y="1566898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0" y="1842721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0" y="2114762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>
            <a:off x="-14776" y="2376691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-14776" y="2658212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-14776" y="2925489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-14776" y="3197530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>
            <a:off x="0" y="3452037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0" y="3725012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0" y="4000835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0" y="4272876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0" y="4535928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0" y="4800357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0" y="5084726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>
            <a:off x="0" y="5356767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>
            <a:off x="-6231" y="5615039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>
            <a:off x="-6231" y="5887080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8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1224 -2.59259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22031 3.703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32084 1.11111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0.41858 -4.81481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51597 1.48148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61736 2.59259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-0.7158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81354 -1.11111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8" grpId="0" animBg="1"/>
      <p:bldP spid="34" grpId="0" animBg="1"/>
      <p:bldP spid="46" grpId="0"/>
      <p:bldP spid="35" grpId="0" animBg="1"/>
      <p:bldP spid="35" grpId="1" animBg="1"/>
      <p:bldP spid="62" grpId="0" animBg="1"/>
      <p:bldP spid="54" grpId="0"/>
      <p:bldP spid="66" grpId="0" animBg="1"/>
      <p:bldP spid="66" grpId="1" animBg="1"/>
      <p:bldP spid="37" grpId="0" animBg="1"/>
      <p:bldP spid="139" grpId="0" animBg="1"/>
      <p:bldP spid="72" grpId="0" animBg="1"/>
      <p:bldP spid="72" grpId="1" animBg="1"/>
      <p:bldP spid="43" grpId="0" animBg="1"/>
      <p:bldP spid="53" grpId="0"/>
      <p:bldP spid="249" grpId="0" animBg="1"/>
      <p:bldP spid="73" grpId="0" animBg="1"/>
      <p:bldP spid="73" grpId="1" animBg="1"/>
      <p:bldP spid="40" grpId="0" animBg="1"/>
      <p:bldP spid="45" grpId="0"/>
      <p:bldP spid="245" grpId="0" animBg="1"/>
      <p:bldP spid="61" grpId="0" animBg="1"/>
      <p:bldP spid="69" grpId="0"/>
      <p:bldP spid="236" grpId="0" animBg="1"/>
      <p:bldP spid="236" grpId="1" animBg="1"/>
      <p:bldP spid="74" grpId="0" animBg="1"/>
      <p:bldP spid="77" grpId="0" animBg="1"/>
      <p:bldP spid="77" grpId="1" animBg="1"/>
      <p:bldP spid="65" grpId="0" animBg="1"/>
      <p:bldP spid="68" grpId="0"/>
      <p:bldP spid="241" grpId="0" animBg="1"/>
      <p:bldP spid="78" grpId="0" animBg="1"/>
      <p:bldP spid="78" grpId="1" animBg="1"/>
      <p:bldP spid="63" grpId="0" animBg="1"/>
      <p:bldP spid="67" grpId="0"/>
      <p:bldP spid="233" grpId="0" animBg="1"/>
      <p:bldP spid="80" grpId="0" animBg="1"/>
      <p:bldP spid="80" grpId="1" animBg="1"/>
      <p:bldP spid="71" grpId="0" animBg="1"/>
      <p:bldP spid="79" grpId="0"/>
      <p:bldP spid="3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Formally, consider </a:t>
                </a:r>
                <a:r>
                  <a:rPr lang="en-US" sz="2400" dirty="0"/>
                  <a:t>the following </a:t>
                </a:r>
                <a:r>
                  <a:rPr lang="en-US" sz="2400" dirty="0">
                    <a:solidFill>
                      <a:srgbClr val="00B050"/>
                    </a:solidFill>
                  </a:rPr>
                  <a:t>global</a:t>
                </a:r>
                <a:r>
                  <a:rPr lang="en-US" sz="2400" dirty="0"/>
                  <a:t> sparsity-based </a:t>
                </a:r>
                <a:r>
                  <a:rPr lang="en-US" sz="2400" dirty="0" smtClean="0"/>
                  <a:t>model</a:t>
                </a:r>
              </a:p>
              <a:p>
                <a:pPr algn="l" rtl="0"/>
                <a:endParaRPr lang="en-US" sz="2400" dirty="0" smtClean="0"/>
              </a:p>
              <a:p>
                <a:pPr algn="l" rtl="0"/>
                <a:endParaRPr lang="en-US" sz="1600" dirty="0" smtClean="0"/>
              </a:p>
              <a:p>
                <a:pPr algn="l" rtl="0"/>
                <a:endParaRPr lang="en-US" sz="105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is a banded </a:t>
                </a:r>
                <a:r>
                  <a:rPr lang="en-US" sz="2400" dirty="0"/>
                  <a:t>and </a:t>
                </a:r>
                <a:r>
                  <a:rPr lang="en-US" sz="2400" dirty="0" err="1" smtClean="0"/>
                  <a:t>Circulant</a:t>
                </a:r>
                <a:r>
                  <a:rPr lang="en-US" sz="2400" dirty="0" smtClean="0"/>
                  <a:t> matrix containing a single atom with all of its shifts.</a:t>
                </a:r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are </a:t>
                </a:r>
                <a:r>
                  <a:rPr lang="en-US" sz="2400" dirty="0" smtClean="0"/>
                  <a:t>its corresponding coefficients.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0" t="-18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9" name="TextBox 428"/>
              <p:cNvSpPr txBox="1"/>
              <p:nvPr/>
            </p:nvSpPr>
            <p:spPr>
              <a:xfrm>
                <a:off x="3207929" y="1626117"/>
                <a:ext cx="1998283" cy="11005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429" name="TextBox 4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929" y="1626117"/>
                <a:ext cx="1998283" cy="11005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Convolutional Sparse Representation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13</a:t>
            </a:fld>
            <a:endParaRPr lang="he-IL"/>
          </a:p>
        </p:txBody>
      </p:sp>
      <p:grpSp>
        <p:nvGrpSpPr>
          <p:cNvPr id="420" name="Group 419"/>
          <p:cNvGrpSpPr/>
          <p:nvPr/>
        </p:nvGrpSpPr>
        <p:grpSpPr>
          <a:xfrm>
            <a:off x="4779125" y="3305133"/>
            <a:ext cx="4082013" cy="2735385"/>
            <a:chOff x="3136679" y="2120771"/>
            <a:chExt cx="5793172" cy="3882044"/>
          </a:xfrm>
        </p:grpSpPr>
        <p:sp>
          <p:nvSpPr>
            <p:cNvPr id="152" name="Double Bracket 151"/>
            <p:cNvSpPr/>
            <p:nvPr/>
          </p:nvSpPr>
          <p:spPr bwMode="auto">
            <a:xfrm>
              <a:off x="5227156" y="2120771"/>
              <a:ext cx="3702695" cy="3487180"/>
            </a:xfrm>
            <a:prstGeom prst="bracketPair">
              <a:avLst>
                <a:gd name="adj" fmla="val 3487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419" name="Group 418"/>
            <p:cNvGrpSpPr/>
            <p:nvPr/>
          </p:nvGrpSpPr>
          <p:grpSpPr>
            <a:xfrm>
              <a:off x="5371772" y="2190749"/>
              <a:ext cx="3393925" cy="3326340"/>
              <a:chOff x="5371772" y="2190749"/>
              <a:chExt cx="3393925" cy="3326340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5712996" y="3529109"/>
                <a:ext cx="152297" cy="14773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5883608" y="3529109"/>
                <a:ext cx="152297" cy="147735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6054220" y="3529109"/>
                <a:ext cx="152297" cy="147735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6224832" y="3529109"/>
                <a:ext cx="152297" cy="147735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6395444" y="3529109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6566056" y="3529109"/>
                <a:ext cx="152297" cy="14773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6736668" y="3529109"/>
                <a:ext cx="152297" cy="147735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5883608" y="3696404"/>
                <a:ext cx="152297" cy="14773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6054220" y="3696404"/>
                <a:ext cx="152297" cy="147735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6224832" y="3696404"/>
                <a:ext cx="152297" cy="147735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6395444" y="3696404"/>
                <a:ext cx="152297" cy="147735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6566056" y="3696404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6736668" y="3696404"/>
                <a:ext cx="152297" cy="14773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6907280" y="3696404"/>
                <a:ext cx="152297" cy="147735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6054220" y="3863699"/>
                <a:ext cx="152297" cy="14773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6224832" y="3863699"/>
                <a:ext cx="152297" cy="147735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6395444" y="3863699"/>
                <a:ext cx="152297" cy="147735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6566056" y="3863699"/>
                <a:ext cx="152297" cy="147735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6736668" y="3863699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6907280" y="3863699"/>
                <a:ext cx="152297" cy="14773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7077892" y="3863699"/>
                <a:ext cx="152297" cy="147735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6224832" y="4030994"/>
                <a:ext cx="152297" cy="14773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6395444" y="4030994"/>
                <a:ext cx="152297" cy="147735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6566056" y="4030994"/>
                <a:ext cx="152297" cy="147735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6736668" y="4030994"/>
                <a:ext cx="152297" cy="147735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6907280" y="4030994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7077892" y="4030994"/>
                <a:ext cx="152297" cy="14773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7248504" y="4030994"/>
                <a:ext cx="152297" cy="147735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6395444" y="4198289"/>
                <a:ext cx="152297" cy="14773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6566056" y="4198289"/>
                <a:ext cx="152297" cy="147735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6736668" y="4198289"/>
                <a:ext cx="152297" cy="147735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6907280" y="4198289"/>
                <a:ext cx="152297" cy="147735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7077892" y="4198289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7248504" y="4198289"/>
                <a:ext cx="152297" cy="14773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7419116" y="4198289"/>
                <a:ext cx="152297" cy="147735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6566056" y="4365584"/>
                <a:ext cx="152297" cy="14773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6736668" y="4365584"/>
                <a:ext cx="152297" cy="147735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6907280" y="4365584"/>
                <a:ext cx="152297" cy="147735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 bwMode="auto">
              <a:xfrm>
                <a:off x="7077892" y="4365584"/>
                <a:ext cx="152297" cy="147735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7248504" y="4365584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7419116" y="4365584"/>
                <a:ext cx="152297" cy="14773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7589728" y="4365584"/>
                <a:ext cx="152297" cy="147735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6736668" y="4532879"/>
                <a:ext cx="152297" cy="14773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907280" y="4532879"/>
                <a:ext cx="152297" cy="147735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7077892" y="4532879"/>
                <a:ext cx="152297" cy="147735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7248504" y="4532879"/>
                <a:ext cx="152297" cy="147735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7419116" y="4532879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>
                <a:off x="7589728" y="4532879"/>
                <a:ext cx="152297" cy="14773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7760340" y="4532879"/>
                <a:ext cx="152297" cy="147735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6907280" y="4700174"/>
                <a:ext cx="152297" cy="14773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>
                <a:off x="7077892" y="4700174"/>
                <a:ext cx="152297" cy="147735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248504" y="4700174"/>
                <a:ext cx="152297" cy="147735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419116" y="4700174"/>
                <a:ext cx="152297" cy="147735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7589728" y="4700174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760340" y="4700174"/>
                <a:ext cx="152297" cy="14773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930952" y="4700174"/>
                <a:ext cx="152297" cy="147735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7077892" y="4867469"/>
                <a:ext cx="152297" cy="14773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7248504" y="4867469"/>
                <a:ext cx="152297" cy="147735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7419116" y="4867469"/>
                <a:ext cx="152297" cy="147735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7589728" y="4867469"/>
                <a:ext cx="152297" cy="147735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7760340" y="4867469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7930952" y="4867469"/>
                <a:ext cx="152297" cy="14773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8101564" y="4867469"/>
                <a:ext cx="152297" cy="147735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7248504" y="5034764"/>
                <a:ext cx="152297" cy="14773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7419116" y="5034764"/>
                <a:ext cx="152297" cy="147735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7589728" y="5034764"/>
                <a:ext cx="152297" cy="147735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7760340" y="5034764"/>
                <a:ext cx="152297" cy="147735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7930952" y="5034764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8101564" y="5034764"/>
                <a:ext cx="152297" cy="14773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8272176" y="5034764"/>
                <a:ext cx="152297" cy="147735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7419116" y="5202059"/>
                <a:ext cx="152297" cy="14773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7589728" y="5202059"/>
                <a:ext cx="152297" cy="147735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7760340" y="5202059"/>
                <a:ext cx="152297" cy="147735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7930952" y="5202059"/>
                <a:ext cx="152297" cy="147735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8101564" y="5202059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8272176" y="5202059"/>
                <a:ext cx="152297" cy="14773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8442788" y="5202059"/>
                <a:ext cx="152297" cy="147735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 bwMode="auto">
              <a:xfrm>
                <a:off x="7589728" y="5369354"/>
                <a:ext cx="152297" cy="14773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 bwMode="auto">
              <a:xfrm>
                <a:off x="7760340" y="5369354"/>
                <a:ext cx="152297" cy="147735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 bwMode="auto">
              <a:xfrm>
                <a:off x="7930952" y="5369354"/>
                <a:ext cx="152297" cy="147735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 bwMode="auto">
              <a:xfrm>
                <a:off x="8101564" y="5369354"/>
                <a:ext cx="152297" cy="147735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 bwMode="auto">
              <a:xfrm>
                <a:off x="8272176" y="5369354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8442788" y="5369354"/>
                <a:ext cx="152297" cy="14773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 bwMode="auto">
              <a:xfrm>
                <a:off x="8613400" y="5369354"/>
                <a:ext cx="152297" cy="147735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 bwMode="auto">
              <a:xfrm>
                <a:off x="5371772" y="2190749"/>
                <a:ext cx="152297" cy="147735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 bwMode="auto">
              <a:xfrm>
                <a:off x="7760340" y="2190749"/>
                <a:ext cx="152297" cy="14773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 bwMode="auto">
              <a:xfrm>
                <a:off x="7930952" y="2190749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 bwMode="auto">
              <a:xfrm>
                <a:off x="8101564" y="2190749"/>
                <a:ext cx="152297" cy="147735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 bwMode="auto">
              <a:xfrm>
                <a:off x="8272176" y="2190749"/>
                <a:ext cx="152297" cy="147735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 bwMode="auto">
              <a:xfrm>
                <a:off x="8442788" y="2190749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 bwMode="auto">
              <a:xfrm>
                <a:off x="8613400" y="2190749"/>
                <a:ext cx="152297" cy="14773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 bwMode="auto">
              <a:xfrm>
                <a:off x="5371772" y="2358044"/>
                <a:ext cx="152297" cy="14773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 bwMode="auto">
              <a:xfrm>
                <a:off x="5542384" y="2358044"/>
                <a:ext cx="152297" cy="147735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8" name="Rectangle 287"/>
              <p:cNvSpPr/>
              <p:nvPr/>
            </p:nvSpPr>
            <p:spPr bwMode="auto">
              <a:xfrm>
                <a:off x="7930952" y="2358044"/>
                <a:ext cx="152297" cy="14773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 bwMode="auto">
              <a:xfrm>
                <a:off x="8101564" y="2358044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8272176" y="2358044"/>
                <a:ext cx="152297" cy="147735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 bwMode="auto">
              <a:xfrm>
                <a:off x="8442788" y="2358044"/>
                <a:ext cx="152297" cy="147735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 bwMode="auto">
              <a:xfrm>
                <a:off x="8613400" y="2358044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 bwMode="auto">
              <a:xfrm>
                <a:off x="5371772" y="2525339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5542384" y="2525339"/>
                <a:ext cx="152297" cy="14773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 bwMode="auto">
              <a:xfrm>
                <a:off x="5712996" y="2525339"/>
                <a:ext cx="152297" cy="147735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 bwMode="auto">
              <a:xfrm>
                <a:off x="8101564" y="2525339"/>
                <a:ext cx="152297" cy="14773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 bwMode="auto">
              <a:xfrm>
                <a:off x="8272176" y="2525339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8442788" y="2525339"/>
                <a:ext cx="152297" cy="147735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 bwMode="auto">
              <a:xfrm>
                <a:off x="8613400" y="2525339"/>
                <a:ext cx="152297" cy="147735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>
                <a:off x="5371772" y="2692634"/>
                <a:ext cx="152297" cy="147735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 bwMode="auto">
              <a:xfrm>
                <a:off x="5542384" y="2692634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 bwMode="auto">
              <a:xfrm>
                <a:off x="5712996" y="2692634"/>
                <a:ext cx="152297" cy="14773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 bwMode="auto">
              <a:xfrm>
                <a:off x="5883608" y="2692634"/>
                <a:ext cx="152297" cy="147735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8272176" y="2692634"/>
                <a:ext cx="152297" cy="14773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 bwMode="auto">
              <a:xfrm>
                <a:off x="8442788" y="2692634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2" name="Rectangle 331"/>
              <p:cNvSpPr/>
              <p:nvPr/>
            </p:nvSpPr>
            <p:spPr bwMode="auto">
              <a:xfrm>
                <a:off x="8613400" y="2692634"/>
                <a:ext cx="152297" cy="147735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3" name="Rectangle 332"/>
              <p:cNvSpPr/>
              <p:nvPr/>
            </p:nvSpPr>
            <p:spPr bwMode="auto">
              <a:xfrm>
                <a:off x="5371772" y="2859929"/>
                <a:ext cx="152297" cy="147735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 bwMode="auto">
              <a:xfrm>
                <a:off x="5542384" y="2859929"/>
                <a:ext cx="152297" cy="147735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 bwMode="auto">
              <a:xfrm>
                <a:off x="5712996" y="2859929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>
                <a:off x="5883608" y="2859929"/>
                <a:ext cx="152297" cy="14773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 bwMode="auto">
              <a:xfrm>
                <a:off x="6054220" y="2859929"/>
                <a:ext cx="152297" cy="147735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51" name="Rectangle 350"/>
              <p:cNvSpPr/>
              <p:nvPr/>
            </p:nvSpPr>
            <p:spPr bwMode="auto">
              <a:xfrm>
                <a:off x="8442788" y="2859929"/>
                <a:ext cx="152297" cy="14773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52" name="Rectangle 351"/>
              <p:cNvSpPr/>
              <p:nvPr/>
            </p:nvSpPr>
            <p:spPr bwMode="auto">
              <a:xfrm>
                <a:off x="8613400" y="2859929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5371772" y="3027224"/>
                <a:ext cx="152297" cy="147735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 bwMode="auto">
              <a:xfrm>
                <a:off x="5542384" y="3027224"/>
                <a:ext cx="152297" cy="147735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 bwMode="auto">
              <a:xfrm>
                <a:off x="5712996" y="3027224"/>
                <a:ext cx="152297" cy="147735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 bwMode="auto">
              <a:xfrm>
                <a:off x="5883608" y="3027224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 bwMode="auto">
              <a:xfrm>
                <a:off x="6054220" y="3027224"/>
                <a:ext cx="152297" cy="14773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 bwMode="auto">
              <a:xfrm>
                <a:off x="6224832" y="3027224"/>
                <a:ext cx="152297" cy="147735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 bwMode="auto">
              <a:xfrm>
                <a:off x="8613400" y="3027224"/>
                <a:ext cx="152297" cy="14773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 bwMode="auto">
              <a:xfrm>
                <a:off x="5371772" y="3194519"/>
                <a:ext cx="152297" cy="14773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5542384" y="3194519"/>
                <a:ext cx="152297" cy="147735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5" name="Rectangle 374"/>
              <p:cNvSpPr/>
              <p:nvPr/>
            </p:nvSpPr>
            <p:spPr bwMode="auto">
              <a:xfrm>
                <a:off x="5712996" y="3194519"/>
                <a:ext cx="152297" cy="147735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6" name="Rectangle 375"/>
              <p:cNvSpPr/>
              <p:nvPr/>
            </p:nvSpPr>
            <p:spPr bwMode="auto">
              <a:xfrm>
                <a:off x="5883608" y="3194519"/>
                <a:ext cx="152297" cy="147735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7" name="Rectangle 376"/>
              <p:cNvSpPr/>
              <p:nvPr/>
            </p:nvSpPr>
            <p:spPr bwMode="auto">
              <a:xfrm>
                <a:off x="6054220" y="3194519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8" name="Rectangle 377"/>
              <p:cNvSpPr/>
              <p:nvPr/>
            </p:nvSpPr>
            <p:spPr bwMode="auto">
              <a:xfrm>
                <a:off x="6224832" y="3194519"/>
                <a:ext cx="152297" cy="14773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9" name="Rectangle 378"/>
              <p:cNvSpPr/>
              <p:nvPr/>
            </p:nvSpPr>
            <p:spPr bwMode="auto">
              <a:xfrm>
                <a:off x="6395444" y="3194519"/>
                <a:ext cx="152297" cy="147735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4" name="Rectangle 393"/>
              <p:cNvSpPr/>
              <p:nvPr/>
            </p:nvSpPr>
            <p:spPr bwMode="auto">
              <a:xfrm>
                <a:off x="5542384" y="3361814"/>
                <a:ext cx="152297" cy="147735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5" name="Rectangle 394"/>
              <p:cNvSpPr/>
              <p:nvPr/>
            </p:nvSpPr>
            <p:spPr bwMode="auto">
              <a:xfrm>
                <a:off x="5712996" y="3361814"/>
                <a:ext cx="152297" cy="147735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6" name="Rectangle 395"/>
              <p:cNvSpPr/>
              <p:nvPr/>
            </p:nvSpPr>
            <p:spPr bwMode="auto">
              <a:xfrm>
                <a:off x="5883608" y="3361814"/>
                <a:ext cx="152297" cy="147735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 bwMode="auto">
              <a:xfrm>
                <a:off x="6054220" y="3361814"/>
                <a:ext cx="152297" cy="147735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8" name="Rectangle 397"/>
              <p:cNvSpPr/>
              <p:nvPr/>
            </p:nvSpPr>
            <p:spPr bwMode="auto">
              <a:xfrm>
                <a:off x="6224832" y="3361814"/>
                <a:ext cx="152297" cy="147735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 bwMode="auto">
              <a:xfrm>
                <a:off x="6395444" y="3361814"/>
                <a:ext cx="152297" cy="147735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 bwMode="auto">
              <a:xfrm>
                <a:off x="6566056" y="3361814"/>
                <a:ext cx="152297" cy="147735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416" name="Group 415"/>
            <p:cNvGrpSpPr/>
            <p:nvPr/>
          </p:nvGrpSpPr>
          <p:grpSpPr>
            <a:xfrm>
              <a:off x="5371772" y="2190749"/>
              <a:ext cx="3393925" cy="3326340"/>
              <a:chOff x="4984589" y="2190749"/>
              <a:chExt cx="3393925" cy="3326340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4984589" y="352910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155201" y="352910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6520097" y="352910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690709" y="352910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6861321" y="352910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7031933" y="352910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202545" y="352910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7373157" y="352910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7543769" y="352910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714381" y="352910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7884993" y="352910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8055605" y="352910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8226217" y="352910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4984589" y="369640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5155201" y="369640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5325813" y="369640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6690709" y="369640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6861321" y="369640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7031933" y="369640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7202545" y="369640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7373157" y="369640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7543769" y="369640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7714381" y="369640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7884993" y="369640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8055605" y="369640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8226217" y="369640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4984589" y="386369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5155201" y="386369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5325813" y="386369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5496425" y="386369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6861321" y="386369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7031933" y="386369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7202545" y="386369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7373157" y="386369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543769" y="386369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7714381" y="386369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7884993" y="386369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8055605" y="386369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8226217" y="386369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4984589" y="403099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5155201" y="403099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5325813" y="403099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5496425" y="403099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5667037" y="403099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7031933" y="403099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7202545" y="403099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7373157" y="403099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7543769" y="403099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7714381" y="403099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7884993" y="403099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8055605" y="403099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8226217" y="403099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4984589" y="419828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5155201" y="419828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5325813" y="419828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5496425" y="419828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5667037" y="419828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5837649" y="419828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7202545" y="419828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7373157" y="419828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7543769" y="419828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7714381" y="419828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7884993" y="419828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8055605" y="419828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8226217" y="419828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4984589" y="436558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5155201" y="436558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5325813" y="436558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5496425" y="436558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5667037" y="436558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5837649" y="436558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6008261" y="436558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7373157" y="436558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7543769" y="436558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7714381" y="436558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7884993" y="436558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8055605" y="436558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8226217" y="436558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4984589" y="453287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5155201" y="453287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325813" y="453287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496425" y="453287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5667037" y="453287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837649" y="453287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6008261" y="453287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6178873" y="453287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7543769" y="453287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7714381" y="453287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7884993" y="453287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8055605" y="453287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8226217" y="453287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4984589" y="470017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5155201" y="470017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5325813" y="470017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5496425" y="470017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5667037" y="470017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5837649" y="470017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6008261" y="470017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 bwMode="auto">
              <a:xfrm>
                <a:off x="6178873" y="470017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6349485" y="470017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714381" y="470017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884993" y="470017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8055605" y="470017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8226217" y="470017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4984589" y="486746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5155201" y="486746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5325813" y="486746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5496425" y="486746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5667037" y="486746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5837649" y="486746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6008261" y="486746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6178873" y="486746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6349485" y="486746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6520097" y="486746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7884993" y="486746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8055605" y="486746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8226217" y="486746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84589" y="503476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5155201" y="503476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325813" y="503476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496425" y="503476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667037" y="503476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837649" y="503476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6008261" y="503476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6178873" y="503476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6349485" y="503476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6520097" y="503476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6690709" y="503476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8055605" y="503476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8226217" y="503476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4984589" y="520205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5155201" y="520205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5325813" y="520205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5496425" y="520205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5667037" y="520205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5837649" y="520205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008261" y="520205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178873" y="520205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49485" y="520205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6520097" y="520205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6690709" y="520205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6861321" y="520205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8226217" y="520205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4984589" y="536935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 bwMode="auto">
              <a:xfrm>
                <a:off x="5155201" y="536935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5325813" y="536935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 bwMode="auto">
              <a:xfrm>
                <a:off x="5496425" y="536935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 bwMode="auto">
              <a:xfrm>
                <a:off x="5667037" y="536935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 bwMode="auto">
              <a:xfrm>
                <a:off x="5837649" y="536935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 bwMode="auto">
              <a:xfrm>
                <a:off x="6008261" y="536935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 bwMode="auto">
              <a:xfrm>
                <a:off x="6178873" y="536935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 bwMode="auto">
              <a:xfrm>
                <a:off x="6349485" y="536935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 bwMode="auto">
              <a:xfrm>
                <a:off x="6520097" y="536935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 bwMode="auto">
              <a:xfrm>
                <a:off x="6690709" y="536935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 bwMode="auto">
              <a:xfrm>
                <a:off x="6861321" y="536935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 bwMode="auto">
              <a:xfrm>
                <a:off x="7031933" y="536935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 bwMode="auto">
              <a:xfrm>
                <a:off x="5155201" y="219074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 bwMode="auto">
              <a:xfrm>
                <a:off x="5325813" y="219074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 bwMode="auto">
              <a:xfrm>
                <a:off x="5496425" y="219074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 bwMode="auto">
              <a:xfrm>
                <a:off x="5667037" y="219074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 bwMode="auto">
              <a:xfrm>
                <a:off x="5837649" y="219074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6008261" y="219074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 bwMode="auto">
              <a:xfrm>
                <a:off x="6178873" y="219074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 bwMode="auto">
              <a:xfrm>
                <a:off x="6349485" y="219074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 bwMode="auto">
              <a:xfrm>
                <a:off x="6520097" y="219074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 bwMode="auto">
              <a:xfrm>
                <a:off x="6690709" y="219074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6861321" y="219074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>
                <a:off x="7031933" y="219074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 bwMode="auto">
              <a:xfrm>
                <a:off x="7202545" y="219074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 bwMode="auto">
              <a:xfrm>
                <a:off x="5325813" y="235804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 bwMode="auto">
              <a:xfrm>
                <a:off x="5496425" y="235804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5667037" y="235804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 bwMode="auto">
              <a:xfrm>
                <a:off x="5837649" y="235804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 bwMode="auto">
              <a:xfrm>
                <a:off x="6008261" y="235804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 bwMode="auto">
              <a:xfrm>
                <a:off x="6178873" y="235804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 bwMode="auto">
              <a:xfrm>
                <a:off x="6349485" y="235804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 bwMode="auto">
              <a:xfrm>
                <a:off x="6520097" y="235804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 bwMode="auto">
              <a:xfrm>
                <a:off x="6690709" y="235804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 bwMode="auto">
              <a:xfrm>
                <a:off x="6861321" y="235804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5" name="Rectangle 284"/>
              <p:cNvSpPr/>
              <p:nvPr/>
            </p:nvSpPr>
            <p:spPr bwMode="auto">
              <a:xfrm>
                <a:off x="7031933" y="235804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6" name="Rectangle 285"/>
              <p:cNvSpPr/>
              <p:nvPr/>
            </p:nvSpPr>
            <p:spPr bwMode="auto">
              <a:xfrm>
                <a:off x="7202545" y="235804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7" name="Rectangle 286"/>
              <p:cNvSpPr/>
              <p:nvPr/>
            </p:nvSpPr>
            <p:spPr bwMode="auto">
              <a:xfrm>
                <a:off x="7373157" y="235804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 bwMode="auto">
              <a:xfrm>
                <a:off x="5496425" y="252533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 bwMode="auto">
              <a:xfrm>
                <a:off x="5667037" y="252533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 bwMode="auto">
              <a:xfrm>
                <a:off x="5837649" y="252533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 bwMode="auto">
              <a:xfrm>
                <a:off x="6008261" y="252533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0" name="Rectangle 299"/>
              <p:cNvSpPr/>
              <p:nvPr/>
            </p:nvSpPr>
            <p:spPr bwMode="auto">
              <a:xfrm>
                <a:off x="6178873" y="252533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 bwMode="auto">
              <a:xfrm>
                <a:off x="6349485" y="252533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 bwMode="auto">
              <a:xfrm>
                <a:off x="6520097" y="252533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6690709" y="252533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 bwMode="auto">
              <a:xfrm>
                <a:off x="6861321" y="252533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 bwMode="auto">
              <a:xfrm>
                <a:off x="7031933" y="252533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 bwMode="auto">
              <a:xfrm>
                <a:off x="7202545" y="252533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 bwMode="auto">
              <a:xfrm>
                <a:off x="7373157" y="252533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 bwMode="auto">
              <a:xfrm>
                <a:off x="7543769" y="252533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 bwMode="auto">
              <a:xfrm>
                <a:off x="5667037" y="269263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 bwMode="auto">
              <a:xfrm>
                <a:off x="5837649" y="269263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 bwMode="auto">
              <a:xfrm>
                <a:off x="6008261" y="269263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 bwMode="auto">
              <a:xfrm>
                <a:off x="6178873" y="269263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1" name="Rectangle 320"/>
              <p:cNvSpPr/>
              <p:nvPr/>
            </p:nvSpPr>
            <p:spPr bwMode="auto">
              <a:xfrm>
                <a:off x="6349485" y="269263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 bwMode="auto">
              <a:xfrm>
                <a:off x="6520097" y="269263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3" name="Rectangle 322"/>
              <p:cNvSpPr/>
              <p:nvPr/>
            </p:nvSpPr>
            <p:spPr bwMode="auto">
              <a:xfrm>
                <a:off x="6690709" y="269263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 bwMode="auto">
              <a:xfrm>
                <a:off x="6861321" y="269263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7031933" y="269263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6" name="Rectangle 325"/>
              <p:cNvSpPr/>
              <p:nvPr/>
            </p:nvSpPr>
            <p:spPr bwMode="auto">
              <a:xfrm>
                <a:off x="7202545" y="269263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 bwMode="auto">
              <a:xfrm>
                <a:off x="7373157" y="269263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 bwMode="auto">
              <a:xfrm>
                <a:off x="7543769" y="269263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 bwMode="auto">
              <a:xfrm>
                <a:off x="7714381" y="269263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>
                <a:off x="5837649" y="285992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6008261" y="285992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>
                <a:off x="6178873" y="285992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1" name="Rectangle 340"/>
              <p:cNvSpPr/>
              <p:nvPr/>
            </p:nvSpPr>
            <p:spPr bwMode="auto">
              <a:xfrm>
                <a:off x="6349485" y="285992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 bwMode="auto">
              <a:xfrm>
                <a:off x="6520097" y="285992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 bwMode="auto">
              <a:xfrm>
                <a:off x="6690709" y="285992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 bwMode="auto">
              <a:xfrm>
                <a:off x="6861321" y="285992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 bwMode="auto">
              <a:xfrm>
                <a:off x="7031933" y="285992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 bwMode="auto">
              <a:xfrm>
                <a:off x="7202545" y="285992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 bwMode="auto">
              <a:xfrm>
                <a:off x="7373157" y="285992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 bwMode="auto">
              <a:xfrm>
                <a:off x="7543769" y="285992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9" name="Rectangle 348"/>
              <p:cNvSpPr/>
              <p:nvPr/>
            </p:nvSpPr>
            <p:spPr bwMode="auto">
              <a:xfrm>
                <a:off x="7714381" y="285992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 bwMode="auto">
              <a:xfrm>
                <a:off x="7884993" y="285992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 bwMode="auto">
              <a:xfrm>
                <a:off x="6008261" y="302722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 bwMode="auto">
              <a:xfrm>
                <a:off x="6178873" y="302722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 bwMode="auto">
              <a:xfrm>
                <a:off x="6349485" y="302722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 bwMode="auto">
              <a:xfrm>
                <a:off x="6520097" y="302722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 bwMode="auto">
              <a:xfrm>
                <a:off x="6690709" y="302722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6861321" y="302722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5" name="Rectangle 364"/>
              <p:cNvSpPr/>
              <p:nvPr/>
            </p:nvSpPr>
            <p:spPr bwMode="auto">
              <a:xfrm>
                <a:off x="7031933" y="302722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 bwMode="auto">
              <a:xfrm>
                <a:off x="7202545" y="302722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7373157" y="302722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8" name="Rectangle 367"/>
              <p:cNvSpPr/>
              <p:nvPr/>
            </p:nvSpPr>
            <p:spPr bwMode="auto">
              <a:xfrm>
                <a:off x="7543769" y="302722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 bwMode="auto">
              <a:xfrm>
                <a:off x="7714381" y="302722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 bwMode="auto">
              <a:xfrm>
                <a:off x="7884993" y="302722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 bwMode="auto">
              <a:xfrm>
                <a:off x="8055605" y="302722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0" name="Rectangle 379"/>
              <p:cNvSpPr/>
              <p:nvPr/>
            </p:nvSpPr>
            <p:spPr bwMode="auto">
              <a:xfrm>
                <a:off x="6178873" y="319451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1" name="Rectangle 380"/>
              <p:cNvSpPr/>
              <p:nvPr/>
            </p:nvSpPr>
            <p:spPr bwMode="auto">
              <a:xfrm>
                <a:off x="6349485" y="319451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 bwMode="auto">
              <a:xfrm>
                <a:off x="6520097" y="319451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 bwMode="auto">
              <a:xfrm>
                <a:off x="6690709" y="319451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6861321" y="319451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5" name="Rectangle 384"/>
              <p:cNvSpPr/>
              <p:nvPr/>
            </p:nvSpPr>
            <p:spPr bwMode="auto">
              <a:xfrm>
                <a:off x="7031933" y="319451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 bwMode="auto">
              <a:xfrm>
                <a:off x="7202545" y="319451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 bwMode="auto">
              <a:xfrm>
                <a:off x="7373157" y="319451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8" name="Rectangle 387"/>
              <p:cNvSpPr/>
              <p:nvPr/>
            </p:nvSpPr>
            <p:spPr bwMode="auto">
              <a:xfrm>
                <a:off x="7543769" y="319451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 bwMode="auto">
              <a:xfrm>
                <a:off x="7714381" y="319451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 bwMode="auto">
              <a:xfrm>
                <a:off x="7884993" y="319451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1" name="Rectangle 390"/>
              <p:cNvSpPr/>
              <p:nvPr/>
            </p:nvSpPr>
            <p:spPr bwMode="auto">
              <a:xfrm>
                <a:off x="8055605" y="319451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2" name="Rectangle 391"/>
              <p:cNvSpPr/>
              <p:nvPr/>
            </p:nvSpPr>
            <p:spPr bwMode="auto">
              <a:xfrm>
                <a:off x="8226217" y="3194519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3" name="Rectangle 392"/>
              <p:cNvSpPr/>
              <p:nvPr/>
            </p:nvSpPr>
            <p:spPr bwMode="auto">
              <a:xfrm>
                <a:off x="4984589" y="336181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 bwMode="auto">
              <a:xfrm>
                <a:off x="6349485" y="336181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 bwMode="auto">
              <a:xfrm>
                <a:off x="6520097" y="336181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 bwMode="auto">
              <a:xfrm>
                <a:off x="6690709" y="336181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 bwMode="auto">
              <a:xfrm>
                <a:off x="6861321" y="336181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5" name="Rectangle 404"/>
              <p:cNvSpPr/>
              <p:nvPr/>
            </p:nvSpPr>
            <p:spPr bwMode="auto">
              <a:xfrm>
                <a:off x="7031933" y="336181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6" name="Rectangle 405"/>
              <p:cNvSpPr/>
              <p:nvPr/>
            </p:nvSpPr>
            <p:spPr bwMode="auto">
              <a:xfrm>
                <a:off x="7202545" y="336181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7373157" y="336181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8" name="Rectangle 407"/>
              <p:cNvSpPr/>
              <p:nvPr/>
            </p:nvSpPr>
            <p:spPr bwMode="auto">
              <a:xfrm>
                <a:off x="7543769" y="336181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9" name="Rectangle 408"/>
              <p:cNvSpPr/>
              <p:nvPr/>
            </p:nvSpPr>
            <p:spPr bwMode="auto">
              <a:xfrm>
                <a:off x="7714381" y="336181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0" name="Rectangle 409"/>
              <p:cNvSpPr/>
              <p:nvPr/>
            </p:nvSpPr>
            <p:spPr bwMode="auto">
              <a:xfrm>
                <a:off x="7884993" y="336181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1" name="Rectangle 410"/>
              <p:cNvSpPr/>
              <p:nvPr/>
            </p:nvSpPr>
            <p:spPr bwMode="auto">
              <a:xfrm>
                <a:off x="8055605" y="336181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2" name="Rectangle 411"/>
              <p:cNvSpPr/>
              <p:nvPr/>
            </p:nvSpPr>
            <p:spPr bwMode="auto">
              <a:xfrm>
                <a:off x="8226217" y="3361814"/>
                <a:ext cx="152297" cy="14773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 bwMode="auto">
            <a:xfrm>
              <a:off x="5373391" y="5676505"/>
              <a:ext cx="34318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H="1">
              <a:off x="5076293" y="2190749"/>
              <a:ext cx="905" cy="11515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628382" y="2481035"/>
                  <a:ext cx="28084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oMath>
                    </m:oMathPara>
                  </a14:m>
                  <a:endParaRPr lang="en-US" sz="2400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382" y="2481035"/>
                  <a:ext cx="280846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72727" b="-3018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3" name="TextBox 412"/>
                <p:cNvSpPr txBox="1"/>
                <p:nvPr/>
              </p:nvSpPr>
              <p:spPr>
                <a:xfrm>
                  <a:off x="6949343" y="5541150"/>
                  <a:ext cx="280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𝑁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3" name="TextBox 4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9343" y="5541150"/>
                  <a:ext cx="280845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556" r="-94444" b="-2758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5" name="TextBox 414"/>
                <p:cNvSpPr txBox="1"/>
                <p:nvPr/>
              </p:nvSpPr>
              <p:spPr>
                <a:xfrm>
                  <a:off x="3136679" y="3376012"/>
                  <a:ext cx="2101277" cy="112310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p>
                        </m:sSup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he-IL" sz="4400" dirty="0"/>
                </a:p>
              </p:txBody>
            </p:sp>
          </mc:Choice>
          <mc:Fallback xmlns="">
            <p:sp>
              <p:nvSpPr>
                <p:cNvPr id="415" name="TextBox 4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6679" y="3376012"/>
                  <a:ext cx="2101277" cy="112310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26" name="Picture 4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pic>
        <p:nvPicPr>
          <p:cNvPr id="417" name="Picture 4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sp>
        <p:nvSpPr>
          <p:cNvPr id="431" name="Freeform 28"/>
          <p:cNvSpPr>
            <a:spLocks/>
          </p:cNvSpPr>
          <p:nvPr/>
        </p:nvSpPr>
        <p:spPr bwMode="auto">
          <a:xfrm flipH="1">
            <a:off x="3857063" y="4198554"/>
            <a:ext cx="922062" cy="768548"/>
          </a:xfrm>
          <a:custGeom>
            <a:avLst/>
            <a:gdLst>
              <a:gd name="T0" fmla="*/ 2147483647 w 567"/>
              <a:gd name="T1" fmla="*/ 2147483647 h 446"/>
              <a:gd name="T2" fmla="*/ 2147483647 w 567"/>
              <a:gd name="T3" fmla="*/ 2147483647 h 446"/>
              <a:gd name="T4" fmla="*/ 2147483647 w 567"/>
              <a:gd name="T5" fmla="*/ 0 h 446"/>
              <a:gd name="T6" fmla="*/ 2147483647 w 567"/>
              <a:gd name="T7" fmla="*/ 2147483647 h 446"/>
              <a:gd name="T8" fmla="*/ 2147483647 w 567"/>
              <a:gd name="T9" fmla="*/ 2147483647 h 446"/>
              <a:gd name="T10" fmla="*/ 2147483647 w 567"/>
              <a:gd name="T11" fmla="*/ 2147483647 h 446"/>
              <a:gd name="T12" fmla="*/ 2147483647 w 567"/>
              <a:gd name="T13" fmla="*/ 2147483647 h 446"/>
              <a:gd name="T14" fmla="*/ 2147483647 w 567"/>
              <a:gd name="T15" fmla="*/ 2147483647 h 446"/>
              <a:gd name="T16" fmla="*/ 2147483647 w 567"/>
              <a:gd name="T17" fmla="*/ 2147483647 h 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7"/>
              <a:gd name="T28" fmla="*/ 0 h 446"/>
              <a:gd name="T29" fmla="*/ 567 w 567"/>
              <a:gd name="T30" fmla="*/ 446 h 4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7" h="446">
                <a:moveTo>
                  <a:pt x="532" y="30"/>
                </a:moveTo>
                <a:cubicBezTo>
                  <a:pt x="497" y="25"/>
                  <a:pt x="300" y="175"/>
                  <a:pt x="261" y="170"/>
                </a:cubicBezTo>
                <a:cubicBezTo>
                  <a:pt x="222" y="165"/>
                  <a:pt x="338" y="0"/>
                  <a:pt x="296" y="0"/>
                </a:cubicBezTo>
                <a:cubicBezTo>
                  <a:pt x="254" y="0"/>
                  <a:pt x="0" y="98"/>
                  <a:pt x="11" y="170"/>
                </a:cubicBezTo>
                <a:cubicBezTo>
                  <a:pt x="22" y="242"/>
                  <a:pt x="318" y="416"/>
                  <a:pt x="361" y="431"/>
                </a:cubicBezTo>
                <a:cubicBezTo>
                  <a:pt x="404" y="446"/>
                  <a:pt x="244" y="276"/>
                  <a:pt x="271" y="260"/>
                </a:cubicBezTo>
                <a:cubicBezTo>
                  <a:pt x="298" y="244"/>
                  <a:pt x="494" y="346"/>
                  <a:pt x="527" y="336"/>
                </a:cubicBezTo>
                <a:cubicBezTo>
                  <a:pt x="560" y="326"/>
                  <a:pt x="467" y="253"/>
                  <a:pt x="471" y="200"/>
                </a:cubicBezTo>
                <a:cubicBezTo>
                  <a:pt x="475" y="147"/>
                  <a:pt x="567" y="35"/>
                  <a:pt x="532" y="30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435" name="Group 434"/>
          <p:cNvGrpSpPr/>
          <p:nvPr/>
        </p:nvGrpSpPr>
        <p:grpSpPr>
          <a:xfrm>
            <a:off x="3347883" y="4159937"/>
            <a:ext cx="283143" cy="845782"/>
            <a:chOff x="2999185" y="4017046"/>
            <a:chExt cx="283143" cy="845782"/>
          </a:xfrm>
        </p:grpSpPr>
        <p:grpSp>
          <p:nvGrpSpPr>
            <p:cNvPr id="6" name="Group 5"/>
            <p:cNvGrpSpPr/>
            <p:nvPr/>
          </p:nvGrpSpPr>
          <p:grpSpPr>
            <a:xfrm>
              <a:off x="3087031" y="4032843"/>
              <a:ext cx="121452" cy="785847"/>
              <a:chOff x="6837966" y="1777653"/>
              <a:chExt cx="121452" cy="918292"/>
            </a:xfrm>
          </p:grpSpPr>
          <p:sp>
            <p:nvSpPr>
              <p:cNvPr id="418" name="Rectangle 417"/>
              <p:cNvSpPr/>
              <p:nvPr/>
            </p:nvSpPr>
            <p:spPr bwMode="auto">
              <a:xfrm>
                <a:off x="6837966" y="1777653"/>
                <a:ext cx="121452" cy="117814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2" name="Rectangle 421"/>
              <p:cNvSpPr/>
              <p:nvPr/>
            </p:nvSpPr>
            <p:spPr bwMode="auto">
              <a:xfrm>
                <a:off x="6837966" y="1911066"/>
                <a:ext cx="121452" cy="117814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3" name="Rectangle 422"/>
              <p:cNvSpPr/>
              <p:nvPr/>
            </p:nvSpPr>
            <p:spPr bwMode="auto">
              <a:xfrm>
                <a:off x="6837966" y="2044479"/>
                <a:ext cx="121452" cy="117814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4" name="Rectangle 423"/>
              <p:cNvSpPr/>
              <p:nvPr/>
            </p:nvSpPr>
            <p:spPr bwMode="auto">
              <a:xfrm>
                <a:off x="6837966" y="2177892"/>
                <a:ext cx="121452" cy="117814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5" name="Rectangle 424"/>
              <p:cNvSpPr/>
              <p:nvPr/>
            </p:nvSpPr>
            <p:spPr bwMode="auto">
              <a:xfrm>
                <a:off x="6837966" y="2311305"/>
                <a:ext cx="121452" cy="117814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7" name="Rectangle 426"/>
              <p:cNvSpPr/>
              <p:nvPr/>
            </p:nvSpPr>
            <p:spPr bwMode="auto">
              <a:xfrm>
                <a:off x="6837966" y="2444718"/>
                <a:ext cx="121452" cy="117814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8" name="Rectangle 427"/>
              <p:cNvSpPr/>
              <p:nvPr/>
            </p:nvSpPr>
            <p:spPr bwMode="auto">
              <a:xfrm>
                <a:off x="6837966" y="2578131"/>
                <a:ext cx="121452" cy="117814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34" name="AutoShape 68"/>
            <p:cNvSpPr>
              <a:spLocks noChangeArrowheads="1"/>
            </p:cNvSpPr>
            <p:nvPr/>
          </p:nvSpPr>
          <p:spPr bwMode="auto">
            <a:xfrm>
              <a:off x="2999185" y="4017046"/>
              <a:ext cx="283143" cy="845782"/>
            </a:xfrm>
            <a:prstGeom prst="bracketPair">
              <a:avLst>
                <a:gd name="adj" fmla="val 16778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Box 431"/>
              <p:cNvSpPr txBox="1"/>
              <p:nvPr/>
            </p:nvSpPr>
            <p:spPr>
              <a:xfrm>
                <a:off x="3250461" y="1627111"/>
                <a:ext cx="2703773" cy="10985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𝚪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432" name="TextBox 4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461" y="1627111"/>
                <a:ext cx="2703773" cy="109857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65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0" animBg="1"/>
      <p:bldP spid="431" grpId="0" animBg="1"/>
      <p:bldP spid="4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Interpretations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14</a:t>
            </a:fld>
            <a:endParaRPr lang="he-IL"/>
          </a:p>
        </p:txBody>
      </p:sp>
      <p:grpSp>
        <p:nvGrpSpPr>
          <p:cNvPr id="5" name="Group 4"/>
          <p:cNvGrpSpPr/>
          <p:nvPr/>
        </p:nvGrpSpPr>
        <p:grpSpPr>
          <a:xfrm>
            <a:off x="76915" y="1169516"/>
            <a:ext cx="8933261" cy="2140350"/>
            <a:chOff x="76915" y="1169516"/>
            <a:chExt cx="8933261" cy="2140350"/>
          </a:xfrm>
        </p:grpSpPr>
        <p:sp>
          <p:nvSpPr>
            <p:cNvPr id="7510" name="Double Bracket 7509"/>
            <p:cNvSpPr/>
            <p:nvPr/>
          </p:nvSpPr>
          <p:spPr bwMode="auto">
            <a:xfrm>
              <a:off x="2222971" y="1175347"/>
              <a:ext cx="6787205" cy="2098402"/>
            </a:xfrm>
            <a:prstGeom prst="bracketPair">
              <a:avLst>
                <a:gd name="adj" fmla="val 3487"/>
              </a:avLst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7511" name="Group 7510"/>
            <p:cNvGrpSpPr/>
            <p:nvPr/>
          </p:nvGrpSpPr>
          <p:grpSpPr>
            <a:xfrm>
              <a:off x="2324331" y="1233668"/>
              <a:ext cx="2136253" cy="2001617"/>
              <a:chOff x="1496077" y="1641893"/>
              <a:chExt cx="2136253" cy="2001617"/>
            </a:xfrm>
          </p:grpSpPr>
          <p:sp>
            <p:nvSpPr>
              <p:cNvPr id="7512" name="Rectangle 7511"/>
              <p:cNvSpPr/>
              <p:nvPr/>
            </p:nvSpPr>
            <p:spPr bwMode="auto">
              <a:xfrm>
                <a:off x="1496077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13" name="Rectangle 7512"/>
              <p:cNvSpPr/>
              <p:nvPr/>
            </p:nvSpPr>
            <p:spPr bwMode="auto">
              <a:xfrm>
                <a:off x="1603466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14" name="Rectangle 7513"/>
              <p:cNvSpPr/>
              <p:nvPr/>
            </p:nvSpPr>
            <p:spPr bwMode="auto">
              <a:xfrm>
                <a:off x="1710855" y="2447248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15" name="Rectangle 7514"/>
              <p:cNvSpPr/>
              <p:nvPr/>
            </p:nvSpPr>
            <p:spPr bwMode="auto">
              <a:xfrm>
                <a:off x="1818244" y="2447248"/>
                <a:ext cx="95861" cy="88899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16" name="Rectangle 7515"/>
              <p:cNvSpPr/>
              <p:nvPr/>
            </p:nvSpPr>
            <p:spPr bwMode="auto">
              <a:xfrm>
                <a:off x="1925633" y="2447248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17" name="Rectangle 7516"/>
              <p:cNvSpPr/>
              <p:nvPr/>
            </p:nvSpPr>
            <p:spPr bwMode="auto">
              <a:xfrm>
                <a:off x="2033022" y="2447248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18" name="Rectangle 7517"/>
              <p:cNvSpPr/>
              <p:nvPr/>
            </p:nvSpPr>
            <p:spPr bwMode="auto">
              <a:xfrm>
                <a:off x="2140411" y="2447248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19" name="Rectangle 7518"/>
              <p:cNvSpPr/>
              <p:nvPr/>
            </p:nvSpPr>
            <p:spPr bwMode="auto">
              <a:xfrm>
                <a:off x="2247800" y="2447248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20" name="Rectangle 7519"/>
              <p:cNvSpPr/>
              <p:nvPr/>
            </p:nvSpPr>
            <p:spPr bwMode="auto">
              <a:xfrm>
                <a:off x="2355190" y="2447248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21" name="Rectangle 7520"/>
              <p:cNvSpPr/>
              <p:nvPr/>
            </p:nvSpPr>
            <p:spPr bwMode="auto">
              <a:xfrm>
                <a:off x="2462579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22" name="Rectangle 7521"/>
              <p:cNvSpPr/>
              <p:nvPr/>
            </p:nvSpPr>
            <p:spPr bwMode="auto">
              <a:xfrm>
                <a:off x="2569968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23" name="Rectangle 7522"/>
              <p:cNvSpPr/>
              <p:nvPr/>
            </p:nvSpPr>
            <p:spPr bwMode="auto">
              <a:xfrm>
                <a:off x="2677357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24" name="Rectangle 7523"/>
              <p:cNvSpPr/>
              <p:nvPr/>
            </p:nvSpPr>
            <p:spPr bwMode="auto">
              <a:xfrm>
                <a:off x="2784746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25" name="Rectangle 7524"/>
              <p:cNvSpPr/>
              <p:nvPr/>
            </p:nvSpPr>
            <p:spPr bwMode="auto">
              <a:xfrm>
                <a:off x="2892135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26" name="Rectangle 7525"/>
              <p:cNvSpPr/>
              <p:nvPr/>
            </p:nvSpPr>
            <p:spPr bwMode="auto">
              <a:xfrm>
                <a:off x="2999524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27" name="Rectangle 7526"/>
              <p:cNvSpPr/>
              <p:nvPr/>
            </p:nvSpPr>
            <p:spPr bwMode="auto">
              <a:xfrm>
                <a:off x="3106913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28" name="Rectangle 7527"/>
              <p:cNvSpPr/>
              <p:nvPr/>
            </p:nvSpPr>
            <p:spPr bwMode="auto">
              <a:xfrm>
                <a:off x="3214302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29" name="Rectangle 7528"/>
              <p:cNvSpPr/>
              <p:nvPr/>
            </p:nvSpPr>
            <p:spPr bwMode="auto">
              <a:xfrm>
                <a:off x="3321691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30" name="Rectangle 7529"/>
              <p:cNvSpPr/>
              <p:nvPr/>
            </p:nvSpPr>
            <p:spPr bwMode="auto">
              <a:xfrm>
                <a:off x="3429080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31" name="Rectangle 7530"/>
              <p:cNvSpPr/>
              <p:nvPr/>
            </p:nvSpPr>
            <p:spPr bwMode="auto">
              <a:xfrm>
                <a:off x="3536469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32" name="Rectangle 7531"/>
              <p:cNvSpPr/>
              <p:nvPr/>
            </p:nvSpPr>
            <p:spPr bwMode="auto">
              <a:xfrm>
                <a:off x="1496077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33" name="Rectangle 7532"/>
              <p:cNvSpPr/>
              <p:nvPr/>
            </p:nvSpPr>
            <p:spPr bwMode="auto">
              <a:xfrm>
                <a:off x="1603466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34" name="Rectangle 7533"/>
              <p:cNvSpPr/>
              <p:nvPr/>
            </p:nvSpPr>
            <p:spPr bwMode="auto">
              <a:xfrm>
                <a:off x="1710855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35" name="Rectangle 7534"/>
              <p:cNvSpPr/>
              <p:nvPr/>
            </p:nvSpPr>
            <p:spPr bwMode="auto">
              <a:xfrm>
                <a:off x="1818244" y="2547917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36" name="Rectangle 7535"/>
              <p:cNvSpPr/>
              <p:nvPr/>
            </p:nvSpPr>
            <p:spPr bwMode="auto">
              <a:xfrm>
                <a:off x="1925633" y="2547917"/>
                <a:ext cx="95861" cy="88899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37" name="Rectangle 7536"/>
              <p:cNvSpPr/>
              <p:nvPr/>
            </p:nvSpPr>
            <p:spPr bwMode="auto">
              <a:xfrm>
                <a:off x="2033022" y="2547917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38" name="Rectangle 7537"/>
              <p:cNvSpPr/>
              <p:nvPr/>
            </p:nvSpPr>
            <p:spPr bwMode="auto">
              <a:xfrm>
                <a:off x="2140411" y="2547917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39" name="Rectangle 7538"/>
              <p:cNvSpPr/>
              <p:nvPr/>
            </p:nvSpPr>
            <p:spPr bwMode="auto">
              <a:xfrm>
                <a:off x="2247800" y="2547917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40" name="Rectangle 7539"/>
              <p:cNvSpPr/>
              <p:nvPr/>
            </p:nvSpPr>
            <p:spPr bwMode="auto">
              <a:xfrm>
                <a:off x="2355190" y="2547917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41" name="Rectangle 7540"/>
              <p:cNvSpPr/>
              <p:nvPr/>
            </p:nvSpPr>
            <p:spPr bwMode="auto">
              <a:xfrm>
                <a:off x="2462579" y="2547917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42" name="Rectangle 7541"/>
              <p:cNvSpPr/>
              <p:nvPr/>
            </p:nvSpPr>
            <p:spPr bwMode="auto">
              <a:xfrm>
                <a:off x="2569968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43" name="Rectangle 7542"/>
              <p:cNvSpPr/>
              <p:nvPr/>
            </p:nvSpPr>
            <p:spPr bwMode="auto">
              <a:xfrm>
                <a:off x="2677357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44" name="Rectangle 7543"/>
              <p:cNvSpPr/>
              <p:nvPr/>
            </p:nvSpPr>
            <p:spPr bwMode="auto">
              <a:xfrm>
                <a:off x="2784746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45" name="Rectangle 7544"/>
              <p:cNvSpPr/>
              <p:nvPr/>
            </p:nvSpPr>
            <p:spPr bwMode="auto">
              <a:xfrm>
                <a:off x="2892135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46" name="Rectangle 7545"/>
              <p:cNvSpPr/>
              <p:nvPr/>
            </p:nvSpPr>
            <p:spPr bwMode="auto">
              <a:xfrm>
                <a:off x="2999524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47" name="Rectangle 7546"/>
              <p:cNvSpPr/>
              <p:nvPr/>
            </p:nvSpPr>
            <p:spPr bwMode="auto">
              <a:xfrm>
                <a:off x="3106913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48" name="Rectangle 7547"/>
              <p:cNvSpPr/>
              <p:nvPr/>
            </p:nvSpPr>
            <p:spPr bwMode="auto">
              <a:xfrm>
                <a:off x="3214302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49" name="Rectangle 7548"/>
              <p:cNvSpPr/>
              <p:nvPr/>
            </p:nvSpPr>
            <p:spPr bwMode="auto">
              <a:xfrm>
                <a:off x="3321691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50" name="Rectangle 7549"/>
              <p:cNvSpPr/>
              <p:nvPr/>
            </p:nvSpPr>
            <p:spPr bwMode="auto">
              <a:xfrm>
                <a:off x="3429080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51" name="Rectangle 7550"/>
              <p:cNvSpPr/>
              <p:nvPr/>
            </p:nvSpPr>
            <p:spPr bwMode="auto">
              <a:xfrm>
                <a:off x="3536469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52" name="Rectangle 7551"/>
              <p:cNvSpPr/>
              <p:nvPr/>
            </p:nvSpPr>
            <p:spPr bwMode="auto">
              <a:xfrm>
                <a:off x="1496077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53" name="Rectangle 7552"/>
              <p:cNvSpPr/>
              <p:nvPr/>
            </p:nvSpPr>
            <p:spPr bwMode="auto">
              <a:xfrm>
                <a:off x="1603466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54" name="Rectangle 7553"/>
              <p:cNvSpPr/>
              <p:nvPr/>
            </p:nvSpPr>
            <p:spPr bwMode="auto">
              <a:xfrm>
                <a:off x="1710855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55" name="Rectangle 7554"/>
              <p:cNvSpPr/>
              <p:nvPr/>
            </p:nvSpPr>
            <p:spPr bwMode="auto">
              <a:xfrm>
                <a:off x="1818244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56" name="Rectangle 7555"/>
              <p:cNvSpPr/>
              <p:nvPr/>
            </p:nvSpPr>
            <p:spPr bwMode="auto">
              <a:xfrm>
                <a:off x="1925633" y="2648587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57" name="Rectangle 7556"/>
              <p:cNvSpPr/>
              <p:nvPr/>
            </p:nvSpPr>
            <p:spPr bwMode="auto">
              <a:xfrm>
                <a:off x="2033022" y="2648587"/>
                <a:ext cx="95861" cy="88899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58" name="Rectangle 7557"/>
              <p:cNvSpPr/>
              <p:nvPr/>
            </p:nvSpPr>
            <p:spPr bwMode="auto">
              <a:xfrm>
                <a:off x="2140411" y="2648587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59" name="Rectangle 7558"/>
              <p:cNvSpPr/>
              <p:nvPr/>
            </p:nvSpPr>
            <p:spPr bwMode="auto">
              <a:xfrm>
                <a:off x="2247800" y="2648587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60" name="Rectangle 7559"/>
              <p:cNvSpPr/>
              <p:nvPr/>
            </p:nvSpPr>
            <p:spPr bwMode="auto">
              <a:xfrm>
                <a:off x="2355190" y="2648587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61" name="Rectangle 7560"/>
              <p:cNvSpPr/>
              <p:nvPr/>
            </p:nvSpPr>
            <p:spPr bwMode="auto">
              <a:xfrm>
                <a:off x="2462579" y="2648587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62" name="Rectangle 7561"/>
              <p:cNvSpPr/>
              <p:nvPr/>
            </p:nvSpPr>
            <p:spPr bwMode="auto">
              <a:xfrm>
                <a:off x="2569968" y="2648587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63" name="Rectangle 7562"/>
              <p:cNvSpPr/>
              <p:nvPr/>
            </p:nvSpPr>
            <p:spPr bwMode="auto">
              <a:xfrm>
                <a:off x="2677357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64" name="Rectangle 7563"/>
              <p:cNvSpPr/>
              <p:nvPr/>
            </p:nvSpPr>
            <p:spPr bwMode="auto">
              <a:xfrm>
                <a:off x="2784746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65" name="Rectangle 7564"/>
              <p:cNvSpPr/>
              <p:nvPr/>
            </p:nvSpPr>
            <p:spPr bwMode="auto">
              <a:xfrm>
                <a:off x="2892135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66" name="Rectangle 7565"/>
              <p:cNvSpPr/>
              <p:nvPr/>
            </p:nvSpPr>
            <p:spPr bwMode="auto">
              <a:xfrm>
                <a:off x="2999524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67" name="Rectangle 7566"/>
              <p:cNvSpPr/>
              <p:nvPr/>
            </p:nvSpPr>
            <p:spPr bwMode="auto">
              <a:xfrm>
                <a:off x="3106913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68" name="Rectangle 7567"/>
              <p:cNvSpPr/>
              <p:nvPr/>
            </p:nvSpPr>
            <p:spPr bwMode="auto">
              <a:xfrm>
                <a:off x="3214302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69" name="Rectangle 7568"/>
              <p:cNvSpPr/>
              <p:nvPr/>
            </p:nvSpPr>
            <p:spPr bwMode="auto">
              <a:xfrm>
                <a:off x="3321691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70" name="Rectangle 7569"/>
              <p:cNvSpPr/>
              <p:nvPr/>
            </p:nvSpPr>
            <p:spPr bwMode="auto">
              <a:xfrm>
                <a:off x="3429080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71" name="Rectangle 7570"/>
              <p:cNvSpPr/>
              <p:nvPr/>
            </p:nvSpPr>
            <p:spPr bwMode="auto">
              <a:xfrm>
                <a:off x="3536469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72" name="Rectangle 7571"/>
              <p:cNvSpPr/>
              <p:nvPr/>
            </p:nvSpPr>
            <p:spPr bwMode="auto">
              <a:xfrm>
                <a:off x="1496077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73" name="Rectangle 7572"/>
              <p:cNvSpPr/>
              <p:nvPr/>
            </p:nvSpPr>
            <p:spPr bwMode="auto">
              <a:xfrm>
                <a:off x="1603466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74" name="Rectangle 7573"/>
              <p:cNvSpPr/>
              <p:nvPr/>
            </p:nvSpPr>
            <p:spPr bwMode="auto">
              <a:xfrm>
                <a:off x="1710855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75" name="Rectangle 7574"/>
              <p:cNvSpPr/>
              <p:nvPr/>
            </p:nvSpPr>
            <p:spPr bwMode="auto">
              <a:xfrm>
                <a:off x="1818244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76" name="Rectangle 7575"/>
              <p:cNvSpPr/>
              <p:nvPr/>
            </p:nvSpPr>
            <p:spPr bwMode="auto">
              <a:xfrm>
                <a:off x="1925633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77" name="Rectangle 7576"/>
              <p:cNvSpPr/>
              <p:nvPr/>
            </p:nvSpPr>
            <p:spPr bwMode="auto">
              <a:xfrm>
                <a:off x="2033022" y="2749256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78" name="Rectangle 7577"/>
              <p:cNvSpPr/>
              <p:nvPr/>
            </p:nvSpPr>
            <p:spPr bwMode="auto">
              <a:xfrm>
                <a:off x="2140411" y="2749256"/>
                <a:ext cx="95861" cy="88899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79" name="Rectangle 7578"/>
              <p:cNvSpPr/>
              <p:nvPr/>
            </p:nvSpPr>
            <p:spPr bwMode="auto">
              <a:xfrm>
                <a:off x="2247800" y="2749256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80" name="Rectangle 7579"/>
              <p:cNvSpPr/>
              <p:nvPr/>
            </p:nvSpPr>
            <p:spPr bwMode="auto">
              <a:xfrm>
                <a:off x="2355190" y="2749256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81" name="Rectangle 7580"/>
              <p:cNvSpPr/>
              <p:nvPr/>
            </p:nvSpPr>
            <p:spPr bwMode="auto">
              <a:xfrm>
                <a:off x="2462579" y="2749256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82" name="Rectangle 7581"/>
              <p:cNvSpPr/>
              <p:nvPr/>
            </p:nvSpPr>
            <p:spPr bwMode="auto">
              <a:xfrm>
                <a:off x="2569968" y="2749256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83" name="Rectangle 7582"/>
              <p:cNvSpPr/>
              <p:nvPr/>
            </p:nvSpPr>
            <p:spPr bwMode="auto">
              <a:xfrm>
                <a:off x="2677357" y="2749256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84" name="Rectangle 7583"/>
              <p:cNvSpPr/>
              <p:nvPr/>
            </p:nvSpPr>
            <p:spPr bwMode="auto">
              <a:xfrm>
                <a:off x="2784746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85" name="Rectangle 7584"/>
              <p:cNvSpPr/>
              <p:nvPr/>
            </p:nvSpPr>
            <p:spPr bwMode="auto">
              <a:xfrm>
                <a:off x="2892135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86" name="Rectangle 7585"/>
              <p:cNvSpPr/>
              <p:nvPr/>
            </p:nvSpPr>
            <p:spPr bwMode="auto">
              <a:xfrm>
                <a:off x="2999524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87" name="Rectangle 7586"/>
              <p:cNvSpPr/>
              <p:nvPr/>
            </p:nvSpPr>
            <p:spPr bwMode="auto">
              <a:xfrm>
                <a:off x="3106913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88" name="Rectangle 7587"/>
              <p:cNvSpPr/>
              <p:nvPr/>
            </p:nvSpPr>
            <p:spPr bwMode="auto">
              <a:xfrm>
                <a:off x="3214302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89" name="Rectangle 7588"/>
              <p:cNvSpPr/>
              <p:nvPr/>
            </p:nvSpPr>
            <p:spPr bwMode="auto">
              <a:xfrm>
                <a:off x="3321691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90" name="Rectangle 7589"/>
              <p:cNvSpPr/>
              <p:nvPr/>
            </p:nvSpPr>
            <p:spPr bwMode="auto">
              <a:xfrm>
                <a:off x="3429080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91" name="Rectangle 7590"/>
              <p:cNvSpPr/>
              <p:nvPr/>
            </p:nvSpPr>
            <p:spPr bwMode="auto">
              <a:xfrm>
                <a:off x="3536469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92" name="Rectangle 7591"/>
              <p:cNvSpPr/>
              <p:nvPr/>
            </p:nvSpPr>
            <p:spPr bwMode="auto">
              <a:xfrm>
                <a:off x="1496077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93" name="Rectangle 7592"/>
              <p:cNvSpPr/>
              <p:nvPr/>
            </p:nvSpPr>
            <p:spPr bwMode="auto">
              <a:xfrm>
                <a:off x="1603466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94" name="Rectangle 7593"/>
              <p:cNvSpPr/>
              <p:nvPr/>
            </p:nvSpPr>
            <p:spPr bwMode="auto">
              <a:xfrm>
                <a:off x="1710855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95" name="Rectangle 7594"/>
              <p:cNvSpPr/>
              <p:nvPr/>
            </p:nvSpPr>
            <p:spPr bwMode="auto">
              <a:xfrm>
                <a:off x="1818244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96" name="Rectangle 7595"/>
              <p:cNvSpPr/>
              <p:nvPr/>
            </p:nvSpPr>
            <p:spPr bwMode="auto">
              <a:xfrm>
                <a:off x="1925633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97" name="Rectangle 7596"/>
              <p:cNvSpPr/>
              <p:nvPr/>
            </p:nvSpPr>
            <p:spPr bwMode="auto">
              <a:xfrm>
                <a:off x="2033022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98" name="Rectangle 7597"/>
              <p:cNvSpPr/>
              <p:nvPr/>
            </p:nvSpPr>
            <p:spPr bwMode="auto">
              <a:xfrm>
                <a:off x="2140411" y="2849925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99" name="Rectangle 7598"/>
              <p:cNvSpPr/>
              <p:nvPr/>
            </p:nvSpPr>
            <p:spPr bwMode="auto">
              <a:xfrm>
                <a:off x="2247800" y="2849925"/>
                <a:ext cx="95861" cy="88899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00" name="Rectangle 7599"/>
              <p:cNvSpPr/>
              <p:nvPr/>
            </p:nvSpPr>
            <p:spPr bwMode="auto">
              <a:xfrm>
                <a:off x="2355190" y="2849925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01" name="Rectangle 7600"/>
              <p:cNvSpPr/>
              <p:nvPr/>
            </p:nvSpPr>
            <p:spPr bwMode="auto">
              <a:xfrm>
                <a:off x="2462579" y="2849925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02" name="Rectangle 7601"/>
              <p:cNvSpPr/>
              <p:nvPr/>
            </p:nvSpPr>
            <p:spPr bwMode="auto">
              <a:xfrm>
                <a:off x="2569968" y="2849925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03" name="Rectangle 7602"/>
              <p:cNvSpPr/>
              <p:nvPr/>
            </p:nvSpPr>
            <p:spPr bwMode="auto">
              <a:xfrm>
                <a:off x="2677357" y="2849925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04" name="Rectangle 7603"/>
              <p:cNvSpPr/>
              <p:nvPr/>
            </p:nvSpPr>
            <p:spPr bwMode="auto">
              <a:xfrm>
                <a:off x="2784746" y="2849925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05" name="Rectangle 7604"/>
              <p:cNvSpPr/>
              <p:nvPr/>
            </p:nvSpPr>
            <p:spPr bwMode="auto">
              <a:xfrm>
                <a:off x="2892135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06" name="Rectangle 7605"/>
              <p:cNvSpPr/>
              <p:nvPr/>
            </p:nvSpPr>
            <p:spPr bwMode="auto">
              <a:xfrm>
                <a:off x="2999524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07" name="Rectangle 7606"/>
              <p:cNvSpPr/>
              <p:nvPr/>
            </p:nvSpPr>
            <p:spPr bwMode="auto">
              <a:xfrm>
                <a:off x="3106913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08" name="Rectangle 7607"/>
              <p:cNvSpPr/>
              <p:nvPr/>
            </p:nvSpPr>
            <p:spPr bwMode="auto">
              <a:xfrm>
                <a:off x="3214302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09" name="Rectangle 7608"/>
              <p:cNvSpPr/>
              <p:nvPr/>
            </p:nvSpPr>
            <p:spPr bwMode="auto">
              <a:xfrm>
                <a:off x="3321691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10" name="Rectangle 7609"/>
              <p:cNvSpPr/>
              <p:nvPr/>
            </p:nvSpPr>
            <p:spPr bwMode="auto">
              <a:xfrm>
                <a:off x="3429080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11" name="Rectangle 7610"/>
              <p:cNvSpPr/>
              <p:nvPr/>
            </p:nvSpPr>
            <p:spPr bwMode="auto">
              <a:xfrm>
                <a:off x="3536469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12" name="Rectangle 7611"/>
              <p:cNvSpPr/>
              <p:nvPr/>
            </p:nvSpPr>
            <p:spPr bwMode="auto">
              <a:xfrm>
                <a:off x="1496077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13" name="Rectangle 7612"/>
              <p:cNvSpPr/>
              <p:nvPr/>
            </p:nvSpPr>
            <p:spPr bwMode="auto">
              <a:xfrm>
                <a:off x="1603466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14" name="Rectangle 7613"/>
              <p:cNvSpPr/>
              <p:nvPr/>
            </p:nvSpPr>
            <p:spPr bwMode="auto">
              <a:xfrm>
                <a:off x="1710855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15" name="Rectangle 7614"/>
              <p:cNvSpPr/>
              <p:nvPr/>
            </p:nvSpPr>
            <p:spPr bwMode="auto">
              <a:xfrm>
                <a:off x="1818244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16" name="Rectangle 7615"/>
              <p:cNvSpPr/>
              <p:nvPr/>
            </p:nvSpPr>
            <p:spPr bwMode="auto">
              <a:xfrm>
                <a:off x="1925633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17" name="Rectangle 7616"/>
              <p:cNvSpPr/>
              <p:nvPr/>
            </p:nvSpPr>
            <p:spPr bwMode="auto">
              <a:xfrm>
                <a:off x="2033022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18" name="Rectangle 7617"/>
              <p:cNvSpPr/>
              <p:nvPr/>
            </p:nvSpPr>
            <p:spPr bwMode="auto">
              <a:xfrm>
                <a:off x="2140411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19" name="Rectangle 7618"/>
              <p:cNvSpPr/>
              <p:nvPr/>
            </p:nvSpPr>
            <p:spPr bwMode="auto">
              <a:xfrm>
                <a:off x="2247800" y="2950595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20" name="Rectangle 7619"/>
              <p:cNvSpPr/>
              <p:nvPr/>
            </p:nvSpPr>
            <p:spPr bwMode="auto">
              <a:xfrm>
                <a:off x="2355190" y="2950595"/>
                <a:ext cx="95861" cy="88899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21" name="Rectangle 7620"/>
              <p:cNvSpPr/>
              <p:nvPr/>
            </p:nvSpPr>
            <p:spPr bwMode="auto">
              <a:xfrm>
                <a:off x="2462579" y="2950595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22" name="Rectangle 7621"/>
              <p:cNvSpPr/>
              <p:nvPr/>
            </p:nvSpPr>
            <p:spPr bwMode="auto">
              <a:xfrm>
                <a:off x="2569968" y="2950595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23" name="Rectangle 7622"/>
              <p:cNvSpPr/>
              <p:nvPr/>
            </p:nvSpPr>
            <p:spPr bwMode="auto">
              <a:xfrm>
                <a:off x="2677357" y="2950595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24" name="Rectangle 7623"/>
              <p:cNvSpPr/>
              <p:nvPr/>
            </p:nvSpPr>
            <p:spPr bwMode="auto">
              <a:xfrm>
                <a:off x="2784746" y="2950595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25" name="Rectangle 7624"/>
              <p:cNvSpPr/>
              <p:nvPr/>
            </p:nvSpPr>
            <p:spPr bwMode="auto">
              <a:xfrm>
                <a:off x="2892135" y="2950595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26" name="Rectangle 7625"/>
              <p:cNvSpPr/>
              <p:nvPr/>
            </p:nvSpPr>
            <p:spPr bwMode="auto">
              <a:xfrm>
                <a:off x="2999524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27" name="Rectangle 7626"/>
              <p:cNvSpPr/>
              <p:nvPr/>
            </p:nvSpPr>
            <p:spPr bwMode="auto">
              <a:xfrm>
                <a:off x="3106913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28" name="Rectangle 7627"/>
              <p:cNvSpPr/>
              <p:nvPr/>
            </p:nvSpPr>
            <p:spPr bwMode="auto">
              <a:xfrm>
                <a:off x="3214302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29" name="Rectangle 7628"/>
              <p:cNvSpPr/>
              <p:nvPr/>
            </p:nvSpPr>
            <p:spPr bwMode="auto">
              <a:xfrm>
                <a:off x="3321691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30" name="Rectangle 7629"/>
              <p:cNvSpPr/>
              <p:nvPr/>
            </p:nvSpPr>
            <p:spPr bwMode="auto">
              <a:xfrm>
                <a:off x="3429080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31" name="Rectangle 7630"/>
              <p:cNvSpPr/>
              <p:nvPr/>
            </p:nvSpPr>
            <p:spPr bwMode="auto">
              <a:xfrm>
                <a:off x="3536469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32" name="Rectangle 7631"/>
              <p:cNvSpPr/>
              <p:nvPr/>
            </p:nvSpPr>
            <p:spPr bwMode="auto">
              <a:xfrm>
                <a:off x="1496077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33" name="Rectangle 7632"/>
              <p:cNvSpPr/>
              <p:nvPr/>
            </p:nvSpPr>
            <p:spPr bwMode="auto">
              <a:xfrm>
                <a:off x="1603466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34" name="Rectangle 7633"/>
              <p:cNvSpPr/>
              <p:nvPr/>
            </p:nvSpPr>
            <p:spPr bwMode="auto">
              <a:xfrm>
                <a:off x="1710855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35" name="Rectangle 7634"/>
              <p:cNvSpPr/>
              <p:nvPr/>
            </p:nvSpPr>
            <p:spPr bwMode="auto">
              <a:xfrm>
                <a:off x="1818244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36" name="Rectangle 7635"/>
              <p:cNvSpPr/>
              <p:nvPr/>
            </p:nvSpPr>
            <p:spPr bwMode="auto">
              <a:xfrm>
                <a:off x="1925633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37" name="Rectangle 7636"/>
              <p:cNvSpPr/>
              <p:nvPr/>
            </p:nvSpPr>
            <p:spPr bwMode="auto">
              <a:xfrm>
                <a:off x="2033022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38" name="Rectangle 7637"/>
              <p:cNvSpPr/>
              <p:nvPr/>
            </p:nvSpPr>
            <p:spPr bwMode="auto">
              <a:xfrm>
                <a:off x="2140411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39" name="Rectangle 7638"/>
              <p:cNvSpPr/>
              <p:nvPr/>
            </p:nvSpPr>
            <p:spPr bwMode="auto">
              <a:xfrm>
                <a:off x="2247800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40" name="Rectangle 7639"/>
              <p:cNvSpPr/>
              <p:nvPr/>
            </p:nvSpPr>
            <p:spPr bwMode="auto">
              <a:xfrm>
                <a:off x="2355190" y="3051264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41" name="Rectangle 7640"/>
              <p:cNvSpPr/>
              <p:nvPr/>
            </p:nvSpPr>
            <p:spPr bwMode="auto">
              <a:xfrm>
                <a:off x="2462579" y="3051264"/>
                <a:ext cx="95861" cy="88899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42" name="Rectangle 7641"/>
              <p:cNvSpPr/>
              <p:nvPr/>
            </p:nvSpPr>
            <p:spPr bwMode="auto">
              <a:xfrm>
                <a:off x="2569968" y="3051264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43" name="Rectangle 7642"/>
              <p:cNvSpPr/>
              <p:nvPr/>
            </p:nvSpPr>
            <p:spPr bwMode="auto">
              <a:xfrm>
                <a:off x="2677357" y="3051264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44" name="Rectangle 7643"/>
              <p:cNvSpPr/>
              <p:nvPr/>
            </p:nvSpPr>
            <p:spPr bwMode="auto">
              <a:xfrm>
                <a:off x="2784746" y="3051264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45" name="Rectangle 7644"/>
              <p:cNvSpPr/>
              <p:nvPr/>
            </p:nvSpPr>
            <p:spPr bwMode="auto">
              <a:xfrm>
                <a:off x="2892135" y="3051264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46" name="Rectangle 7645"/>
              <p:cNvSpPr/>
              <p:nvPr/>
            </p:nvSpPr>
            <p:spPr bwMode="auto">
              <a:xfrm>
                <a:off x="2999524" y="3051264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47" name="Rectangle 7646"/>
              <p:cNvSpPr/>
              <p:nvPr/>
            </p:nvSpPr>
            <p:spPr bwMode="auto">
              <a:xfrm>
                <a:off x="3106913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48" name="Rectangle 7647"/>
              <p:cNvSpPr/>
              <p:nvPr/>
            </p:nvSpPr>
            <p:spPr bwMode="auto">
              <a:xfrm>
                <a:off x="3214302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49" name="Rectangle 7648"/>
              <p:cNvSpPr/>
              <p:nvPr/>
            </p:nvSpPr>
            <p:spPr bwMode="auto">
              <a:xfrm>
                <a:off x="3321691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50" name="Rectangle 7649"/>
              <p:cNvSpPr/>
              <p:nvPr/>
            </p:nvSpPr>
            <p:spPr bwMode="auto">
              <a:xfrm>
                <a:off x="3429080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51" name="Rectangle 7650"/>
              <p:cNvSpPr/>
              <p:nvPr/>
            </p:nvSpPr>
            <p:spPr bwMode="auto">
              <a:xfrm>
                <a:off x="3536469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52" name="Rectangle 7651"/>
              <p:cNvSpPr/>
              <p:nvPr/>
            </p:nvSpPr>
            <p:spPr bwMode="auto">
              <a:xfrm>
                <a:off x="1496077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53" name="Rectangle 7652"/>
              <p:cNvSpPr/>
              <p:nvPr/>
            </p:nvSpPr>
            <p:spPr bwMode="auto">
              <a:xfrm>
                <a:off x="1603466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54" name="Rectangle 7653"/>
              <p:cNvSpPr/>
              <p:nvPr/>
            </p:nvSpPr>
            <p:spPr bwMode="auto">
              <a:xfrm>
                <a:off x="1710855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55" name="Rectangle 7654"/>
              <p:cNvSpPr/>
              <p:nvPr/>
            </p:nvSpPr>
            <p:spPr bwMode="auto">
              <a:xfrm>
                <a:off x="1818244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56" name="Rectangle 7655"/>
              <p:cNvSpPr/>
              <p:nvPr/>
            </p:nvSpPr>
            <p:spPr bwMode="auto">
              <a:xfrm>
                <a:off x="1925633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57" name="Rectangle 7656"/>
              <p:cNvSpPr/>
              <p:nvPr/>
            </p:nvSpPr>
            <p:spPr bwMode="auto">
              <a:xfrm>
                <a:off x="2033022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58" name="Rectangle 7657"/>
              <p:cNvSpPr/>
              <p:nvPr/>
            </p:nvSpPr>
            <p:spPr bwMode="auto">
              <a:xfrm>
                <a:off x="2140411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59" name="Rectangle 7658"/>
              <p:cNvSpPr/>
              <p:nvPr/>
            </p:nvSpPr>
            <p:spPr bwMode="auto">
              <a:xfrm>
                <a:off x="2247800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60" name="Rectangle 7659"/>
              <p:cNvSpPr/>
              <p:nvPr/>
            </p:nvSpPr>
            <p:spPr bwMode="auto">
              <a:xfrm>
                <a:off x="2355190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61" name="Rectangle 7660"/>
              <p:cNvSpPr/>
              <p:nvPr/>
            </p:nvSpPr>
            <p:spPr bwMode="auto">
              <a:xfrm>
                <a:off x="2462579" y="3151933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62" name="Rectangle 7661"/>
              <p:cNvSpPr/>
              <p:nvPr/>
            </p:nvSpPr>
            <p:spPr bwMode="auto">
              <a:xfrm>
                <a:off x="2569968" y="3151933"/>
                <a:ext cx="95861" cy="88899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63" name="Rectangle 7662"/>
              <p:cNvSpPr/>
              <p:nvPr/>
            </p:nvSpPr>
            <p:spPr bwMode="auto">
              <a:xfrm>
                <a:off x="2677357" y="3151933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64" name="Rectangle 7663"/>
              <p:cNvSpPr/>
              <p:nvPr/>
            </p:nvSpPr>
            <p:spPr bwMode="auto">
              <a:xfrm>
                <a:off x="2784746" y="3151933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65" name="Rectangle 7664"/>
              <p:cNvSpPr/>
              <p:nvPr/>
            </p:nvSpPr>
            <p:spPr bwMode="auto">
              <a:xfrm>
                <a:off x="2892135" y="3151933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66" name="Rectangle 7665"/>
              <p:cNvSpPr/>
              <p:nvPr/>
            </p:nvSpPr>
            <p:spPr bwMode="auto">
              <a:xfrm>
                <a:off x="2999524" y="3151933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67" name="Rectangle 7666"/>
              <p:cNvSpPr/>
              <p:nvPr/>
            </p:nvSpPr>
            <p:spPr bwMode="auto">
              <a:xfrm>
                <a:off x="3106913" y="3151933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68" name="Rectangle 7667"/>
              <p:cNvSpPr/>
              <p:nvPr/>
            </p:nvSpPr>
            <p:spPr bwMode="auto">
              <a:xfrm>
                <a:off x="3214302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69" name="Rectangle 7668"/>
              <p:cNvSpPr/>
              <p:nvPr/>
            </p:nvSpPr>
            <p:spPr bwMode="auto">
              <a:xfrm>
                <a:off x="3321691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70" name="Rectangle 7669"/>
              <p:cNvSpPr/>
              <p:nvPr/>
            </p:nvSpPr>
            <p:spPr bwMode="auto">
              <a:xfrm>
                <a:off x="3429080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71" name="Rectangle 7670"/>
              <p:cNvSpPr/>
              <p:nvPr/>
            </p:nvSpPr>
            <p:spPr bwMode="auto">
              <a:xfrm>
                <a:off x="3536469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72" name="Rectangle 7671"/>
              <p:cNvSpPr/>
              <p:nvPr/>
            </p:nvSpPr>
            <p:spPr bwMode="auto">
              <a:xfrm>
                <a:off x="1496077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73" name="Rectangle 7672"/>
              <p:cNvSpPr/>
              <p:nvPr/>
            </p:nvSpPr>
            <p:spPr bwMode="auto">
              <a:xfrm>
                <a:off x="1603466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74" name="Rectangle 7673"/>
              <p:cNvSpPr/>
              <p:nvPr/>
            </p:nvSpPr>
            <p:spPr bwMode="auto">
              <a:xfrm>
                <a:off x="1710855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75" name="Rectangle 7674"/>
              <p:cNvSpPr/>
              <p:nvPr/>
            </p:nvSpPr>
            <p:spPr bwMode="auto">
              <a:xfrm>
                <a:off x="1818244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76" name="Rectangle 7675"/>
              <p:cNvSpPr/>
              <p:nvPr/>
            </p:nvSpPr>
            <p:spPr bwMode="auto">
              <a:xfrm>
                <a:off x="1925633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77" name="Rectangle 7676"/>
              <p:cNvSpPr/>
              <p:nvPr/>
            </p:nvSpPr>
            <p:spPr bwMode="auto">
              <a:xfrm>
                <a:off x="2033022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78" name="Rectangle 7677"/>
              <p:cNvSpPr/>
              <p:nvPr/>
            </p:nvSpPr>
            <p:spPr bwMode="auto">
              <a:xfrm>
                <a:off x="2140411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79" name="Rectangle 7678"/>
              <p:cNvSpPr/>
              <p:nvPr/>
            </p:nvSpPr>
            <p:spPr bwMode="auto">
              <a:xfrm>
                <a:off x="2247800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80" name="Rectangle 7679"/>
              <p:cNvSpPr/>
              <p:nvPr/>
            </p:nvSpPr>
            <p:spPr bwMode="auto">
              <a:xfrm>
                <a:off x="2355190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81" name="Rectangle 7680"/>
              <p:cNvSpPr/>
              <p:nvPr/>
            </p:nvSpPr>
            <p:spPr bwMode="auto">
              <a:xfrm>
                <a:off x="2462579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82" name="Rectangle 7681"/>
              <p:cNvSpPr/>
              <p:nvPr/>
            </p:nvSpPr>
            <p:spPr bwMode="auto">
              <a:xfrm>
                <a:off x="2569968" y="3252603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83" name="Rectangle 7682"/>
              <p:cNvSpPr/>
              <p:nvPr/>
            </p:nvSpPr>
            <p:spPr bwMode="auto">
              <a:xfrm>
                <a:off x="2677357" y="3252603"/>
                <a:ext cx="95861" cy="88899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84" name="Rectangle 7683"/>
              <p:cNvSpPr/>
              <p:nvPr/>
            </p:nvSpPr>
            <p:spPr bwMode="auto">
              <a:xfrm>
                <a:off x="2784746" y="3252603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85" name="Rectangle 7684"/>
              <p:cNvSpPr/>
              <p:nvPr/>
            </p:nvSpPr>
            <p:spPr bwMode="auto">
              <a:xfrm>
                <a:off x="2892135" y="3252603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86" name="Rectangle 7685"/>
              <p:cNvSpPr/>
              <p:nvPr/>
            </p:nvSpPr>
            <p:spPr bwMode="auto">
              <a:xfrm>
                <a:off x="2999524" y="3252603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87" name="Rectangle 7686"/>
              <p:cNvSpPr/>
              <p:nvPr/>
            </p:nvSpPr>
            <p:spPr bwMode="auto">
              <a:xfrm>
                <a:off x="3106913" y="3252603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88" name="Rectangle 7687"/>
              <p:cNvSpPr/>
              <p:nvPr/>
            </p:nvSpPr>
            <p:spPr bwMode="auto">
              <a:xfrm>
                <a:off x="3214302" y="3252603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89" name="Rectangle 7688"/>
              <p:cNvSpPr/>
              <p:nvPr/>
            </p:nvSpPr>
            <p:spPr bwMode="auto">
              <a:xfrm>
                <a:off x="3321691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90" name="Rectangle 7689"/>
              <p:cNvSpPr/>
              <p:nvPr/>
            </p:nvSpPr>
            <p:spPr bwMode="auto">
              <a:xfrm>
                <a:off x="3429080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91" name="Rectangle 7690"/>
              <p:cNvSpPr/>
              <p:nvPr/>
            </p:nvSpPr>
            <p:spPr bwMode="auto">
              <a:xfrm>
                <a:off x="3536469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92" name="Rectangle 7691"/>
              <p:cNvSpPr/>
              <p:nvPr/>
            </p:nvSpPr>
            <p:spPr bwMode="auto">
              <a:xfrm>
                <a:off x="1496077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93" name="Rectangle 7692"/>
              <p:cNvSpPr/>
              <p:nvPr/>
            </p:nvSpPr>
            <p:spPr bwMode="auto">
              <a:xfrm>
                <a:off x="1603466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94" name="Rectangle 7693"/>
              <p:cNvSpPr/>
              <p:nvPr/>
            </p:nvSpPr>
            <p:spPr bwMode="auto">
              <a:xfrm>
                <a:off x="1710855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95" name="Rectangle 7694"/>
              <p:cNvSpPr/>
              <p:nvPr/>
            </p:nvSpPr>
            <p:spPr bwMode="auto">
              <a:xfrm>
                <a:off x="1818244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96" name="Rectangle 7695"/>
              <p:cNvSpPr/>
              <p:nvPr/>
            </p:nvSpPr>
            <p:spPr bwMode="auto">
              <a:xfrm>
                <a:off x="1925633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97" name="Rectangle 7696"/>
              <p:cNvSpPr/>
              <p:nvPr/>
            </p:nvSpPr>
            <p:spPr bwMode="auto">
              <a:xfrm>
                <a:off x="2033022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98" name="Rectangle 7697"/>
              <p:cNvSpPr/>
              <p:nvPr/>
            </p:nvSpPr>
            <p:spPr bwMode="auto">
              <a:xfrm>
                <a:off x="2140411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699" name="Rectangle 7698"/>
              <p:cNvSpPr/>
              <p:nvPr/>
            </p:nvSpPr>
            <p:spPr bwMode="auto">
              <a:xfrm>
                <a:off x="2247800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00" name="Rectangle 7699"/>
              <p:cNvSpPr/>
              <p:nvPr/>
            </p:nvSpPr>
            <p:spPr bwMode="auto">
              <a:xfrm>
                <a:off x="2355190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01" name="Rectangle 7700"/>
              <p:cNvSpPr/>
              <p:nvPr/>
            </p:nvSpPr>
            <p:spPr bwMode="auto">
              <a:xfrm>
                <a:off x="2462579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02" name="Rectangle 7701"/>
              <p:cNvSpPr/>
              <p:nvPr/>
            </p:nvSpPr>
            <p:spPr bwMode="auto">
              <a:xfrm>
                <a:off x="2569968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03" name="Rectangle 7702"/>
              <p:cNvSpPr/>
              <p:nvPr/>
            </p:nvSpPr>
            <p:spPr bwMode="auto">
              <a:xfrm>
                <a:off x="2677357" y="3353272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04" name="Rectangle 7703"/>
              <p:cNvSpPr/>
              <p:nvPr/>
            </p:nvSpPr>
            <p:spPr bwMode="auto">
              <a:xfrm>
                <a:off x="2784746" y="3353272"/>
                <a:ext cx="95861" cy="88899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05" name="Rectangle 7704"/>
              <p:cNvSpPr/>
              <p:nvPr/>
            </p:nvSpPr>
            <p:spPr bwMode="auto">
              <a:xfrm>
                <a:off x="2892135" y="3353272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06" name="Rectangle 7705"/>
              <p:cNvSpPr/>
              <p:nvPr/>
            </p:nvSpPr>
            <p:spPr bwMode="auto">
              <a:xfrm>
                <a:off x="2999524" y="3353272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07" name="Rectangle 7706"/>
              <p:cNvSpPr/>
              <p:nvPr/>
            </p:nvSpPr>
            <p:spPr bwMode="auto">
              <a:xfrm>
                <a:off x="3106913" y="3353272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08" name="Rectangle 7707"/>
              <p:cNvSpPr/>
              <p:nvPr/>
            </p:nvSpPr>
            <p:spPr bwMode="auto">
              <a:xfrm>
                <a:off x="3214302" y="3353272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09" name="Rectangle 7708"/>
              <p:cNvSpPr/>
              <p:nvPr/>
            </p:nvSpPr>
            <p:spPr bwMode="auto">
              <a:xfrm>
                <a:off x="3321691" y="3353272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10" name="Rectangle 7709"/>
              <p:cNvSpPr/>
              <p:nvPr/>
            </p:nvSpPr>
            <p:spPr bwMode="auto">
              <a:xfrm>
                <a:off x="3429080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11" name="Rectangle 7710"/>
              <p:cNvSpPr/>
              <p:nvPr/>
            </p:nvSpPr>
            <p:spPr bwMode="auto">
              <a:xfrm>
                <a:off x="3536469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12" name="Rectangle 7711"/>
              <p:cNvSpPr/>
              <p:nvPr/>
            </p:nvSpPr>
            <p:spPr bwMode="auto">
              <a:xfrm>
                <a:off x="1496077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13" name="Rectangle 7712"/>
              <p:cNvSpPr/>
              <p:nvPr/>
            </p:nvSpPr>
            <p:spPr bwMode="auto">
              <a:xfrm>
                <a:off x="1603466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14" name="Rectangle 7713"/>
              <p:cNvSpPr/>
              <p:nvPr/>
            </p:nvSpPr>
            <p:spPr bwMode="auto">
              <a:xfrm>
                <a:off x="1710855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15" name="Rectangle 7714"/>
              <p:cNvSpPr/>
              <p:nvPr/>
            </p:nvSpPr>
            <p:spPr bwMode="auto">
              <a:xfrm>
                <a:off x="1818244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16" name="Rectangle 7715"/>
              <p:cNvSpPr/>
              <p:nvPr/>
            </p:nvSpPr>
            <p:spPr bwMode="auto">
              <a:xfrm>
                <a:off x="1925633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17" name="Rectangle 7716"/>
              <p:cNvSpPr/>
              <p:nvPr/>
            </p:nvSpPr>
            <p:spPr bwMode="auto">
              <a:xfrm>
                <a:off x="2033022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18" name="Rectangle 7717"/>
              <p:cNvSpPr/>
              <p:nvPr/>
            </p:nvSpPr>
            <p:spPr bwMode="auto">
              <a:xfrm>
                <a:off x="2140411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19" name="Rectangle 7718"/>
              <p:cNvSpPr/>
              <p:nvPr/>
            </p:nvSpPr>
            <p:spPr bwMode="auto">
              <a:xfrm>
                <a:off x="2247800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20" name="Rectangle 7719"/>
              <p:cNvSpPr/>
              <p:nvPr/>
            </p:nvSpPr>
            <p:spPr bwMode="auto">
              <a:xfrm>
                <a:off x="2355190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21" name="Rectangle 7720"/>
              <p:cNvSpPr/>
              <p:nvPr/>
            </p:nvSpPr>
            <p:spPr bwMode="auto">
              <a:xfrm>
                <a:off x="2462579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22" name="Rectangle 7721"/>
              <p:cNvSpPr/>
              <p:nvPr/>
            </p:nvSpPr>
            <p:spPr bwMode="auto">
              <a:xfrm>
                <a:off x="2569968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23" name="Rectangle 7722"/>
              <p:cNvSpPr/>
              <p:nvPr/>
            </p:nvSpPr>
            <p:spPr bwMode="auto">
              <a:xfrm>
                <a:off x="2677357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24" name="Rectangle 7723"/>
              <p:cNvSpPr/>
              <p:nvPr/>
            </p:nvSpPr>
            <p:spPr bwMode="auto">
              <a:xfrm>
                <a:off x="2784746" y="3453941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25" name="Rectangle 7724"/>
              <p:cNvSpPr/>
              <p:nvPr/>
            </p:nvSpPr>
            <p:spPr bwMode="auto">
              <a:xfrm>
                <a:off x="2892135" y="3453941"/>
                <a:ext cx="95861" cy="88899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26" name="Rectangle 7725"/>
              <p:cNvSpPr/>
              <p:nvPr/>
            </p:nvSpPr>
            <p:spPr bwMode="auto">
              <a:xfrm>
                <a:off x="2999524" y="3453941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27" name="Rectangle 7726"/>
              <p:cNvSpPr/>
              <p:nvPr/>
            </p:nvSpPr>
            <p:spPr bwMode="auto">
              <a:xfrm>
                <a:off x="3106913" y="3453941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28" name="Rectangle 7727"/>
              <p:cNvSpPr/>
              <p:nvPr/>
            </p:nvSpPr>
            <p:spPr bwMode="auto">
              <a:xfrm>
                <a:off x="3214302" y="3453941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29" name="Rectangle 7728"/>
              <p:cNvSpPr/>
              <p:nvPr/>
            </p:nvSpPr>
            <p:spPr bwMode="auto">
              <a:xfrm>
                <a:off x="3321691" y="3453941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30" name="Rectangle 7729"/>
              <p:cNvSpPr/>
              <p:nvPr/>
            </p:nvSpPr>
            <p:spPr bwMode="auto">
              <a:xfrm>
                <a:off x="3429080" y="3453941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31" name="Rectangle 7730"/>
              <p:cNvSpPr/>
              <p:nvPr/>
            </p:nvSpPr>
            <p:spPr bwMode="auto">
              <a:xfrm>
                <a:off x="3536469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32" name="Rectangle 7731"/>
              <p:cNvSpPr/>
              <p:nvPr/>
            </p:nvSpPr>
            <p:spPr bwMode="auto">
              <a:xfrm>
                <a:off x="1496077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33" name="Rectangle 7732"/>
              <p:cNvSpPr/>
              <p:nvPr/>
            </p:nvSpPr>
            <p:spPr bwMode="auto">
              <a:xfrm>
                <a:off x="1603466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34" name="Rectangle 7733"/>
              <p:cNvSpPr/>
              <p:nvPr/>
            </p:nvSpPr>
            <p:spPr bwMode="auto">
              <a:xfrm>
                <a:off x="1710855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35" name="Rectangle 7734"/>
              <p:cNvSpPr/>
              <p:nvPr/>
            </p:nvSpPr>
            <p:spPr bwMode="auto">
              <a:xfrm>
                <a:off x="1818244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36" name="Rectangle 7735"/>
              <p:cNvSpPr/>
              <p:nvPr/>
            </p:nvSpPr>
            <p:spPr bwMode="auto">
              <a:xfrm>
                <a:off x="1925633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37" name="Rectangle 7736"/>
              <p:cNvSpPr/>
              <p:nvPr/>
            </p:nvSpPr>
            <p:spPr bwMode="auto">
              <a:xfrm>
                <a:off x="2033022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38" name="Rectangle 7737"/>
              <p:cNvSpPr/>
              <p:nvPr/>
            </p:nvSpPr>
            <p:spPr bwMode="auto">
              <a:xfrm>
                <a:off x="2140411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39" name="Rectangle 7738"/>
              <p:cNvSpPr/>
              <p:nvPr/>
            </p:nvSpPr>
            <p:spPr bwMode="auto">
              <a:xfrm>
                <a:off x="2247800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40" name="Rectangle 7739"/>
              <p:cNvSpPr/>
              <p:nvPr/>
            </p:nvSpPr>
            <p:spPr bwMode="auto">
              <a:xfrm>
                <a:off x="2355190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41" name="Rectangle 7740"/>
              <p:cNvSpPr/>
              <p:nvPr/>
            </p:nvSpPr>
            <p:spPr bwMode="auto">
              <a:xfrm>
                <a:off x="2462579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42" name="Rectangle 7741"/>
              <p:cNvSpPr/>
              <p:nvPr/>
            </p:nvSpPr>
            <p:spPr bwMode="auto">
              <a:xfrm>
                <a:off x="2569968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43" name="Rectangle 7742"/>
              <p:cNvSpPr/>
              <p:nvPr/>
            </p:nvSpPr>
            <p:spPr bwMode="auto">
              <a:xfrm>
                <a:off x="2677357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44" name="Rectangle 7743"/>
              <p:cNvSpPr/>
              <p:nvPr/>
            </p:nvSpPr>
            <p:spPr bwMode="auto">
              <a:xfrm>
                <a:off x="2784746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45" name="Rectangle 7744"/>
              <p:cNvSpPr/>
              <p:nvPr/>
            </p:nvSpPr>
            <p:spPr bwMode="auto">
              <a:xfrm>
                <a:off x="2892135" y="3554611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46" name="Rectangle 7745"/>
              <p:cNvSpPr/>
              <p:nvPr/>
            </p:nvSpPr>
            <p:spPr bwMode="auto">
              <a:xfrm>
                <a:off x="2999524" y="3554611"/>
                <a:ext cx="95861" cy="88899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47" name="Rectangle 7746"/>
              <p:cNvSpPr/>
              <p:nvPr/>
            </p:nvSpPr>
            <p:spPr bwMode="auto">
              <a:xfrm>
                <a:off x="3106913" y="3554611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48" name="Rectangle 7747"/>
              <p:cNvSpPr/>
              <p:nvPr/>
            </p:nvSpPr>
            <p:spPr bwMode="auto">
              <a:xfrm>
                <a:off x="3214302" y="3554611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49" name="Rectangle 7748"/>
              <p:cNvSpPr/>
              <p:nvPr/>
            </p:nvSpPr>
            <p:spPr bwMode="auto">
              <a:xfrm>
                <a:off x="3321691" y="3554611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50" name="Rectangle 7749"/>
              <p:cNvSpPr/>
              <p:nvPr/>
            </p:nvSpPr>
            <p:spPr bwMode="auto">
              <a:xfrm>
                <a:off x="3429080" y="3554611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51" name="Rectangle 7750"/>
              <p:cNvSpPr/>
              <p:nvPr/>
            </p:nvSpPr>
            <p:spPr bwMode="auto">
              <a:xfrm>
                <a:off x="3536469" y="3554611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52" name="Rectangle 7751"/>
              <p:cNvSpPr/>
              <p:nvPr/>
            </p:nvSpPr>
            <p:spPr bwMode="auto">
              <a:xfrm>
                <a:off x="1496077" y="1641893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53" name="Rectangle 7752"/>
              <p:cNvSpPr/>
              <p:nvPr/>
            </p:nvSpPr>
            <p:spPr bwMode="auto">
              <a:xfrm>
                <a:off x="1603466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54" name="Rectangle 7753"/>
              <p:cNvSpPr/>
              <p:nvPr/>
            </p:nvSpPr>
            <p:spPr bwMode="auto">
              <a:xfrm>
                <a:off x="1710855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55" name="Rectangle 7754"/>
              <p:cNvSpPr/>
              <p:nvPr/>
            </p:nvSpPr>
            <p:spPr bwMode="auto">
              <a:xfrm>
                <a:off x="1818244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56" name="Rectangle 7755"/>
              <p:cNvSpPr/>
              <p:nvPr/>
            </p:nvSpPr>
            <p:spPr bwMode="auto">
              <a:xfrm>
                <a:off x="1925633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57" name="Rectangle 7756"/>
              <p:cNvSpPr/>
              <p:nvPr/>
            </p:nvSpPr>
            <p:spPr bwMode="auto">
              <a:xfrm>
                <a:off x="2033022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58" name="Rectangle 7757"/>
              <p:cNvSpPr/>
              <p:nvPr/>
            </p:nvSpPr>
            <p:spPr bwMode="auto">
              <a:xfrm>
                <a:off x="2140411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59" name="Rectangle 7758"/>
              <p:cNvSpPr/>
              <p:nvPr/>
            </p:nvSpPr>
            <p:spPr bwMode="auto">
              <a:xfrm>
                <a:off x="2247800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60" name="Rectangle 7759"/>
              <p:cNvSpPr/>
              <p:nvPr/>
            </p:nvSpPr>
            <p:spPr bwMode="auto">
              <a:xfrm>
                <a:off x="2355190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61" name="Rectangle 7760"/>
              <p:cNvSpPr/>
              <p:nvPr/>
            </p:nvSpPr>
            <p:spPr bwMode="auto">
              <a:xfrm>
                <a:off x="2462579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62" name="Rectangle 7761"/>
              <p:cNvSpPr/>
              <p:nvPr/>
            </p:nvSpPr>
            <p:spPr bwMode="auto">
              <a:xfrm>
                <a:off x="2569968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63" name="Rectangle 7762"/>
              <p:cNvSpPr/>
              <p:nvPr/>
            </p:nvSpPr>
            <p:spPr bwMode="auto">
              <a:xfrm>
                <a:off x="2677357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64" name="Rectangle 7763"/>
              <p:cNvSpPr/>
              <p:nvPr/>
            </p:nvSpPr>
            <p:spPr bwMode="auto">
              <a:xfrm>
                <a:off x="2784746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65" name="Rectangle 7764"/>
              <p:cNvSpPr/>
              <p:nvPr/>
            </p:nvSpPr>
            <p:spPr bwMode="auto">
              <a:xfrm>
                <a:off x="2892135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66" name="Rectangle 7765"/>
              <p:cNvSpPr/>
              <p:nvPr/>
            </p:nvSpPr>
            <p:spPr bwMode="auto">
              <a:xfrm>
                <a:off x="2999524" y="1641893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67" name="Rectangle 7766"/>
              <p:cNvSpPr/>
              <p:nvPr/>
            </p:nvSpPr>
            <p:spPr bwMode="auto">
              <a:xfrm>
                <a:off x="3106913" y="1641893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68" name="Rectangle 7767"/>
              <p:cNvSpPr/>
              <p:nvPr/>
            </p:nvSpPr>
            <p:spPr bwMode="auto">
              <a:xfrm>
                <a:off x="3214302" y="1641893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69" name="Rectangle 7768"/>
              <p:cNvSpPr/>
              <p:nvPr/>
            </p:nvSpPr>
            <p:spPr bwMode="auto">
              <a:xfrm>
                <a:off x="3321691" y="1641893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70" name="Rectangle 7769"/>
              <p:cNvSpPr/>
              <p:nvPr/>
            </p:nvSpPr>
            <p:spPr bwMode="auto">
              <a:xfrm>
                <a:off x="3429080" y="1641893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71" name="Rectangle 7770"/>
              <p:cNvSpPr/>
              <p:nvPr/>
            </p:nvSpPr>
            <p:spPr bwMode="auto">
              <a:xfrm>
                <a:off x="3536469" y="1641893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72" name="Rectangle 7771"/>
              <p:cNvSpPr/>
              <p:nvPr/>
            </p:nvSpPr>
            <p:spPr bwMode="auto">
              <a:xfrm>
                <a:off x="1496077" y="1742562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73" name="Rectangle 7772"/>
              <p:cNvSpPr/>
              <p:nvPr/>
            </p:nvSpPr>
            <p:spPr bwMode="auto">
              <a:xfrm>
                <a:off x="1603466" y="1742562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74" name="Rectangle 7773"/>
              <p:cNvSpPr/>
              <p:nvPr/>
            </p:nvSpPr>
            <p:spPr bwMode="auto">
              <a:xfrm>
                <a:off x="1710855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75" name="Rectangle 7774"/>
              <p:cNvSpPr/>
              <p:nvPr/>
            </p:nvSpPr>
            <p:spPr bwMode="auto">
              <a:xfrm>
                <a:off x="1818244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76" name="Rectangle 7775"/>
              <p:cNvSpPr/>
              <p:nvPr/>
            </p:nvSpPr>
            <p:spPr bwMode="auto">
              <a:xfrm>
                <a:off x="1925633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77" name="Rectangle 7776"/>
              <p:cNvSpPr/>
              <p:nvPr/>
            </p:nvSpPr>
            <p:spPr bwMode="auto">
              <a:xfrm>
                <a:off x="2033022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78" name="Rectangle 7777"/>
              <p:cNvSpPr/>
              <p:nvPr/>
            </p:nvSpPr>
            <p:spPr bwMode="auto">
              <a:xfrm>
                <a:off x="2140411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79" name="Rectangle 7778"/>
              <p:cNvSpPr/>
              <p:nvPr/>
            </p:nvSpPr>
            <p:spPr bwMode="auto">
              <a:xfrm>
                <a:off x="2247800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80" name="Rectangle 7779"/>
              <p:cNvSpPr/>
              <p:nvPr/>
            </p:nvSpPr>
            <p:spPr bwMode="auto">
              <a:xfrm>
                <a:off x="2355190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81" name="Rectangle 7780"/>
              <p:cNvSpPr/>
              <p:nvPr/>
            </p:nvSpPr>
            <p:spPr bwMode="auto">
              <a:xfrm>
                <a:off x="2462579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82" name="Rectangle 7781"/>
              <p:cNvSpPr/>
              <p:nvPr/>
            </p:nvSpPr>
            <p:spPr bwMode="auto">
              <a:xfrm>
                <a:off x="2569968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83" name="Rectangle 7782"/>
              <p:cNvSpPr/>
              <p:nvPr/>
            </p:nvSpPr>
            <p:spPr bwMode="auto">
              <a:xfrm>
                <a:off x="2677357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84" name="Rectangle 7783"/>
              <p:cNvSpPr/>
              <p:nvPr/>
            </p:nvSpPr>
            <p:spPr bwMode="auto">
              <a:xfrm>
                <a:off x="2784746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85" name="Rectangle 7784"/>
              <p:cNvSpPr/>
              <p:nvPr/>
            </p:nvSpPr>
            <p:spPr bwMode="auto">
              <a:xfrm>
                <a:off x="2892135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86" name="Rectangle 7785"/>
              <p:cNvSpPr/>
              <p:nvPr/>
            </p:nvSpPr>
            <p:spPr bwMode="auto">
              <a:xfrm>
                <a:off x="2999524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87" name="Rectangle 7786"/>
              <p:cNvSpPr/>
              <p:nvPr/>
            </p:nvSpPr>
            <p:spPr bwMode="auto">
              <a:xfrm>
                <a:off x="3106913" y="1742562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88" name="Rectangle 7787"/>
              <p:cNvSpPr/>
              <p:nvPr/>
            </p:nvSpPr>
            <p:spPr bwMode="auto">
              <a:xfrm>
                <a:off x="3214302" y="1742562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89" name="Rectangle 7788"/>
              <p:cNvSpPr/>
              <p:nvPr/>
            </p:nvSpPr>
            <p:spPr bwMode="auto">
              <a:xfrm>
                <a:off x="3321691" y="1742562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90" name="Rectangle 7789"/>
              <p:cNvSpPr/>
              <p:nvPr/>
            </p:nvSpPr>
            <p:spPr bwMode="auto">
              <a:xfrm>
                <a:off x="3429080" y="1742562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91" name="Rectangle 7790"/>
              <p:cNvSpPr/>
              <p:nvPr/>
            </p:nvSpPr>
            <p:spPr bwMode="auto">
              <a:xfrm>
                <a:off x="3536469" y="1742562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92" name="Rectangle 7791"/>
              <p:cNvSpPr/>
              <p:nvPr/>
            </p:nvSpPr>
            <p:spPr bwMode="auto">
              <a:xfrm>
                <a:off x="1496077" y="1843232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93" name="Rectangle 7792"/>
              <p:cNvSpPr/>
              <p:nvPr/>
            </p:nvSpPr>
            <p:spPr bwMode="auto">
              <a:xfrm>
                <a:off x="1603466" y="1843232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94" name="Rectangle 7793"/>
              <p:cNvSpPr/>
              <p:nvPr/>
            </p:nvSpPr>
            <p:spPr bwMode="auto">
              <a:xfrm>
                <a:off x="1710855" y="1843232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95" name="Rectangle 7794"/>
              <p:cNvSpPr/>
              <p:nvPr/>
            </p:nvSpPr>
            <p:spPr bwMode="auto">
              <a:xfrm>
                <a:off x="1818244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96" name="Rectangle 7795"/>
              <p:cNvSpPr/>
              <p:nvPr/>
            </p:nvSpPr>
            <p:spPr bwMode="auto">
              <a:xfrm>
                <a:off x="1925633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97" name="Rectangle 7796"/>
              <p:cNvSpPr/>
              <p:nvPr/>
            </p:nvSpPr>
            <p:spPr bwMode="auto">
              <a:xfrm>
                <a:off x="2033022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98" name="Rectangle 7797"/>
              <p:cNvSpPr/>
              <p:nvPr/>
            </p:nvSpPr>
            <p:spPr bwMode="auto">
              <a:xfrm>
                <a:off x="2140411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99" name="Rectangle 7798"/>
              <p:cNvSpPr/>
              <p:nvPr/>
            </p:nvSpPr>
            <p:spPr bwMode="auto">
              <a:xfrm>
                <a:off x="2247800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00" name="Rectangle 7799"/>
              <p:cNvSpPr/>
              <p:nvPr/>
            </p:nvSpPr>
            <p:spPr bwMode="auto">
              <a:xfrm>
                <a:off x="2355190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01" name="Rectangle 7800"/>
              <p:cNvSpPr/>
              <p:nvPr/>
            </p:nvSpPr>
            <p:spPr bwMode="auto">
              <a:xfrm>
                <a:off x="2462579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02" name="Rectangle 7801"/>
              <p:cNvSpPr/>
              <p:nvPr/>
            </p:nvSpPr>
            <p:spPr bwMode="auto">
              <a:xfrm>
                <a:off x="2569968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03" name="Rectangle 7802"/>
              <p:cNvSpPr/>
              <p:nvPr/>
            </p:nvSpPr>
            <p:spPr bwMode="auto">
              <a:xfrm>
                <a:off x="2677357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04" name="Rectangle 7803"/>
              <p:cNvSpPr/>
              <p:nvPr/>
            </p:nvSpPr>
            <p:spPr bwMode="auto">
              <a:xfrm>
                <a:off x="2784746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05" name="Rectangle 7804"/>
              <p:cNvSpPr/>
              <p:nvPr/>
            </p:nvSpPr>
            <p:spPr bwMode="auto">
              <a:xfrm>
                <a:off x="2892135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06" name="Rectangle 7805"/>
              <p:cNvSpPr/>
              <p:nvPr/>
            </p:nvSpPr>
            <p:spPr bwMode="auto">
              <a:xfrm>
                <a:off x="2999524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07" name="Rectangle 7806"/>
              <p:cNvSpPr/>
              <p:nvPr/>
            </p:nvSpPr>
            <p:spPr bwMode="auto">
              <a:xfrm>
                <a:off x="3106913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08" name="Rectangle 7807"/>
              <p:cNvSpPr/>
              <p:nvPr/>
            </p:nvSpPr>
            <p:spPr bwMode="auto">
              <a:xfrm>
                <a:off x="3214302" y="1843232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09" name="Rectangle 7808"/>
              <p:cNvSpPr/>
              <p:nvPr/>
            </p:nvSpPr>
            <p:spPr bwMode="auto">
              <a:xfrm>
                <a:off x="3321691" y="1843232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10" name="Rectangle 7809"/>
              <p:cNvSpPr/>
              <p:nvPr/>
            </p:nvSpPr>
            <p:spPr bwMode="auto">
              <a:xfrm>
                <a:off x="3429080" y="1843232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11" name="Rectangle 7810"/>
              <p:cNvSpPr/>
              <p:nvPr/>
            </p:nvSpPr>
            <p:spPr bwMode="auto">
              <a:xfrm>
                <a:off x="3536469" y="1843232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12" name="Rectangle 7811"/>
              <p:cNvSpPr/>
              <p:nvPr/>
            </p:nvSpPr>
            <p:spPr bwMode="auto">
              <a:xfrm>
                <a:off x="1496077" y="1943901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13" name="Rectangle 7812"/>
              <p:cNvSpPr/>
              <p:nvPr/>
            </p:nvSpPr>
            <p:spPr bwMode="auto">
              <a:xfrm>
                <a:off x="1603466" y="1943901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14" name="Rectangle 7813"/>
              <p:cNvSpPr/>
              <p:nvPr/>
            </p:nvSpPr>
            <p:spPr bwMode="auto">
              <a:xfrm>
                <a:off x="1710855" y="1943901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15" name="Rectangle 7814"/>
              <p:cNvSpPr/>
              <p:nvPr/>
            </p:nvSpPr>
            <p:spPr bwMode="auto">
              <a:xfrm>
                <a:off x="1818244" y="1943901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16" name="Rectangle 7815"/>
              <p:cNvSpPr/>
              <p:nvPr/>
            </p:nvSpPr>
            <p:spPr bwMode="auto">
              <a:xfrm>
                <a:off x="1925633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17" name="Rectangle 7816"/>
              <p:cNvSpPr/>
              <p:nvPr/>
            </p:nvSpPr>
            <p:spPr bwMode="auto">
              <a:xfrm>
                <a:off x="2033022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18" name="Rectangle 7817"/>
              <p:cNvSpPr/>
              <p:nvPr/>
            </p:nvSpPr>
            <p:spPr bwMode="auto">
              <a:xfrm>
                <a:off x="2140411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19" name="Rectangle 7818"/>
              <p:cNvSpPr/>
              <p:nvPr/>
            </p:nvSpPr>
            <p:spPr bwMode="auto">
              <a:xfrm>
                <a:off x="2247800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20" name="Rectangle 7819"/>
              <p:cNvSpPr/>
              <p:nvPr/>
            </p:nvSpPr>
            <p:spPr bwMode="auto">
              <a:xfrm>
                <a:off x="2355190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21" name="Rectangle 7820"/>
              <p:cNvSpPr/>
              <p:nvPr/>
            </p:nvSpPr>
            <p:spPr bwMode="auto">
              <a:xfrm>
                <a:off x="2462579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22" name="Rectangle 7821"/>
              <p:cNvSpPr/>
              <p:nvPr/>
            </p:nvSpPr>
            <p:spPr bwMode="auto">
              <a:xfrm>
                <a:off x="2569968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23" name="Rectangle 7822"/>
              <p:cNvSpPr/>
              <p:nvPr/>
            </p:nvSpPr>
            <p:spPr bwMode="auto">
              <a:xfrm>
                <a:off x="2677357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24" name="Rectangle 7823"/>
              <p:cNvSpPr/>
              <p:nvPr/>
            </p:nvSpPr>
            <p:spPr bwMode="auto">
              <a:xfrm>
                <a:off x="2784746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25" name="Rectangle 7824"/>
              <p:cNvSpPr/>
              <p:nvPr/>
            </p:nvSpPr>
            <p:spPr bwMode="auto">
              <a:xfrm>
                <a:off x="2892135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26" name="Rectangle 7825"/>
              <p:cNvSpPr/>
              <p:nvPr/>
            </p:nvSpPr>
            <p:spPr bwMode="auto">
              <a:xfrm>
                <a:off x="2999524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27" name="Rectangle 7826"/>
              <p:cNvSpPr/>
              <p:nvPr/>
            </p:nvSpPr>
            <p:spPr bwMode="auto">
              <a:xfrm>
                <a:off x="3106913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28" name="Rectangle 7827"/>
              <p:cNvSpPr/>
              <p:nvPr/>
            </p:nvSpPr>
            <p:spPr bwMode="auto">
              <a:xfrm>
                <a:off x="3214302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29" name="Rectangle 7828"/>
              <p:cNvSpPr/>
              <p:nvPr/>
            </p:nvSpPr>
            <p:spPr bwMode="auto">
              <a:xfrm>
                <a:off x="3321691" y="1943901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30" name="Rectangle 7829"/>
              <p:cNvSpPr/>
              <p:nvPr/>
            </p:nvSpPr>
            <p:spPr bwMode="auto">
              <a:xfrm>
                <a:off x="3429080" y="1943901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31" name="Rectangle 7830"/>
              <p:cNvSpPr/>
              <p:nvPr/>
            </p:nvSpPr>
            <p:spPr bwMode="auto">
              <a:xfrm>
                <a:off x="3536469" y="1943901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32" name="Rectangle 7831"/>
              <p:cNvSpPr/>
              <p:nvPr/>
            </p:nvSpPr>
            <p:spPr bwMode="auto">
              <a:xfrm>
                <a:off x="1496077" y="2044571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33" name="Rectangle 7832"/>
              <p:cNvSpPr/>
              <p:nvPr/>
            </p:nvSpPr>
            <p:spPr bwMode="auto">
              <a:xfrm>
                <a:off x="1603466" y="2044571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34" name="Rectangle 7833"/>
              <p:cNvSpPr/>
              <p:nvPr/>
            </p:nvSpPr>
            <p:spPr bwMode="auto">
              <a:xfrm>
                <a:off x="1710855" y="2044571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35" name="Rectangle 7834"/>
              <p:cNvSpPr/>
              <p:nvPr/>
            </p:nvSpPr>
            <p:spPr bwMode="auto">
              <a:xfrm>
                <a:off x="1818244" y="2044571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36" name="Rectangle 7835"/>
              <p:cNvSpPr/>
              <p:nvPr/>
            </p:nvSpPr>
            <p:spPr bwMode="auto">
              <a:xfrm>
                <a:off x="1925633" y="2044571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37" name="Rectangle 7836"/>
              <p:cNvSpPr/>
              <p:nvPr/>
            </p:nvSpPr>
            <p:spPr bwMode="auto">
              <a:xfrm>
                <a:off x="2033022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38" name="Rectangle 7837"/>
              <p:cNvSpPr/>
              <p:nvPr/>
            </p:nvSpPr>
            <p:spPr bwMode="auto">
              <a:xfrm>
                <a:off x="2140411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39" name="Rectangle 7838"/>
              <p:cNvSpPr/>
              <p:nvPr/>
            </p:nvSpPr>
            <p:spPr bwMode="auto">
              <a:xfrm>
                <a:off x="2247800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40" name="Rectangle 7839"/>
              <p:cNvSpPr/>
              <p:nvPr/>
            </p:nvSpPr>
            <p:spPr bwMode="auto">
              <a:xfrm>
                <a:off x="2355190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41" name="Rectangle 7840"/>
              <p:cNvSpPr/>
              <p:nvPr/>
            </p:nvSpPr>
            <p:spPr bwMode="auto">
              <a:xfrm>
                <a:off x="2462579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42" name="Rectangle 7841"/>
              <p:cNvSpPr/>
              <p:nvPr/>
            </p:nvSpPr>
            <p:spPr bwMode="auto">
              <a:xfrm>
                <a:off x="2569968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43" name="Rectangle 7842"/>
              <p:cNvSpPr/>
              <p:nvPr/>
            </p:nvSpPr>
            <p:spPr bwMode="auto">
              <a:xfrm>
                <a:off x="2677357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44" name="Rectangle 7843"/>
              <p:cNvSpPr/>
              <p:nvPr/>
            </p:nvSpPr>
            <p:spPr bwMode="auto">
              <a:xfrm>
                <a:off x="2784746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45" name="Rectangle 7844"/>
              <p:cNvSpPr/>
              <p:nvPr/>
            </p:nvSpPr>
            <p:spPr bwMode="auto">
              <a:xfrm>
                <a:off x="2892135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46" name="Rectangle 7845"/>
              <p:cNvSpPr/>
              <p:nvPr/>
            </p:nvSpPr>
            <p:spPr bwMode="auto">
              <a:xfrm>
                <a:off x="2999524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47" name="Rectangle 7846"/>
              <p:cNvSpPr/>
              <p:nvPr/>
            </p:nvSpPr>
            <p:spPr bwMode="auto">
              <a:xfrm>
                <a:off x="3106913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48" name="Rectangle 7847"/>
              <p:cNvSpPr/>
              <p:nvPr/>
            </p:nvSpPr>
            <p:spPr bwMode="auto">
              <a:xfrm>
                <a:off x="3214302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49" name="Rectangle 7848"/>
              <p:cNvSpPr/>
              <p:nvPr/>
            </p:nvSpPr>
            <p:spPr bwMode="auto">
              <a:xfrm>
                <a:off x="3321691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50" name="Rectangle 7849"/>
              <p:cNvSpPr/>
              <p:nvPr/>
            </p:nvSpPr>
            <p:spPr bwMode="auto">
              <a:xfrm>
                <a:off x="3429080" y="2044571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51" name="Rectangle 7850"/>
              <p:cNvSpPr/>
              <p:nvPr/>
            </p:nvSpPr>
            <p:spPr bwMode="auto">
              <a:xfrm>
                <a:off x="3536469" y="2044571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52" name="Rectangle 7851"/>
              <p:cNvSpPr/>
              <p:nvPr/>
            </p:nvSpPr>
            <p:spPr bwMode="auto">
              <a:xfrm>
                <a:off x="1496077" y="2145240"/>
                <a:ext cx="95861" cy="88899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53" name="Rectangle 7852"/>
              <p:cNvSpPr/>
              <p:nvPr/>
            </p:nvSpPr>
            <p:spPr bwMode="auto">
              <a:xfrm>
                <a:off x="1603466" y="2145240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54" name="Rectangle 7853"/>
              <p:cNvSpPr/>
              <p:nvPr/>
            </p:nvSpPr>
            <p:spPr bwMode="auto">
              <a:xfrm>
                <a:off x="1710855" y="2145240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55" name="Rectangle 7854"/>
              <p:cNvSpPr/>
              <p:nvPr/>
            </p:nvSpPr>
            <p:spPr bwMode="auto">
              <a:xfrm>
                <a:off x="1818244" y="2145240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56" name="Rectangle 7855"/>
              <p:cNvSpPr/>
              <p:nvPr/>
            </p:nvSpPr>
            <p:spPr bwMode="auto">
              <a:xfrm>
                <a:off x="1925633" y="2145240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57" name="Rectangle 7856"/>
              <p:cNvSpPr/>
              <p:nvPr/>
            </p:nvSpPr>
            <p:spPr bwMode="auto">
              <a:xfrm>
                <a:off x="2033022" y="2145240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58" name="Rectangle 7857"/>
              <p:cNvSpPr/>
              <p:nvPr/>
            </p:nvSpPr>
            <p:spPr bwMode="auto">
              <a:xfrm>
                <a:off x="2140411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59" name="Rectangle 7858"/>
              <p:cNvSpPr/>
              <p:nvPr/>
            </p:nvSpPr>
            <p:spPr bwMode="auto">
              <a:xfrm>
                <a:off x="2247800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60" name="Rectangle 7859"/>
              <p:cNvSpPr/>
              <p:nvPr/>
            </p:nvSpPr>
            <p:spPr bwMode="auto">
              <a:xfrm>
                <a:off x="2355190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61" name="Rectangle 7860"/>
              <p:cNvSpPr/>
              <p:nvPr/>
            </p:nvSpPr>
            <p:spPr bwMode="auto">
              <a:xfrm>
                <a:off x="2462579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62" name="Rectangle 7861"/>
              <p:cNvSpPr/>
              <p:nvPr/>
            </p:nvSpPr>
            <p:spPr bwMode="auto">
              <a:xfrm>
                <a:off x="2569968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63" name="Rectangle 7862"/>
              <p:cNvSpPr/>
              <p:nvPr/>
            </p:nvSpPr>
            <p:spPr bwMode="auto">
              <a:xfrm>
                <a:off x="2677357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64" name="Rectangle 7863"/>
              <p:cNvSpPr/>
              <p:nvPr/>
            </p:nvSpPr>
            <p:spPr bwMode="auto">
              <a:xfrm>
                <a:off x="2784746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65" name="Rectangle 7864"/>
              <p:cNvSpPr/>
              <p:nvPr/>
            </p:nvSpPr>
            <p:spPr bwMode="auto">
              <a:xfrm>
                <a:off x="2892135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66" name="Rectangle 7865"/>
              <p:cNvSpPr/>
              <p:nvPr/>
            </p:nvSpPr>
            <p:spPr bwMode="auto">
              <a:xfrm>
                <a:off x="2999524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67" name="Rectangle 7866"/>
              <p:cNvSpPr/>
              <p:nvPr/>
            </p:nvSpPr>
            <p:spPr bwMode="auto">
              <a:xfrm>
                <a:off x="3106913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68" name="Rectangle 7867"/>
              <p:cNvSpPr/>
              <p:nvPr/>
            </p:nvSpPr>
            <p:spPr bwMode="auto">
              <a:xfrm>
                <a:off x="3214302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69" name="Rectangle 7868"/>
              <p:cNvSpPr/>
              <p:nvPr/>
            </p:nvSpPr>
            <p:spPr bwMode="auto">
              <a:xfrm>
                <a:off x="3321691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70" name="Rectangle 7869"/>
              <p:cNvSpPr/>
              <p:nvPr/>
            </p:nvSpPr>
            <p:spPr bwMode="auto">
              <a:xfrm>
                <a:off x="3429080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71" name="Rectangle 7870"/>
              <p:cNvSpPr/>
              <p:nvPr/>
            </p:nvSpPr>
            <p:spPr bwMode="auto">
              <a:xfrm>
                <a:off x="3536469" y="2145240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72" name="Rectangle 7871"/>
              <p:cNvSpPr/>
              <p:nvPr/>
            </p:nvSpPr>
            <p:spPr bwMode="auto">
              <a:xfrm>
                <a:off x="1496077" y="2245909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73" name="Rectangle 7872"/>
              <p:cNvSpPr/>
              <p:nvPr/>
            </p:nvSpPr>
            <p:spPr bwMode="auto">
              <a:xfrm>
                <a:off x="1603466" y="2245909"/>
                <a:ext cx="95861" cy="88899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74" name="Rectangle 7873"/>
              <p:cNvSpPr/>
              <p:nvPr/>
            </p:nvSpPr>
            <p:spPr bwMode="auto">
              <a:xfrm>
                <a:off x="1710855" y="2245909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75" name="Rectangle 7874"/>
              <p:cNvSpPr/>
              <p:nvPr/>
            </p:nvSpPr>
            <p:spPr bwMode="auto">
              <a:xfrm>
                <a:off x="1818244" y="2245909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76" name="Rectangle 7875"/>
              <p:cNvSpPr/>
              <p:nvPr/>
            </p:nvSpPr>
            <p:spPr bwMode="auto">
              <a:xfrm>
                <a:off x="1925633" y="2245909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77" name="Rectangle 7876"/>
              <p:cNvSpPr/>
              <p:nvPr/>
            </p:nvSpPr>
            <p:spPr bwMode="auto">
              <a:xfrm>
                <a:off x="2033022" y="2245909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78" name="Rectangle 7877"/>
              <p:cNvSpPr/>
              <p:nvPr/>
            </p:nvSpPr>
            <p:spPr bwMode="auto">
              <a:xfrm>
                <a:off x="2140411" y="2245909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79" name="Rectangle 7878"/>
              <p:cNvSpPr/>
              <p:nvPr/>
            </p:nvSpPr>
            <p:spPr bwMode="auto">
              <a:xfrm>
                <a:off x="2247800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80" name="Rectangle 7879"/>
              <p:cNvSpPr/>
              <p:nvPr/>
            </p:nvSpPr>
            <p:spPr bwMode="auto">
              <a:xfrm>
                <a:off x="2355190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81" name="Rectangle 7880"/>
              <p:cNvSpPr/>
              <p:nvPr/>
            </p:nvSpPr>
            <p:spPr bwMode="auto">
              <a:xfrm>
                <a:off x="2462579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82" name="Rectangle 7881"/>
              <p:cNvSpPr/>
              <p:nvPr/>
            </p:nvSpPr>
            <p:spPr bwMode="auto">
              <a:xfrm>
                <a:off x="2569968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83" name="Rectangle 7882"/>
              <p:cNvSpPr/>
              <p:nvPr/>
            </p:nvSpPr>
            <p:spPr bwMode="auto">
              <a:xfrm>
                <a:off x="2677357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84" name="Rectangle 7883"/>
              <p:cNvSpPr/>
              <p:nvPr/>
            </p:nvSpPr>
            <p:spPr bwMode="auto">
              <a:xfrm>
                <a:off x="2784746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85" name="Rectangle 7884"/>
              <p:cNvSpPr/>
              <p:nvPr/>
            </p:nvSpPr>
            <p:spPr bwMode="auto">
              <a:xfrm>
                <a:off x="2892135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86" name="Rectangle 7885"/>
              <p:cNvSpPr/>
              <p:nvPr/>
            </p:nvSpPr>
            <p:spPr bwMode="auto">
              <a:xfrm>
                <a:off x="2999524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87" name="Rectangle 7886"/>
              <p:cNvSpPr/>
              <p:nvPr/>
            </p:nvSpPr>
            <p:spPr bwMode="auto">
              <a:xfrm>
                <a:off x="3106913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88" name="Rectangle 7887"/>
              <p:cNvSpPr/>
              <p:nvPr/>
            </p:nvSpPr>
            <p:spPr bwMode="auto">
              <a:xfrm>
                <a:off x="3214302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89" name="Rectangle 7888"/>
              <p:cNvSpPr/>
              <p:nvPr/>
            </p:nvSpPr>
            <p:spPr bwMode="auto">
              <a:xfrm>
                <a:off x="3321691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90" name="Rectangle 7889"/>
              <p:cNvSpPr/>
              <p:nvPr/>
            </p:nvSpPr>
            <p:spPr bwMode="auto">
              <a:xfrm>
                <a:off x="3429080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91" name="Rectangle 7890"/>
              <p:cNvSpPr/>
              <p:nvPr/>
            </p:nvSpPr>
            <p:spPr bwMode="auto">
              <a:xfrm>
                <a:off x="3536469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92" name="Rectangle 7891"/>
              <p:cNvSpPr/>
              <p:nvPr/>
            </p:nvSpPr>
            <p:spPr bwMode="auto">
              <a:xfrm>
                <a:off x="1496077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93" name="Rectangle 7892"/>
              <p:cNvSpPr/>
              <p:nvPr/>
            </p:nvSpPr>
            <p:spPr bwMode="auto">
              <a:xfrm>
                <a:off x="1603466" y="2346579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94" name="Rectangle 7893"/>
              <p:cNvSpPr/>
              <p:nvPr/>
            </p:nvSpPr>
            <p:spPr bwMode="auto">
              <a:xfrm>
                <a:off x="1710855" y="2346579"/>
                <a:ext cx="95861" cy="88899"/>
              </a:xfrm>
              <a:prstGeom prst="rect">
                <a:avLst/>
              </a:prstGeom>
              <a:solidFill>
                <a:srgbClr val="0070C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95" name="Rectangle 7894"/>
              <p:cNvSpPr/>
              <p:nvPr/>
            </p:nvSpPr>
            <p:spPr bwMode="auto">
              <a:xfrm>
                <a:off x="1818244" y="2346579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96" name="Rectangle 7895"/>
              <p:cNvSpPr/>
              <p:nvPr/>
            </p:nvSpPr>
            <p:spPr bwMode="auto">
              <a:xfrm>
                <a:off x="1925633" y="2346579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97" name="Rectangle 7896"/>
              <p:cNvSpPr/>
              <p:nvPr/>
            </p:nvSpPr>
            <p:spPr bwMode="auto">
              <a:xfrm>
                <a:off x="2033022" y="2346579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98" name="Rectangle 7897"/>
              <p:cNvSpPr/>
              <p:nvPr/>
            </p:nvSpPr>
            <p:spPr bwMode="auto">
              <a:xfrm>
                <a:off x="2140411" y="2346579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99" name="Rectangle 7898"/>
              <p:cNvSpPr/>
              <p:nvPr/>
            </p:nvSpPr>
            <p:spPr bwMode="auto">
              <a:xfrm>
                <a:off x="2247800" y="2346579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00" name="Rectangle 7899"/>
              <p:cNvSpPr/>
              <p:nvPr/>
            </p:nvSpPr>
            <p:spPr bwMode="auto">
              <a:xfrm>
                <a:off x="2355190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01" name="Rectangle 7900"/>
              <p:cNvSpPr/>
              <p:nvPr/>
            </p:nvSpPr>
            <p:spPr bwMode="auto">
              <a:xfrm>
                <a:off x="2462579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02" name="Rectangle 7901"/>
              <p:cNvSpPr/>
              <p:nvPr/>
            </p:nvSpPr>
            <p:spPr bwMode="auto">
              <a:xfrm>
                <a:off x="2569968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03" name="Rectangle 7902"/>
              <p:cNvSpPr/>
              <p:nvPr/>
            </p:nvSpPr>
            <p:spPr bwMode="auto">
              <a:xfrm>
                <a:off x="2677357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04" name="Rectangle 7903"/>
              <p:cNvSpPr/>
              <p:nvPr/>
            </p:nvSpPr>
            <p:spPr bwMode="auto">
              <a:xfrm>
                <a:off x="2784746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05" name="Rectangle 7904"/>
              <p:cNvSpPr/>
              <p:nvPr/>
            </p:nvSpPr>
            <p:spPr bwMode="auto">
              <a:xfrm>
                <a:off x="2892135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06" name="Rectangle 7905"/>
              <p:cNvSpPr/>
              <p:nvPr/>
            </p:nvSpPr>
            <p:spPr bwMode="auto">
              <a:xfrm>
                <a:off x="2999524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07" name="Rectangle 7906"/>
              <p:cNvSpPr/>
              <p:nvPr/>
            </p:nvSpPr>
            <p:spPr bwMode="auto">
              <a:xfrm>
                <a:off x="3106913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08" name="Rectangle 7907"/>
              <p:cNvSpPr/>
              <p:nvPr/>
            </p:nvSpPr>
            <p:spPr bwMode="auto">
              <a:xfrm>
                <a:off x="3214302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09" name="Rectangle 7908"/>
              <p:cNvSpPr/>
              <p:nvPr/>
            </p:nvSpPr>
            <p:spPr bwMode="auto">
              <a:xfrm>
                <a:off x="3321691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10" name="Rectangle 7909"/>
              <p:cNvSpPr/>
              <p:nvPr/>
            </p:nvSpPr>
            <p:spPr bwMode="auto">
              <a:xfrm>
                <a:off x="3429080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11" name="Rectangle 7910"/>
              <p:cNvSpPr/>
              <p:nvPr/>
            </p:nvSpPr>
            <p:spPr bwMode="auto">
              <a:xfrm>
                <a:off x="3536469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grpSp>
          <p:nvGrpSpPr>
            <p:cNvPr id="7912" name="Group 7911"/>
            <p:cNvGrpSpPr/>
            <p:nvPr/>
          </p:nvGrpSpPr>
          <p:grpSpPr>
            <a:xfrm>
              <a:off x="4559028" y="1233668"/>
              <a:ext cx="2136253" cy="2001617"/>
              <a:chOff x="3730774" y="1641893"/>
              <a:chExt cx="2136253" cy="2001617"/>
            </a:xfrm>
          </p:grpSpPr>
          <p:sp>
            <p:nvSpPr>
              <p:cNvPr id="7913" name="Rectangle 7912"/>
              <p:cNvSpPr/>
              <p:nvPr/>
            </p:nvSpPr>
            <p:spPr bwMode="auto">
              <a:xfrm>
                <a:off x="3730774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14" name="Rectangle 7913"/>
              <p:cNvSpPr/>
              <p:nvPr/>
            </p:nvSpPr>
            <p:spPr bwMode="auto">
              <a:xfrm>
                <a:off x="3838163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15" name="Rectangle 7914"/>
              <p:cNvSpPr/>
              <p:nvPr/>
            </p:nvSpPr>
            <p:spPr bwMode="auto">
              <a:xfrm>
                <a:off x="3945552" y="2447248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16" name="Rectangle 7915"/>
              <p:cNvSpPr/>
              <p:nvPr/>
            </p:nvSpPr>
            <p:spPr bwMode="auto">
              <a:xfrm>
                <a:off x="4052941" y="2447248"/>
                <a:ext cx="95861" cy="8889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17" name="Rectangle 7916"/>
              <p:cNvSpPr/>
              <p:nvPr/>
            </p:nvSpPr>
            <p:spPr bwMode="auto">
              <a:xfrm>
                <a:off x="4160330" y="2447248"/>
                <a:ext cx="95861" cy="8889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18" name="Rectangle 7917"/>
              <p:cNvSpPr/>
              <p:nvPr/>
            </p:nvSpPr>
            <p:spPr bwMode="auto">
              <a:xfrm>
                <a:off x="4267719" y="2447248"/>
                <a:ext cx="95861" cy="88899"/>
              </a:xfrm>
              <a:prstGeom prst="rect">
                <a:avLst/>
              </a:prstGeom>
              <a:solidFill>
                <a:srgbClr val="CCCCCC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19" name="Rectangle 7918"/>
              <p:cNvSpPr/>
              <p:nvPr/>
            </p:nvSpPr>
            <p:spPr bwMode="auto">
              <a:xfrm>
                <a:off x="4375108" y="2447248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20" name="Rectangle 7919"/>
              <p:cNvSpPr/>
              <p:nvPr/>
            </p:nvSpPr>
            <p:spPr bwMode="auto">
              <a:xfrm>
                <a:off x="4482497" y="2447248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21" name="Rectangle 7920"/>
              <p:cNvSpPr/>
              <p:nvPr/>
            </p:nvSpPr>
            <p:spPr bwMode="auto">
              <a:xfrm>
                <a:off x="4589887" y="2447248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22" name="Rectangle 7921"/>
              <p:cNvSpPr/>
              <p:nvPr/>
            </p:nvSpPr>
            <p:spPr bwMode="auto">
              <a:xfrm>
                <a:off x="4697276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23" name="Rectangle 7922"/>
              <p:cNvSpPr/>
              <p:nvPr/>
            </p:nvSpPr>
            <p:spPr bwMode="auto">
              <a:xfrm>
                <a:off x="4804665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24" name="Rectangle 7923"/>
              <p:cNvSpPr/>
              <p:nvPr/>
            </p:nvSpPr>
            <p:spPr bwMode="auto">
              <a:xfrm>
                <a:off x="4912054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25" name="Rectangle 7924"/>
              <p:cNvSpPr/>
              <p:nvPr/>
            </p:nvSpPr>
            <p:spPr bwMode="auto">
              <a:xfrm>
                <a:off x="5019443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26" name="Rectangle 7925"/>
              <p:cNvSpPr/>
              <p:nvPr/>
            </p:nvSpPr>
            <p:spPr bwMode="auto">
              <a:xfrm>
                <a:off x="5126832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27" name="Rectangle 7926"/>
              <p:cNvSpPr/>
              <p:nvPr/>
            </p:nvSpPr>
            <p:spPr bwMode="auto">
              <a:xfrm>
                <a:off x="5234221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28" name="Rectangle 7927"/>
              <p:cNvSpPr/>
              <p:nvPr/>
            </p:nvSpPr>
            <p:spPr bwMode="auto">
              <a:xfrm>
                <a:off x="5341610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29" name="Rectangle 7928"/>
              <p:cNvSpPr/>
              <p:nvPr/>
            </p:nvSpPr>
            <p:spPr bwMode="auto">
              <a:xfrm>
                <a:off x="5448999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30" name="Rectangle 7929"/>
              <p:cNvSpPr/>
              <p:nvPr/>
            </p:nvSpPr>
            <p:spPr bwMode="auto">
              <a:xfrm>
                <a:off x="5556388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31" name="Rectangle 7930"/>
              <p:cNvSpPr/>
              <p:nvPr/>
            </p:nvSpPr>
            <p:spPr bwMode="auto">
              <a:xfrm>
                <a:off x="5663777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32" name="Rectangle 7931"/>
              <p:cNvSpPr/>
              <p:nvPr/>
            </p:nvSpPr>
            <p:spPr bwMode="auto">
              <a:xfrm>
                <a:off x="5771166" y="244724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33" name="Rectangle 7932"/>
              <p:cNvSpPr/>
              <p:nvPr/>
            </p:nvSpPr>
            <p:spPr bwMode="auto">
              <a:xfrm>
                <a:off x="3730774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34" name="Rectangle 7933"/>
              <p:cNvSpPr/>
              <p:nvPr/>
            </p:nvSpPr>
            <p:spPr bwMode="auto">
              <a:xfrm>
                <a:off x="3838163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35" name="Rectangle 7934"/>
              <p:cNvSpPr/>
              <p:nvPr/>
            </p:nvSpPr>
            <p:spPr bwMode="auto">
              <a:xfrm>
                <a:off x="3945552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36" name="Rectangle 7935"/>
              <p:cNvSpPr/>
              <p:nvPr/>
            </p:nvSpPr>
            <p:spPr bwMode="auto">
              <a:xfrm>
                <a:off x="4052941" y="2547917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37" name="Rectangle 7936"/>
              <p:cNvSpPr/>
              <p:nvPr/>
            </p:nvSpPr>
            <p:spPr bwMode="auto">
              <a:xfrm>
                <a:off x="4160330" y="2547917"/>
                <a:ext cx="95861" cy="8889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38" name="Rectangle 7937"/>
              <p:cNvSpPr/>
              <p:nvPr/>
            </p:nvSpPr>
            <p:spPr bwMode="auto">
              <a:xfrm>
                <a:off x="4267719" y="2547917"/>
                <a:ext cx="95861" cy="8889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39" name="Rectangle 7938"/>
              <p:cNvSpPr/>
              <p:nvPr/>
            </p:nvSpPr>
            <p:spPr bwMode="auto">
              <a:xfrm>
                <a:off x="4375108" y="2547917"/>
                <a:ext cx="95861" cy="88899"/>
              </a:xfrm>
              <a:prstGeom prst="rect">
                <a:avLst/>
              </a:prstGeom>
              <a:solidFill>
                <a:srgbClr val="CCCCCC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40" name="Rectangle 7939"/>
              <p:cNvSpPr/>
              <p:nvPr/>
            </p:nvSpPr>
            <p:spPr bwMode="auto">
              <a:xfrm>
                <a:off x="4482497" y="2547917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41" name="Rectangle 7940"/>
              <p:cNvSpPr/>
              <p:nvPr/>
            </p:nvSpPr>
            <p:spPr bwMode="auto">
              <a:xfrm>
                <a:off x="4589887" y="2547917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42" name="Rectangle 7941"/>
              <p:cNvSpPr/>
              <p:nvPr/>
            </p:nvSpPr>
            <p:spPr bwMode="auto">
              <a:xfrm>
                <a:off x="4697276" y="2547917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43" name="Rectangle 7942"/>
              <p:cNvSpPr/>
              <p:nvPr/>
            </p:nvSpPr>
            <p:spPr bwMode="auto">
              <a:xfrm>
                <a:off x="4804665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44" name="Rectangle 7943"/>
              <p:cNvSpPr/>
              <p:nvPr/>
            </p:nvSpPr>
            <p:spPr bwMode="auto">
              <a:xfrm>
                <a:off x="4912054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45" name="Rectangle 7944"/>
              <p:cNvSpPr/>
              <p:nvPr/>
            </p:nvSpPr>
            <p:spPr bwMode="auto">
              <a:xfrm>
                <a:off x="5019443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46" name="Rectangle 7945"/>
              <p:cNvSpPr/>
              <p:nvPr/>
            </p:nvSpPr>
            <p:spPr bwMode="auto">
              <a:xfrm>
                <a:off x="5126832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47" name="Rectangle 7946"/>
              <p:cNvSpPr/>
              <p:nvPr/>
            </p:nvSpPr>
            <p:spPr bwMode="auto">
              <a:xfrm>
                <a:off x="5234221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48" name="Rectangle 7947"/>
              <p:cNvSpPr/>
              <p:nvPr/>
            </p:nvSpPr>
            <p:spPr bwMode="auto">
              <a:xfrm>
                <a:off x="5341610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49" name="Rectangle 7948"/>
              <p:cNvSpPr/>
              <p:nvPr/>
            </p:nvSpPr>
            <p:spPr bwMode="auto">
              <a:xfrm>
                <a:off x="5448999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50" name="Rectangle 7949"/>
              <p:cNvSpPr/>
              <p:nvPr/>
            </p:nvSpPr>
            <p:spPr bwMode="auto">
              <a:xfrm>
                <a:off x="5556388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51" name="Rectangle 7950"/>
              <p:cNvSpPr/>
              <p:nvPr/>
            </p:nvSpPr>
            <p:spPr bwMode="auto">
              <a:xfrm>
                <a:off x="5663777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52" name="Rectangle 7951"/>
              <p:cNvSpPr/>
              <p:nvPr/>
            </p:nvSpPr>
            <p:spPr bwMode="auto">
              <a:xfrm>
                <a:off x="5771166" y="254791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53" name="Rectangle 7952"/>
              <p:cNvSpPr/>
              <p:nvPr/>
            </p:nvSpPr>
            <p:spPr bwMode="auto">
              <a:xfrm>
                <a:off x="3730774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54" name="Rectangle 7953"/>
              <p:cNvSpPr/>
              <p:nvPr/>
            </p:nvSpPr>
            <p:spPr bwMode="auto">
              <a:xfrm>
                <a:off x="3838163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55" name="Rectangle 7954"/>
              <p:cNvSpPr/>
              <p:nvPr/>
            </p:nvSpPr>
            <p:spPr bwMode="auto">
              <a:xfrm>
                <a:off x="3945552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56" name="Rectangle 7955"/>
              <p:cNvSpPr/>
              <p:nvPr/>
            </p:nvSpPr>
            <p:spPr bwMode="auto">
              <a:xfrm>
                <a:off x="4052941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57" name="Rectangle 7956"/>
              <p:cNvSpPr/>
              <p:nvPr/>
            </p:nvSpPr>
            <p:spPr bwMode="auto">
              <a:xfrm>
                <a:off x="4160330" y="2648587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58" name="Rectangle 7957"/>
              <p:cNvSpPr/>
              <p:nvPr/>
            </p:nvSpPr>
            <p:spPr bwMode="auto">
              <a:xfrm>
                <a:off x="4267719" y="2648587"/>
                <a:ext cx="95861" cy="8889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59" name="Rectangle 7958"/>
              <p:cNvSpPr/>
              <p:nvPr/>
            </p:nvSpPr>
            <p:spPr bwMode="auto">
              <a:xfrm>
                <a:off x="4375108" y="2648587"/>
                <a:ext cx="95861" cy="8889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60" name="Rectangle 7959"/>
              <p:cNvSpPr/>
              <p:nvPr/>
            </p:nvSpPr>
            <p:spPr bwMode="auto">
              <a:xfrm>
                <a:off x="4482497" y="2648587"/>
                <a:ext cx="95861" cy="88899"/>
              </a:xfrm>
              <a:prstGeom prst="rect">
                <a:avLst/>
              </a:prstGeom>
              <a:solidFill>
                <a:srgbClr val="CCCCCC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61" name="Rectangle 7960"/>
              <p:cNvSpPr/>
              <p:nvPr/>
            </p:nvSpPr>
            <p:spPr bwMode="auto">
              <a:xfrm>
                <a:off x="4589887" y="2648587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62" name="Rectangle 7961"/>
              <p:cNvSpPr/>
              <p:nvPr/>
            </p:nvSpPr>
            <p:spPr bwMode="auto">
              <a:xfrm>
                <a:off x="4697276" y="2648587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63" name="Rectangle 7962"/>
              <p:cNvSpPr/>
              <p:nvPr/>
            </p:nvSpPr>
            <p:spPr bwMode="auto">
              <a:xfrm>
                <a:off x="4804665" y="2648587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64" name="Rectangle 7963"/>
              <p:cNvSpPr/>
              <p:nvPr/>
            </p:nvSpPr>
            <p:spPr bwMode="auto">
              <a:xfrm>
                <a:off x="4912054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65" name="Rectangle 7964"/>
              <p:cNvSpPr/>
              <p:nvPr/>
            </p:nvSpPr>
            <p:spPr bwMode="auto">
              <a:xfrm>
                <a:off x="5019443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66" name="Rectangle 7965"/>
              <p:cNvSpPr/>
              <p:nvPr/>
            </p:nvSpPr>
            <p:spPr bwMode="auto">
              <a:xfrm>
                <a:off x="5126832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67" name="Rectangle 7966"/>
              <p:cNvSpPr/>
              <p:nvPr/>
            </p:nvSpPr>
            <p:spPr bwMode="auto">
              <a:xfrm>
                <a:off x="5234221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68" name="Rectangle 7967"/>
              <p:cNvSpPr/>
              <p:nvPr/>
            </p:nvSpPr>
            <p:spPr bwMode="auto">
              <a:xfrm>
                <a:off x="5341610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69" name="Rectangle 7968"/>
              <p:cNvSpPr/>
              <p:nvPr/>
            </p:nvSpPr>
            <p:spPr bwMode="auto">
              <a:xfrm>
                <a:off x="5448999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70" name="Rectangle 7969"/>
              <p:cNvSpPr/>
              <p:nvPr/>
            </p:nvSpPr>
            <p:spPr bwMode="auto">
              <a:xfrm>
                <a:off x="5556388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71" name="Rectangle 7970"/>
              <p:cNvSpPr/>
              <p:nvPr/>
            </p:nvSpPr>
            <p:spPr bwMode="auto">
              <a:xfrm>
                <a:off x="5663777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72" name="Rectangle 7971"/>
              <p:cNvSpPr/>
              <p:nvPr/>
            </p:nvSpPr>
            <p:spPr bwMode="auto">
              <a:xfrm>
                <a:off x="5771166" y="264858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73" name="Rectangle 7972"/>
              <p:cNvSpPr/>
              <p:nvPr/>
            </p:nvSpPr>
            <p:spPr bwMode="auto">
              <a:xfrm>
                <a:off x="3730774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74" name="Rectangle 7973"/>
              <p:cNvSpPr/>
              <p:nvPr/>
            </p:nvSpPr>
            <p:spPr bwMode="auto">
              <a:xfrm>
                <a:off x="3838163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75" name="Rectangle 7974"/>
              <p:cNvSpPr/>
              <p:nvPr/>
            </p:nvSpPr>
            <p:spPr bwMode="auto">
              <a:xfrm>
                <a:off x="3945552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76" name="Rectangle 7975"/>
              <p:cNvSpPr/>
              <p:nvPr/>
            </p:nvSpPr>
            <p:spPr bwMode="auto">
              <a:xfrm>
                <a:off x="4052941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77" name="Rectangle 7976"/>
              <p:cNvSpPr/>
              <p:nvPr/>
            </p:nvSpPr>
            <p:spPr bwMode="auto">
              <a:xfrm>
                <a:off x="4160330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78" name="Rectangle 7977"/>
              <p:cNvSpPr/>
              <p:nvPr/>
            </p:nvSpPr>
            <p:spPr bwMode="auto">
              <a:xfrm>
                <a:off x="4267719" y="2749256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79" name="Rectangle 7978"/>
              <p:cNvSpPr/>
              <p:nvPr/>
            </p:nvSpPr>
            <p:spPr bwMode="auto">
              <a:xfrm>
                <a:off x="4375108" y="2749256"/>
                <a:ext cx="95861" cy="8889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80" name="Rectangle 7979"/>
              <p:cNvSpPr/>
              <p:nvPr/>
            </p:nvSpPr>
            <p:spPr bwMode="auto">
              <a:xfrm>
                <a:off x="4482497" y="2749256"/>
                <a:ext cx="95861" cy="8889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81" name="Rectangle 7980"/>
              <p:cNvSpPr/>
              <p:nvPr/>
            </p:nvSpPr>
            <p:spPr bwMode="auto">
              <a:xfrm>
                <a:off x="4589887" y="2749256"/>
                <a:ext cx="95861" cy="88899"/>
              </a:xfrm>
              <a:prstGeom prst="rect">
                <a:avLst/>
              </a:prstGeom>
              <a:solidFill>
                <a:srgbClr val="CCCCCC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82" name="Rectangle 7981"/>
              <p:cNvSpPr/>
              <p:nvPr/>
            </p:nvSpPr>
            <p:spPr bwMode="auto">
              <a:xfrm>
                <a:off x="4697276" y="2749256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83" name="Rectangle 7982"/>
              <p:cNvSpPr/>
              <p:nvPr/>
            </p:nvSpPr>
            <p:spPr bwMode="auto">
              <a:xfrm>
                <a:off x="4804665" y="2749256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84" name="Rectangle 7983"/>
              <p:cNvSpPr/>
              <p:nvPr/>
            </p:nvSpPr>
            <p:spPr bwMode="auto">
              <a:xfrm>
                <a:off x="4912054" y="2749256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85" name="Rectangle 7984"/>
              <p:cNvSpPr/>
              <p:nvPr/>
            </p:nvSpPr>
            <p:spPr bwMode="auto">
              <a:xfrm>
                <a:off x="5019443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86" name="Rectangle 7985"/>
              <p:cNvSpPr/>
              <p:nvPr/>
            </p:nvSpPr>
            <p:spPr bwMode="auto">
              <a:xfrm>
                <a:off x="5126832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87" name="Rectangle 7986"/>
              <p:cNvSpPr/>
              <p:nvPr/>
            </p:nvSpPr>
            <p:spPr bwMode="auto">
              <a:xfrm>
                <a:off x="5234221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88" name="Rectangle 7987"/>
              <p:cNvSpPr/>
              <p:nvPr/>
            </p:nvSpPr>
            <p:spPr bwMode="auto">
              <a:xfrm>
                <a:off x="5341610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89" name="Rectangle 7988"/>
              <p:cNvSpPr/>
              <p:nvPr/>
            </p:nvSpPr>
            <p:spPr bwMode="auto">
              <a:xfrm>
                <a:off x="5448999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90" name="Rectangle 7989"/>
              <p:cNvSpPr/>
              <p:nvPr/>
            </p:nvSpPr>
            <p:spPr bwMode="auto">
              <a:xfrm>
                <a:off x="5556388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91" name="Rectangle 7990"/>
              <p:cNvSpPr/>
              <p:nvPr/>
            </p:nvSpPr>
            <p:spPr bwMode="auto">
              <a:xfrm>
                <a:off x="5663777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92" name="Rectangle 7991"/>
              <p:cNvSpPr/>
              <p:nvPr/>
            </p:nvSpPr>
            <p:spPr bwMode="auto">
              <a:xfrm>
                <a:off x="5771166" y="274925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93" name="Rectangle 7992"/>
              <p:cNvSpPr/>
              <p:nvPr/>
            </p:nvSpPr>
            <p:spPr bwMode="auto">
              <a:xfrm>
                <a:off x="3730774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94" name="Rectangle 7993"/>
              <p:cNvSpPr/>
              <p:nvPr/>
            </p:nvSpPr>
            <p:spPr bwMode="auto">
              <a:xfrm>
                <a:off x="3838163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95" name="Rectangle 7994"/>
              <p:cNvSpPr/>
              <p:nvPr/>
            </p:nvSpPr>
            <p:spPr bwMode="auto">
              <a:xfrm>
                <a:off x="3945552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96" name="Rectangle 7995"/>
              <p:cNvSpPr/>
              <p:nvPr/>
            </p:nvSpPr>
            <p:spPr bwMode="auto">
              <a:xfrm>
                <a:off x="4052941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97" name="Rectangle 7996"/>
              <p:cNvSpPr/>
              <p:nvPr/>
            </p:nvSpPr>
            <p:spPr bwMode="auto">
              <a:xfrm>
                <a:off x="4160330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98" name="Rectangle 7997"/>
              <p:cNvSpPr/>
              <p:nvPr/>
            </p:nvSpPr>
            <p:spPr bwMode="auto">
              <a:xfrm>
                <a:off x="4267719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99" name="Rectangle 7998"/>
              <p:cNvSpPr/>
              <p:nvPr/>
            </p:nvSpPr>
            <p:spPr bwMode="auto">
              <a:xfrm>
                <a:off x="4375108" y="2849925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00" name="Rectangle 7999"/>
              <p:cNvSpPr/>
              <p:nvPr/>
            </p:nvSpPr>
            <p:spPr bwMode="auto">
              <a:xfrm>
                <a:off x="4482497" y="2849925"/>
                <a:ext cx="95861" cy="8889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01" name="Rectangle 8000"/>
              <p:cNvSpPr/>
              <p:nvPr/>
            </p:nvSpPr>
            <p:spPr bwMode="auto">
              <a:xfrm>
                <a:off x="4589887" y="2849925"/>
                <a:ext cx="95861" cy="8889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02" name="Rectangle 8001"/>
              <p:cNvSpPr/>
              <p:nvPr/>
            </p:nvSpPr>
            <p:spPr bwMode="auto">
              <a:xfrm>
                <a:off x="4697276" y="2849925"/>
                <a:ext cx="95861" cy="88899"/>
              </a:xfrm>
              <a:prstGeom prst="rect">
                <a:avLst/>
              </a:prstGeom>
              <a:solidFill>
                <a:srgbClr val="CCCCCC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03" name="Rectangle 8002"/>
              <p:cNvSpPr/>
              <p:nvPr/>
            </p:nvSpPr>
            <p:spPr bwMode="auto">
              <a:xfrm>
                <a:off x="4804665" y="2849925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04" name="Rectangle 8003"/>
              <p:cNvSpPr/>
              <p:nvPr/>
            </p:nvSpPr>
            <p:spPr bwMode="auto">
              <a:xfrm>
                <a:off x="4912054" y="2849925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05" name="Rectangle 8004"/>
              <p:cNvSpPr/>
              <p:nvPr/>
            </p:nvSpPr>
            <p:spPr bwMode="auto">
              <a:xfrm>
                <a:off x="5019443" y="2849925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06" name="Rectangle 8005"/>
              <p:cNvSpPr/>
              <p:nvPr/>
            </p:nvSpPr>
            <p:spPr bwMode="auto">
              <a:xfrm>
                <a:off x="5126832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07" name="Rectangle 8006"/>
              <p:cNvSpPr/>
              <p:nvPr/>
            </p:nvSpPr>
            <p:spPr bwMode="auto">
              <a:xfrm>
                <a:off x="5234221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08" name="Rectangle 8007"/>
              <p:cNvSpPr/>
              <p:nvPr/>
            </p:nvSpPr>
            <p:spPr bwMode="auto">
              <a:xfrm>
                <a:off x="5341610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09" name="Rectangle 8008"/>
              <p:cNvSpPr/>
              <p:nvPr/>
            </p:nvSpPr>
            <p:spPr bwMode="auto">
              <a:xfrm>
                <a:off x="5448999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10" name="Rectangle 8009"/>
              <p:cNvSpPr/>
              <p:nvPr/>
            </p:nvSpPr>
            <p:spPr bwMode="auto">
              <a:xfrm>
                <a:off x="5556388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11" name="Rectangle 8010"/>
              <p:cNvSpPr/>
              <p:nvPr/>
            </p:nvSpPr>
            <p:spPr bwMode="auto">
              <a:xfrm>
                <a:off x="5663777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12" name="Rectangle 8011"/>
              <p:cNvSpPr/>
              <p:nvPr/>
            </p:nvSpPr>
            <p:spPr bwMode="auto">
              <a:xfrm>
                <a:off x="5771166" y="284992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13" name="Rectangle 8012"/>
              <p:cNvSpPr/>
              <p:nvPr/>
            </p:nvSpPr>
            <p:spPr bwMode="auto">
              <a:xfrm>
                <a:off x="3730774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14" name="Rectangle 8013"/>
              <p:cNvSpPr/>
              <p:nvPr/>
            </p:nvSpPr>
            <p:spPr bwMode="auto">
              <a:xfrm>
                <a:off x="3838163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15" name="Rectangle 8014"/>
              <p:cNvSpPr/>
              <p:nvPr/>
            </p:nvSpPr>
            <p:spPr bwMode="auto">
              <a:xfrm>
                <a:off x="3945552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16" name="Rectangle 8015"/>
              <p:cNvSpPr/>
              <p:nvPr/>
            </p:nvSpPr>
            <p:spPr bwMode="auto">
              <a:xfrm>
                <a:off x="4052941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17" name="Rectangle 8016"/>
              <p:cNvSpPr/>
              <p:nvPr/>
            </p:nvSpPr>
            <p:spPr bwMode="auto">
              <a:xfrm>
                <a:off x="4160330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18" name="Rectangle 8017"/>
              <p:cNvSpPr/>
              <p:nvPr/>
            </p:nvSpPr>
            <p:spPr bwMode="auto">
              <a:xfrm>
                <a:off x="4267719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19" name="Rectangle 8018"/>
              <p:cNvSpPr/>
              <p:nvPr/>
            </p:nvSpPr>
            <p:spPr bwMode="auto">
              <a:xfrm>
                <a:off x="4375108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20" name="Rectangle 8019"/>
              <p:cNvSpPr/>
              <p:nvPr/>
            </p:nvSpPr>
            <p:spPr bwMode="auto">
              <a:xfrm>
                <a:off x="4482497" y="2950595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21" name="Rectangle 8020"/>
              <p:cNvSpPr/>
              <p:nvPr/>
            </p:nvSpPr>
            <p:spPr bwMode="auto">
              <a:xfrm>
                <a:off x="4589887" y="2950595"/>
                <a:ext cx="95861" cy="8889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22" name="Rectangle 8021"/>
              <p:cNvSpPr/>
              <p:nvPr/>
            </p:nvSpPr>
            <p:spPr bwMode="auto">
              <a:xfrm>
                <a:off x="4697276" y="2950595"/>
                <a:ext cx="95861" cy="8889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23" name="Rectangle 8022"/>
              <p:cNvSpPr/>
              <p:nvPr/>
            </p:nvSpPr>
            <p:spPr bwMode="auto">
              <a:xfrm>
                <a:off x="4804665" y="2950595"/>
                <a:ext cx="95861" cy="88899"/>
              </a:xfrm>
              <a:prstGeom prst="rect">
                <a:avLst/>
              </a:prstGeom>
              <a:solidFill>
                <a:srgbClr val="CCCCCC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24" name="Rectangle 8023"/>
              <p:cNvSpPr/>
              <p:nvPr/>
            </p:nvSpPr>
            <p:spPr bwMode="auto">
              <a:xfrm>
                <a:off x="4912054" y="2950595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25" name="Rectangle 8024"/>
              <p:cNvSpPr/>
              <p:nvPr/>
            </p:nvSpPr>
            <p:spPr bwMode="auto">
              <a:xfrm>
                <a:off x="5019443" y="2950595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26" name="Rectangle 8025"/>
              <p:cNvSpPr/>
              <p:nvPr/>
            </p:nvSpPr>
            <p:spPr bwMode="auto">
              <a:xfrm>
                <a:off x="5126832" y="2950595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27" name="Rectangle 8026"/>
              <p:cNvSpPr/>
              <p:nvPr/>
            </p:nvSpPr>
            <p:spPr bwMode="auto">
              <a:xfrm>
                <a:off x="5234221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28" name="Rectangle 8027"/>
              <p:cNvSpPr/>
              <p:nvPr/>
            </p:nvSpPr>
            <p:spPr bwMode="auto">
              <a:xfrm>
                <a:off x="5341610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29" name="Rectangle 8028"/>
              <p:cNvSpPr/>
              <p:nvPr/>
            </p:nvSpPr>
            <p:spPr bwMode="auto">
              <a:xfrm>
                <a:off x="5448999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30" name="Rectangle 8029"/>
              <p:cNvSpPr/>
              <p:nvPr/>
            </p:nvSpPr>
            <p:spPr bwMode="auto">
              <a:xfrm>
                <a:off x="5556388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31" name="Rectangle 8030"/>
              <p:cNvSpPr/>
              <p:nvPr/>
            </p:nvSpPr>
            <p:spPr bwMode="auto">
              <a:xfrm>
                <a:off x="5663777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32" name="Rectangle 8031"/>
              <p:cNvSpPr/>
              <p:nvPr/>
            </p:nvSpPr>
            <p:spPr bwMode="auto">
              <a:xfrm>
                <a:off x="5771166" y="295059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33" name="Rectangle 8032"/>
              <p:cNvSpPr/>
              <p:nvPr/>
            </p:nvSpPr>
            <p:spPr bwMode="auto">
              <a:xfrm>
                <a:off x="3730774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34" name="Rectangle 8033"/>
              <p:cNvSpPr/>
              <p:nvPr/>
            </p:nvSpPr>
            <p:spPr bwMode="auto">
              <a:xfrm>
                <a:off x="3838163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35" name="Rectangle 8034"/>
              <p:cNvSpPr/>
              <p:nvPr/>
            </p:nvSpPr>
            <p:spPr bwMode="auto">
              <a:xfrm>
                <a:off x="3945552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36" name="Rectangle 8035"/>
              <p:cNvSpPr/>
              <p:nvPr/>
            </p:nvSpPr>
            <p:spPr bwMode="auto">
              <a:xfrm>
                <a:off x="4052941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37" name="Rectangle 8036"/>
              <p:cNvSpPr/>
              <p:nvPr/>
            </p:nvSpPr>
            <p:spPr bwMode="auto">
              <a:xfrm>
                <a:off x="4160330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38" name="Rectangle 8037"/>
              <p:cNvSpPr/>
              <p:nvPr/>
            </p:nvSpPr>
            <p:spPr bwMode="auto">
              <a:xfrm>
                <a:off x="4267719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39" name="Rectangle 8038"/>
              <p:cNvSpPr/>
              <p:nvPr/>
            </p:nvSpPr>
            <p:spPr bwMode="auto">
              <a:xfrm>
                <a:off x="4375108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40" name="Rectangle 8039"/>
              <p:cNvSpPr/>
              <p:nvPr/>
            </p:nvSpPr>
            <p:spPr bwMode="auto">
              <a:xfrm>
                <a:off x="4482497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41" name="Rectangle 8040"/>
              <p:cNvSpPr/>
              <p:nvPr/>
            </p:nvSpPr>
            <p:spPr bwMode="auto">
              <a:xfrm>
                <a:off x="4589887" y="3051264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42" name="Rectangle 8041"/>
              <p:cNvSpPr/>
              <p:nvPr/>
            </p:nvSpPr>
            <p:spPr bwMode="auto">
              <a:xfrm>
                <a:off x="4697276" y="3051264"/>
                <a:ext cx="95861" cy="8889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43" name="Rectangle 8042"/>
              <p:cNvSpPr/>
              <p:nvPr/>
            </p:nvSpPr>
            <p:spPr bwMode="auto">
              <a:xfrm>
                <a:off x="4804665" y="3051264"/>
                <a:ext cx="95861" cy="8889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44" name="Rectangle 8043"/>
              <p:cNvSpPr/>
              <p:nvPr/>
            </p:nvSpPr>
            <p:spPr bwMode="auto">
              <a:xfrm>
                <a:off x="4912054" y="3051264"/>
                <a:ext cx="95861" cy="88899"/>
              </a:xfrm>
              <a:prstGeom prst="rect">
                <a:avLst/>
              </a:prstGeom>
              <a:solidFill>
                <a:srgbClr val="CCCCCC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45" name="Rectangle 8044"/>
              <p:cNvSpPr/>
              <p:nvPr/>
            </p:nvSpPr>
            <p:spPr bwMode="auto">
              <a:xfrm>
                <a:off x="5019443" y="3051264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46" name="Rectangle 8045"/>
              <p:cNvSpPr/>
              <p:nvPr/>
            </p:nvSpPr>
            <p:spPr bwMode="auto">
              <a:xfrm>
                <a:off x="5126832" y="3051264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47" name="Rectangle 8046"/>
              <p:cNvSpPr/>
              <p:nvPr/>
            </p:nvSpPr>
            <p:spPr bwMode="auto">
              <a:xfrm>
                <a:off x="5234221" y="3051264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48" name="Rectangle 8047"/>
              <p:cNvSpPr/>
              <p:nvPr/>
            </p:nvSpPr>
            <p:spPr bwMode="auto">
              <a:xfrm>
                <a:off x="5341610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49" name="Rectangle 8048"/>
              <p:cNvSpPr/>
              <p:nvPr/>
            </p:nvSpPr>
            <p:spPr bwMode="auto">
              <a:xfrm>
                <a:off x="5448999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50" name="Rectangle 8049"/>
              <p:cNvSpPr/>
              <p:nvPr/>
            </p:nvSpPr>
            <p:spPr bwMode="auto">
              <a:xfrm>
                <a:off x="5556388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51" name="Rectangle 8050"/>
              <p:cNvSpPr/>
              <p:nvPr/>
            </p:nvSpPr>
            <p:spPr bwMode="auto">
              <a:xfrm>
                <a:off x="5663777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52" name="Rectangle 8051"/>
              <p:cNvSpPr/>
              <p:nvPr/>
            </p:nvSpPr>
            <p:spPr bwMode="auto">
              <a:xfrm>
                <a:off x="5771166" y="30512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53" name="Rectangle 8052"/>
              <p:cNvSpPr/>
              <p:nvPr/>
            </p:nvSpPr>
            <p:spPr bwMode="auto">
              <a:xfrm>
                <a:off x="3730774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54" name="Rectangle 8053"/>
              <p:cNvSpPr/>
              <p:nvPr/>
            </p:nvSpPr>
            <p:spPr bwMode="auto">
              <a:xfrm>
                <a:off x="3838163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55" name="Rectangle 8054"/>
              <p:cNvSpPr/>
              <p:nvPr/>
            </p:nvSpPr>
            <p:spPr bwMode="auto">
              <a:xfrm>
                <a:off x="3945552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56" name="Rectangle 8055"/>
              <p:cNvSpPr/>
              <p:nvPr/>
            </p:nvSpPr>
            <p:spPr bwMode="auto">
              <a:xfrm>
                <a:off x="4052941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57" name="Rectangle 8056"/>
              <p:cNvSpPr/>
              <p:nvPr/>
            </p:nvSpPr>
            <p:spPr bwMode="auto">
              <a:xfrm>
                <a:off x="4160330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58" name="Rectangle 8057"/>
              <p:cNvSpPr/>
              <p:nvPr/>
            </p:nvSpPr>
            <p:spPr bwMode="auto">
              <a:xfrm>
                <a:off x="4267719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59" name="Rectangle 8058"/>
              <p:cNvSpPr/>
              <p:nvPr/>
            </p:nvSpPr>
            <p:spPr bwMode="auto">
              <a:xfrm>
                <a:off x="4375108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60" name="Rectangle 8059"/>
              <p:cNvSpPr/>
              <p:nvPr/>
            </p:nvSpPr>
            <p:spPr bwMode="auto">
              <a:xfrm>
                <a:off x="4482497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61" name="Rectangle 8060"/>
              <p:cNvSpPr/>
              <p:nvPr/>
            </p:nvSpPr>
            <p:spPr bwMode="auto">
              <a:xfrm>
                <a:off x="4589887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62" name="Rectangle 8061"/>
              <p:cNvSpPr/>
              <p:nvPr/>
            </p:nvSpPr>
            <p:spPr bwMode="auto">
              <a:xfrm>
                <a:off x="4697276" y="3151933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63" name="Rectangle 8062"/>
              <p:cNvSpPr/>
              <p:nvPr/>
            </p:nvSpPr>
            <p:spPr bwMode="auto">
              <a:xfrm>
                <a:off x="4804665" y="3151933"/>
                <a:ext cx="95861" cy="8889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64" name="Rectangle 8063"/>
              <p:cNvSpPr/>
              <p:nvPr/>
            </p:nvSpPr>
            <p:spPr bwMode="auto">
              <a:xfrm>
                <a:off x="4912054" y="3151933"/>
                <a:ext cx="95861" cy="8889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65" name="Rectangle 8064"/>
              <p:cNvSpPr/>
              <p:nvPr/>
            </p:nvSpPr>
            <p:spPr bwMode="auto">
              <a:xfrm>
                <a:off x="5019443" y="3151933"/>
                <a:ext cx="95861" cy="88899"/>
              </a:xfrm>
              <a:prstGeom prst="rect">
                <a:avLst/>
              </a:prstGeom>
              <a:solidFill>
                <a:srgbClr val="CCCCCC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66" name="Rectangle 8065"/>
              <p:cNvSpPr/>
              <p:nvPr/>
            </p:nvSpPr>
            <p:spPr bwMode="auto">
              <a:xfrm>
                <a:off x="5126832" y="3151933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67" name="Rectangle 8066"/>
              <p:cNvSpPr/>
              <p:nvPr/>
            </p:nvSpPr>
            <p:spPr bwMode="auto">
              <a:xfrm>
                <a:off x="5234221" y="3151933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68" name="Rectangle 8067"/>
              <p:cNvSpPr/>
              <p:nvPr/>
            </p:nvSpPr>
            <p:spPr bwMode="auto">
              <a:xfrm>
                <a:off x="5341610" y="3151933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69" name="Rectangle 8068"/>
              <p:cNvSpPr/>
              <p:nvPr/>
            </p:nvSpPr>
            <p:spPr bwMode="auto">
              <a:xfrm>
                <a:off x="5448999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70" name="Rectangle 8069"/>
              <p:cNvSpPr/>
              <p:nvPr/>
            </p:nvSpPr>
            <p:spPr bwMode="auto">
              <a:xfrm>
                <a:off x="5556388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71" name="Rectangle 8070"/>
              <p:cNvSpPr/>
              <p:nvPr/>
            </p:nvSpPr>
            <p:spPr bwMode="auto">
              <a:xfrm>
                <a:off x="5663777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72" name="Rectangle 8071"/>
              <p:cNvSpPr/>
              <p:nvPr/>
            </p:nvSpPr>
            <p:spPr bwMode="auto">
              <a:xfrm>
                <a:off x="5771166" y="31519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73" name="Rectangle 8072"/>
              <p:cNvSpPr/>
              <p:nvPr/>
            </p:nvSpPr>
            <p:spPr bwMode="auto">
              <a:xfrm>
                <a:off x="3730774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74" name="Rectangle 8073"/>
              <p:cNvSpPr/>
              <p:nvPr/>
            </p:nvSpPr>
            <p:spPr bwMode="auto">
              <a:xfrm>
                <a:off x="3838163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75" name="Rectangle 8074"/>
              <p:cNvSpPr/>
              <p:nvPr/>
            </p:nvSpPr>
            <p:spPr bwMode="auto">
              <a:xfrm>
                <a:off x="3945552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76" name="Rectangle 8075"/>
              <p:cNvSpPr/>
              <p:nvPr/>
            </p:nvSpPr>
            <p:spPr bwMode="auto">
              <a:xfrm>
                <a:off x="4052941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77" name="Rectangle 8076"/>
              <p:cNvSpPr/>
              <p:nvPr/>
            </p:nvSpPr>
            <p:spPr bwMode="auto">
              <a:xfrm>
                <a:off x="4160330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78" name="Rectangle 8077"/>
              <p:cNvSpPr/>
              <p:nvPr/>
            </p:nvSpPr>
            <p:spPr bwMode="auto">
              <a:xfrm>
                <a:off x="4267719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79" name="Rectangle 8078"/>
              <p:cNvSpPr/>
              <p:nvPr/>
            </p:nvSpPr>
            <p:spPr bwMode="auto">
              <a:xfrm>
                <a:off x="4375108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80" name="Rectangle 8079"/>
              <p:cNvSpPr/>
              <p:nvPr/>
            </p:nvSpPr>
            <p:spPr bwMode="auto">
              <a:xfrm>
                <a:off x="4482497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81" name="Rectangle 8080"/>
              <p:cNvSpPr/>
              <p:nvPr/>
            </p:nvSpPr>
            <p:spPr bwMode="auto">
              <a:xfrm>
                <a:off x="4589887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82" name="Rectangle 8081"/>
              <p:cNvSpPr/>
              <p:nvPr/>
            </p:nvSpPr>
            <p:spPr bwMode="auto">
              <a:xfrm>
                <a:off x="4697276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83" name="Rectangle 8082"/>
              <p:cNvSpPr/>
              <p:nvPr/>
            </p:nvSpPr>
            <p:spPr bwMode="auto">
              <a:xfrm>
                <a:off x="4804665" y="3252603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84" name="Rectangle 8083"/>
              <p:cNvSpPr/>
              <p:nvPr/>
            </p:nvSpPr>
            <p:spPr bwMode="auto">
              <a:xfrm>
                <a:off x="4912054" y="3252603"/>
                <a:ext cx="95861" cy="8889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85" name="Rectangle 8084"/>
              <p:cNvSpPr/>
              <p:nvPr/>
            </p:nvSpPr>
            <p:spPr bwMode="auto">
              <a:xfrm>
                <a:off x="5019443" y="3252603"/>
                <a:ext cx="95861" cy="8889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86" name="Rectangle 8085"/>
              <p:cNvSpPr/>
              <p:nvPr/>
            </p:nvSpPr>
            <p:spPr bwMode="auto">
              <a:xfrm>
                <a:off x="5126832" y="3252603"/>
                <a:ext cx="95861" cy="88899"/>
              </a:xfrm>
              <a:prstGeom prst="rect">
                <a:avLst/>
              </a:prstGeom>
              <a:solidFill>
                <a:srgbClr val="CCCCCC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87" name="Rectangle 8086"/>
              <p:cNvSpPr/>
              <p:nvPr/>
            </p:nvSpPr>
            <p:spPr bwMode="auto">
              <a:xfrm>
                <a:off x="5234221" y="3252603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88" name="Rectangle 8087"/>
              <p:cNvSpPr/>
              <p:nvPr/>
            </p:nvSpPr>
            <p:spPr bwMode="auto">
              <a:xfrm>
                <a:off x="5341610" y="3252603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89" name="Rectangle 8088"/>
              <p:cNvSpPr/>
              <p:nvPr/>
            </p:nvSpPr>
            <p:spPr bwMode="auto">
              <a:xfrm>
                <a:off x="5448999" y="3252603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90" name="Rectangle 8089"/>
              <p:cNvSpPr/>
              <p:nvPr/>
            </p:nvSpPr>
            <p:spPr bwMode="auto">
              <a:xfrm>
                <a:off x="5556388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91" name="Rectangle 8090"/>
              <p:cNvSpPr/>
              <p:nvPr/>
            </p:nvSpPr>
            <p:spPr bwMode="auto">
              <a:xfrm>
                <a:off x="5663777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92" name="Rectangle 8091"/>
              <p:cNvSpPr/>
              <p:nvPr/>
            </p:nvSpPr>
            <p:spPr bwMode="auto">
              <a:xfrm>
                <a:off x="5771166" y="32526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93" name="Rectangle 8092"/>
              <p:cNvSpPr/>
              <p:nvPr/>
            </p:nvSpPr>
            <p:spPr bwMode="auto">
              <a:xfrm>
                <a:off x="3730774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94" name="Rectangle 8093"/>
              <p:cNvSpPr/>
              <p:nvPr/>
            </p:nvSpPr>
            <p:spPr bwMode="auto">
              <a:xfrm>
                <a:off x="3838163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95" name="Rectangle 8094"/>
              <p:cNvSpPr/>
              <p:nvPr/>
            </p:nvSpPr>
            <p:spPr bwMode="auto">
              <a:xfrm>
                <a:off x="3945552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96" name="Rectangle 8095"/>
              <p:cNvSpPr/>
              <p:nvPr/>
            </p:nvSpPr>
            <p:spPr bwMode="auto">
              <a:xfrm>
                <a:off x="4052941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97" name="Rectangle 8096"/>
              <p:cNvSpPr/>
              <p:nvPr/>
            </p:nvSpPr>
            <p:spPr bwMode="auto">
              <a:xfrm>
                <a:off x="4160330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98" name="Rectangle 8097"/>
              <p:cNvSpPr/>
              <p:nvPr/>
            </p:nvSpPr>
            <p:spPr bwMode="auto">
              <a:xfrm>
                <a:off x="4267719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99" name="Rectangle 8098"/>
              <p:cNvSpPr/>
              <p:nvPr/>
            </p:nvSpPr>
            <p:spPr bwMode="auto">
              <a:xfrm>
                <a:off x="4375108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00" name="Rectangle 8099"/>
              <p:cNvSpPr/>
              <p:nvPr/>
            </p:nvSpPr>
            <p:spPr bwMode="auto">
              <a:xfrm>
                <a:off x="4482497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01" name="Rectangle 8100"/>
              <p:cNvSpPr/>
              <p:nvPr/>
            </p:nvSpPr>
            <p:spPr bwMode="auto">
              <a:xfrm>
                <a:off x="4589887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02" name="Rectangle 8101"/>
              <p:cNvSpPr/>
              <p:nvPr/>
            </p:nvSpPr>
            <p:spPr bwMode="auto">
              <a:xfrm>
                <a:off x="4697276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03" name="Rectangle 8102"/>
              <p:cNvSpPr/>
              <p:nvPr/>
            </p:nvSpPr>
            <p:spPr bwMode="auto">
              <a:xfrm>
                <a:off x="4804665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04" name="Rectangle 8103"/>
              <p:cNvSpPr/>
              <p:nvPr/>
            </p:nvSpPr>
            <p:spPr bwMode="auto">
              <a:xfrm>
                <a:off x="4912054" y="3353272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05" name="Rectangle 8104"/>
              <p:cNvSpPr/>
              <p:nvPr/>
            </p:nvSpPr>
            <p:spPr bwMode="auto">
              <a:xfrm>
                <a:off x="5019443" y="3353272"/>
                <a:ext cx="95861" cy="8889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06" name="Rectangle 8105"/>
              <p:cNvSpPr/>
              <p:nvPr/>
            </p:nvSpPr>
            <p:spPr bwMode="auto">
              <a:xfrm>
                <a:off x="5126832" y="3353272"/>
                <a:ext cx="95861" cy="8889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07" name="Rectangle 8106"/>
              <p:cNvSpPr/>
              <p:nvPr/>
            </p:nvSpPr>
            <p:spPr bwMode="auto">
              <a:xfrm>
                <a:off x="5234221" y="3353272"/>
                <a:ext cx="95861" cy="88899"/>
              </a:xfrm>
              <a:prstGeom prst="rect">
                <a:avLst/>
              </a:prstGeom>
              <a:solidFill>
                <a:srgbClr val="CCCCCC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08" name="Rectangle 8107"/>
              <p:cNvSpPr/>
              <p:nvPr/>
            </p:nvSpPr>
            <p:spPr bwMode="auto">
              <a:xfrm>
                <a:off x="5341610" y="3353272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09" name="Rectangle 8108"/>
              <p:cNvSpPr/>
              <p:nvPr/>
            </p:nvSpPr>
            <p:spPr bwMode="auto">
              <a:xfrm>
                <a:off x="5448999" y="3353272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10" name="Rectangle 8109"/>
              <p:cNvSpPr/>
              <p:nvPr/>
            </p:nvSpPr>
            <p:spPr bwMode="auto">
              <a:xfrm>
                <a:off x="5556388" y="3353272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11" name="Rectangle 8110"/>
              <p:cNvSpPr/>
              <p:nvPr/>
            </p:nvSpPr>
            <p:spPr bwMode="auto">
              <a:xfrm>
                <a:off x="5663777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12" name="Rectangle 8111"/>
              <p:cNvSpPr/>
              <p:nvPr/>
            </p:nvSpPr>
            <p:spPr bwMode="auto">
              <a:xfrm>
                <a:off x="5771166" y="33532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13" name="Rectangle 8112"/>
              <p:cNvSpPr/>
              <p:nvPr/>
            </p:nvSpPr>
            <p:spPr bwMode="auto">
              <a:xfrm>
                <a:off x="3730774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14" name="Rectangle 8113"/>
              <p:cNvSpPr/>
              <p:nvPr/>
            </p:nvSpPr>
            <p:spPr bwMode="auto">
              <a:xfrm>
                <a:off x="3838163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15" name="Rectangle 8114"/>
              <p:cNvSpPr/>
              <p:nvPr/>
            </p:nvSpPr>
            <p:spPr bwMode="auto">
              <a:xfrm>
                <a:off x="3945552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16" name="Rectangle 8115"/>
              <p:cNvSpPr/>
              <p:nvPr/>
            </p:nvSpPr>
            <p:spPr bwMode="auto">
              <a:xfrm>
                <a:off x="4052941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17" name="Rectangle 8116"/>
              <p:cNvSpPr/>
              <p:nvPr/>
            </p:nvSpPr>
            <p:spPr bwMode="auto">
              <a:xfrm>
                <a:off x="4160330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18" name="Rectangle 8117"/>
              <p:cNvSpPr/>
              <p:nvPr/>
            </p:nvSpPr>
            <p:spPr bwMode="auto">
              <a:xfrm>
                <a:off x="4267719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19" name="Rectangle 8118"/>
              <p:cNvSpPr/>
              <p:nvPr/>
            </p:nvSpPr>
            <p:spPr bwMode="auto">
              <a:xfrm>
                <a:off x="4375108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20" name="Rectangle 8119"/>
              <p:cNvSpPr/>
              <p:nvPr/>
            </p:nvSpPr>
            <p:spPr bwMode="auto">
              <a:xfrm>
                <a:off x="4482497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21" name="Rectangle 8120"/>
              <p:cNvSpPr/>
              <p:nvPr/>
            </p:nvSpPr>
            <p:spPr bwMode="auto">
              <a:xfrm>
                <a:off x="4589887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22" name="Rectangle 8121"/>
              <p:cNvSpPr/>
              <p:nvPr/>
            </p:nvSpPr>
            <p:spPr bwMode="auto">
              <a:xfrm>
                <a:off x="4697276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23" name="Rectangle 8122"/>
              <p:cNvSpPr/>
              <p:nvPr/>
            </p:nvSpPr>
            <p:spPr bwMode="auto">
              <a:xfrm>
                <a:off x="4804665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24" name="Rectangle 8123"/>
              <p:cNvSpPr/>
              <p:nvPr/>
            </p:nvSpPr>
            <p:spPr bwMode="auto">
              <a:xfrm>
                <a:off x="4912054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25" name="Rectangle 8124"/>
              <p:cNvSpPr/>
              <p:nvPr/>
            </p:nvSpPr>
            <p:spPr bwMode="auto">
              <a:xfrm>
                <a:off x="5019443" y="3453941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26" name="Rectangle 8125"/>
              <p:cNvSpPr/>
              <p:nvPr/>
            </p:nvSpPr>
            <p:spPr bwMode="auto">
              <a:xfrm>
                <a:off x="5126832" y="3453941"/>
                <a:ext cx="95861" cy="8889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27" name="Rectangle 8126"/>
              <p:cNvSpPr/>
              <p:nvPr/>
            </p:nvSpPr>
            <p:spPr bwMode="auto">
              <a:xfrm>
                <a:off x="5234221" y="3453941"/>
                <a:ext cx="95861" cy="8889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28" name="Rectangle 8127"/>
              <p:cNvSpPr/>
              <p:nvPr/>
            </p:nvSpPr>
            <p:spPr bwMode="auto">
              <a:xfrm>
                <a:off x="5341610" y="3453941"/>
                <a:ext cx="95861" cy="88899"/>
              </a:xfrm>
              <a:prstGeom prst="rect">
                <a:avLst/>
              </a:prstGeom>
              <a:solidFill>
                <a:srgbClr val="CCCCCC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29" name="Rectangle 8128"/>
              <p:cNvSpPr/>
              <p:nvPr/>
            </p:nvSpPr>
            <p:spPr bwMode="auto">
              <a:xfrm>
                <a:off x="5448999" y="3453941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30" name="Rectangle 8129"/>
              <p:cNvSpPr/>
              <p:nvPr/>
            </p:nvSpPr>
            <p:spPr bwMode="auto">
              <a:xfrm>
                <a:off x="5556388" y="3453941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31" name="Rectangle 8130"/>
              <p:cNvSpPr/>
              <p:nvPr/>
            </p:nvSpPr>
            <p:spPr bwMode="auto">
              <a:xfrm>
                <a:off x="5663777" y="3453941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32" name="Rectangle 8131"/>
              <p:cNvSpPr/>
              <p:nvPr/>
            </p:nvSpPr>
            <p:spPr bwMode="auto">
              <a:xfrm>
                <a:off x="5771166" y="345394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33" name="Rectangle 8132"/>
              <p:cNvSpPr/>
              <p:nvPr/>
            </p:nvSpPr>
            <p:spPr bwMode="auto">
              <a:xfrm>
                <a:off x="3730774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34" name="Rectangle 8133"/>
              <p:cNvSpPr/>
              <p:nvPr/>
            </p:nvSpPr>
            <p:spPr bwMode="auto">
              <a:xfrm>
                <a:off x="3838163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35" name="Rectangle 8134"/>
              <p:cNvSpPr/>
              <p:nvPr/>
            </p:nvSpPr>
            <p:spPr bwMode="auto">
              <a:xfrm>
                <a:off x="3945552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36" name="Rectangle 8135"/>
              <p:cNvSpPr/>
              <p:nvPr/>
            </p:nvSpPr>
            <p:spPr bwMode="auto">
              <a:xfrm>
                <a:off x="4052941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37" name="Rectangle 8136"/>
              <p:cNvSpPr/>
              <p:nvPr/>
            </p:nvSpPr>
            <p:spPr bwMode="auto">
              <a:xfrm>
                <a:off x="4160330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38" name="Rectangle 8137"/>
              <p:cNvSpPr/>
              <p:nvPr/>
            </p:nvSpPr>
            <p:spPr bwMode="auto">
              <a:xfrm>
                <a:off x="4267719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39" name="Rectangle 8138"/>
              <p:cNvSpPr/>
              <p:nvPr/>
            </p:nvSpPr>
            <p:spPr bwMode="auto">
              <a:xfrm>
                <a:off x="4375108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40" name="Rectangle 8139"/>
              <p:cNvSpPr/>
              <p:nvPr/>
            </p:nvSpPr>
            <p:spPr bwMode="auto">
              <a:xfrm>
                <a:off x="4482497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41" name="Rectangle 8140"/>
              <p:cNvSpPr/>
              <p:nvPr/>
            </p:nvSpPr>
            <p:spPr bwMode="auto">
              <a:xfrm>
                <a:off x="4589887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42" name="Rectangle 8141"/>
              <p:cNvSpPr/>
              <p:nvPr/>
            </p:nvSpPr>
            <p:spPr bwMode="auto">
              <a:xfrm>
                <a:off x="4697276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43" name="Rectangle 8142"/>
              <p:cNvSpPr/>
              <p:nvPr/>
            </p:nvSpPr>
            <p:spPr bwMode="auto">
              <a:xfrm>
                <a:off x="4804665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44" name="Rectangle 8143"/>
              <p:cNvSpPr/>
              <p:nvPr/>
            </p:nvSpPr>
            <p:spPr bwMode="auto">
              <a:xfrm>
                <a:off x="4912054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45" name="Rectangle 8144"/>
              <p:cNvSpPr/>
              <p:nvPr/>
            </p:nvSpPr>
            <p:spPr bwMode="auto">
              <a:xfrm>
                <a:off x="5019443" y="35546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46" name="Rectangle 8145"/>
              <p:cNvSpPr/>
              <p:nvPr/>
            </p:nvSpPr>
            <p:spPr bwMode="auto">
              <a:xfrm>
                <a:off x="5126832" y="3554611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47" name="Rectangle 8146"/>
              <p:cNvSpPr/>
              <p:nvPr/>
            </p:nvSpPr>
            <p:spPr bwMode="auto">
              <a:xfrm>
                <a:off x="5234221" y="3554611"/>
                <a:ext cx="95861" cy="8889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48" name="Rectangle 8147"/>
              <p:cNvSpPr/>
              <p:nvPr/>
            </p:nvSpPr>
            <p:spPr bwMode="auto">
              <a:xfrm>
                <a:off x="5341610" y="3554611"/>
                <a:ext cx="95861" cy="8889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49" name="Rectangle 8148"/>
              <p:cNvSpPr/>
              <p:nvPr/>
            </p:nvSpPr>
            <p:spPr bwMode="auto">
              <a:xfrm>
                <a:off x="5448999" y="3554611"/>
                <a:ext cx="95861" cy="88899"/>
              </a:xfrm>
              <a:prstGeom prst="rect">
                <a:avLst/>
              </a:prstGeom>
              <a:solidFill>
                <a:srgbClr val="CCCCCC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50" name="Rectangle 8149"/>
              <p:cNvSpPr/>
              <p:nvPr/>
            </p:nvSpPr>
            <p:spPr bwMode="auto">
              <a:xfrm>
                <a:off x="5556388" y="3554611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51" name="Rectangle 8150"/>
              <p:cNvSpPr/>
              <p:nvPr/>
            </p:nvSpPr>
            <p:spPr bwMode="auto">
              <a:xfrm>
                <a:off x="5663777" y="3554611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52" name="Rectangle 8151"/>
              <p:cNvSpPr/>
              <p:nvPr/>
            </p:nvSpPr>
            <p:spPr bwMode="auto">
              <a:xfrm>
                <a:off x="5771166" y="3554611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53" name="Rectangle 8152"/>
              <p:cNvSpPr/>
              <p:nvPr/>
            </p:nvSpPr>
            <p:spPr bwMode="auto">
              <a:xfrm>
                <a:off x="3730774" y="1641893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54" name="Rectangle 8153"/>
              <p:cNvSpPr/>
              <p:nvPr/>
            </p:nvSpPr>
            <p:spPr bwMode="auto">
              <a:xfrm>
                <a:off x="3838163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55" name="Rectangle 8154"/>
              <p:cNvSpPr/>
              <p:nvPr/>
            </p:nvSpPr>
            <p:spPr bwMode="auto">
              <a:xfrm>
                <a:off x="3945552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56" name="Rectangle 8155"/>
              <p:cNvSpPr/>
              <p:nvPr/>
            </p:nvSpPr>
            <p:spPr bwMode="auto">
              <a:xfrm>
                <a:off x="4052941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57" name="Rectangle 8156"/>
              <p:cNvSpPr/>
              <p:nvPr/>
            </p:nvSpPr>
            <p:spPr bwMode="auto">
              <a:xfrm>
                <a:off x="4160330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58" name="Rectangle 8157"/>
              <p:cNvSpPr/>
              <p:nvPr/>
            </p:nvSpPr>
            <p:spPr bwMode="auto">
              <a:xfrm>
                <a:off x="4267719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59" name="Rectangle 8158"/>
              <p:cNvSpPr/>
              <p:nvPr/>
            </p:nvSpPr>
            <p:spPr bwMode="auto">
              <a:xfrm>
                <a:off x="4375108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60" name="Rectangle 8159"/>
              <p:cNvSpPr/>
              <p:nvPr/>
            </p:nvSpPr>
            <p:spPr bwMode="auto">
              <a:xfrm>
                <a:off x="4482497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61" name="Rectangle 8160"/>
              <p:cNvSpPr/>
              <p:nvPr/>
            </p:nvSpPr>
            <p:spPr bwMode="auto">
              <a:xfrm>
                <a:off x="4589887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62" name="Rectangle 8161"/>
              <p:cNvSpPr/>
              <p:nvPr/>
            </p:nvSpPr>
            <p:spPr bwMode="auto">
              <a:xfrm>
                <a:off x="4697276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63" name="Rectangle 8162"/>
              <p:cNvSpPr/>
              <p:nvPr/>
            </p:nvSpPr>
            <p:spPr bwMode="auto">
              <a:xfrm>
                <a:off x="4804665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64" name="Rectangle 8163"/>
              <p:cNvSpPr/>
              <p:nvPr/>
            </p:nvSpPr>
            <p:spPr bwMode="auto">
              <a:xfrm>
                <a:off x="4912054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65" name="Rectangle 8164"/>
              <p:cNvSpPr/>
              <p:nvPr/>
            </p:nvSpPr>
            <p:spPr bwMode="auto">
              <a:xfrm>
                <a:off x="5019443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66" name="Rectangle 8165"/>
              <p:cNvSpPr/>
              <p:nvPr/>
            </p:nvSpPr>
            <p:spPr bwMode="auto">
              <a:xfrm>
                <a:off x="5126832" y="164189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67" name="Rectangle 8166"/>
              <p:cNvSpPr/>
              <p:nvPr/>
            </p:nvSpPr>
            <p:spPr bwMode="auto">
              <a:xfrm>
                <a:off x="5234221" y="1641893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68" name="Rectangle 8167"/>
              <p:cNvSpPr/>
              <p:nvPr/>
            </p:nvSpPr>
            <p:spPr bwMode="auto">
              <a:xfrm>
                <a:off x="5341610" y="1641893"/>
                <a:ext cx="95861" cy="8889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69" name="Rectangle 8168"/>
              <p:cNvSpPr/>
              <p:nvPr/>
            </p:nvSpPr>
            <p:spPr bwMode="auto">
              <a:xfrm>
                <a:off x="5448999" y="1641893"/>
                <a:ext cx="95861" cy="8889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70" name="Rectangle 8169"/>
              <p:cNvSpPr/>
              <p:nvPr/>
            </p:nvSpPr>
            <p:spPr bwMode="auto">
              <a:xfrm>
                <a:off x="5556388" y="1641893"/>
                <a:ext cx="95861" cy="88899"/>
              </a:xfrm>
              <a:prstGeom prst="rect">
                <a:avLst/>
              </a:prstGeom>
              <a:solidFill>
                <a:srgbClr val="CCCCCC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71" name="Rectangle 8170"/>
              <p:cNvSpPr/>
              <p:nvPr/>
            </p:nvSpPr>
            <p:spPr bwMode="auto">
              <a:xfrm>
                <a:off x="5663777" y="1641893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72" name="Rectangle 8171"/>
              <p:cNvSpPr/>
              <p:nvPr/>
            </p:nvSpPr>
            <p:spPr bwMode="auto">
              <a:xfrm>
                <a:off x="5771166" y="1641893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73" name="Rectangle 8172"/>
              <p:cNvSpPr/>
              <p:nvPr/>
            </p:nvSpPr>
            <p:spPr bwMode="auto">
              <a:xfrm>
                <a:off x="3730774" y="1742562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74" name="Rectangle 8173"/>
              <p:cNvSpPr/>
              <p:nvPr/>
            </p:nvSpPr>
            <p:spPr bwMode="auto">
              <a:xfrm>
                <a:off x="3838163" y="1742562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75" name="Rectangle 8174"/>
              <p:cNvSpPr/>
              <p:nvPr/>
            </p:nvSpPr>
            <p:spPr bwMode="auto">
              <a:xfrm>
                <a:off x="3945552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76" name="Rectangle 8175"/>
              <p:cNvSpPr/>
              <p:nvPr/>
            </p:nvSpPr>
            <p:spPr bwMode="auto">
              <a:xfrm>
                <a:off x="4052941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77" name="Rectangle 8176"/>
              <p:cNvSpPr/>
              <p:nvPr/>
            </p:nvSpPr>
            <p:spPr bwMode="auto">
              <a:xfrm>
                <a:off x="4160330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78" name="Rectangle 8177"/>
              <p:cNvSpPr/>
              <p:nvPr/>
            </p:nvSpPr>
            <p:spPr bwMode="auto">
              <a:xfrm>
                <a:off x="4267719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79" name="Rectangle 8178"/>
              <p:cNvSpPr/>
              <p:nvPr/>
            </p:nvSpPr>
            <p:spPr bwMode="auto">
              <a:xfrm>
                <a:off x="4375108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80" name="Rectangle 8179"/>
              <p:cNvSpPr/>
              <p:nvPr/>
            </p:nvSpPr>
            <p:spPr bwMode="auto">
              <a:xfrm>
                <a:off x="4482497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81" name="Rectangle 8180"/>
              <p:cNvSpPr/>
              <p:nvPr/>
            </p:nvSpPr>
            <p:spPr bwMode="auto">
              <a:xfrm>
                <a:off x="4589887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82" name="Rectangle 8181"/>
              <p:cNvSpPr/>
              <p:nvPr/>
            </p:nvSpPr>
            <p:spPr bwMode="auto">
              <a:xfrm>
                <a:off x="4697276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83" name="Rectangle 8182"/>
              <p:cNvSpPr/>
              <p:nvPr/>
            </p:nvSpPr>
            <p:spPr bwMode="auto">
              <a:xfrm>
                <a:off x="4804665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84" name="Rectangle 8183"/>
              <p:cNvSpPr/>
              <p:nvPr/>
            </p:nvSpPr>
            <p:spPr bwMode="auto">
              <a:xfrm>
                <a:off x="4912054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85" name="Rectangle 8184"/>
              <p:cNvSpPr/>
              <p:nvPr/>
            </p:nvSpPr>
            <p:spPr bwMode="auto">
              <a:xfrm>
                <a:off x="5019443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86" name="Rectangle 8185"/>
              <p:cNvSpPr/>
              <p:nvPr/>
            </p:nvSpPr>
            <p:spPr bwMode="auto">
              <a:xfrm>
                <a:off x="5126832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87" name="Rectangle 8186"/>
              <p:cNvSpPr/>
              <p:nvPr/>
            </p:nvSpPr>
            <p:spPr bwMode="auto">
              <a:xfrm>
                <a:off x="5234221" y="174256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88" name="Rectangle 8187"/>
              <p:cNvSpPr/>
              <p:nvPr/>
            </p:nvSpPr>
            <p:spPr bwMode="auto">
              <a:xfrm>
                <a:off x="5341610" y="1742562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89" name="Rectangle 8188"/>
              <p:cNvSpPr/>
              <p:nvPr/>
            </p:nvSpPr>
            <p:spPr bwMode="auto">
              <a:xfrm>
                <a:off x="5448999" y="1742562"/>
                <a:ext cx="95861" cy="8889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90" name="Rectangle 8189"/>
              <p:cNvSpPr/>
              <p:nvPr/>
            </p:nvSpPr>
            <p:spPr bwMode="auto">
              <a:xfrm>
                <a:off x="5556388" y="1742562"/>
                <a:ext cx="95861" cy="8889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91" name="Rectangle 8190"/>
              <p:cNvSpPr/>
              <p:nvPr/>
            </p:nvSpPr>
            <p:spPr bwMode="auto">
              <a:xfrm>
                <a:off x="5663777" y="1742562"/>
                <a:ext cx="95861" cy="88899"/>
              </a:xfrm>
              <a:prstGeom prst="rect">
                <a:avLst/>
              </a:prstGeom>
              <a:solidFill>
                <a:srgbClr val="CCCCCC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92" name="Rectangle 8191"/>
              <p:cNvSpPr/>
              <p:nvPr/>
            </p:nvSpPr>
            <p:spPr bwMode="auto">
              <a:xfrm>
                <a:off x="5771166" y="1742562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93" name="Rectangle 8192"/>
              <p:cNvSpPr/>
              <p:nvPr/>
            </p:nvSpPr>
            <p:spPr bwMode="auto">
              <a:xfrm>
                <a:off x="3730774" y="1843232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94" name="Rectangle 8193"/>
              <p:cNvSpPr/>
              <p:nvPr/>
            </p:nvSpPr>
            <p:spPr bwMode="auto">
              <a:xfrm>
                <a:off x="3838163" y="1843232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95" name="Rectangle 8194"/>
              <p:cNvSpPr/>
              <p:nvPr/>
            </p:nvSpPr>
            <p:spPr bwMode="auto">
              <a:xfrm>
                <a:off x="3945552" y="1843232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96" name="Rectangle 8195"/>
              <p:cNvSpPr/>
              <p:nvPr/>
            </p:nvSpPr>
            <p:spPr bwMode="auto">
              <a:xfrm>
                <a:off x="4052941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97" name="Rectangle 8196"/>
              <p:cNvSpPr/>
              <p:nvPr/>
            </p:nvSpPr>
            <p:spPr bwMode="auto">
              <a:xfrm>
                <a:off x="4160330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98" name="Rectangle 8197"/>
              <p:cNvSpPr/>
              <p:nvPr/>
            </p:nvSpPr>
            <p:spPr bwMode="auto">
              <a:xfrm>
                <a:off x="4267719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99" name="Rectangle 8198"/>
              <p:cNvSpPr/>
              <p:nvPr/>
            </p:nvSpPr>
            <p:spPr bwMode="auto">
              <a:xfrm>
                <a:off x="4375108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00" name="Rectangle 8199"/>
              <p:cNvSpPr/>
              <p:nvPr/>
            </p:nvSpPr>
            <p:spPr bwMode="auto">
              <a:xfrm>
                <a:off x="4482497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01" name="Rectangle 8200"/>
              <p:cNvSpPr/>
              <p:nvPr/>
            </p:nvSpPr>
            <p:spPr bwMode="auto">
              <a:xfrm>
                <a:off x="4589887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02" name="Rectangle 8201"/>
              <p:cNvSpPr/>
              <p:nvPr/>
            </p:nvSpPr>
            <p:spPr bwMode="auto">
              <a:xfrm>
                <a:off x="4697276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03" name="Rectangle 8202"/>
              <p:cNvSpPr/>
              <p:nvPr/>
            </p:nvSpPr>
            <p:spPr bwMode="auto">
              <a:xfrm>
                <a:off x="4804665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04" name="Rectangle 8203"/>
              <p:cNvSpPr/>
              <p:nvPr/>
            </p:nvSpPr>
            <p:spPr bwMode="auto">
              <a:xfrm>
                <a:off x="4912054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05" name="Rectangle 8204"/>
              <p:cNvSpPr/>
              <p:nvPr/>
            </p:nvSpPr>
            <p:spPr bwMode="auto">
              <a:xfrm>
                <a:off x="5019443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06" name="Rectangle 8205"/>
              <p:cNvSpPr/>
              <p:nvPr/>
            </p:nvSpPr>
            <p:spPr bwMode="auto">
              <a:xfrm>
                <a:off x="5126832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07" name="Rectangle 8206"/>
              <p:cNvSpPr/>
              <p:nvPr/>
            </p:nvSpPr>
            <p:spPr bwMode="auto">
              <a:xfrm>
                <a:off x="5234221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08" name="Rectangle 8207"/>
              <p:cNvSpPr/>
              <p:nvPr/>
            </p:nvSpPr>
            <p:spPr bwMode="auto">
              <a:xfrm>
                <a:off x="5341610" y="184323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09" name="Rectangle 8208"/>
              <p:cNvSpPr/>
              <p:nvPr/>
            </p:nvSpPr>
            <p:spPr bwMode="auto">
              <a:xfrm>
                <a:off x="5448999" y="1843232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10" name="Rectangle 8209"/>
              <p:cNvSpPr/>
              <p:nvPr/>
            </p:nvSpPr>
            <p:spPr bwMode="auto">
              <a:xfrm>
                <a:off x="5556388" y="1843232"/>
                <a:ext cx="95861" cy="8889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11" name="Rectangle 8210"/>
              <p:cNvSpPr/>
              <p:nvPr/>
            </p:nvSpPr>
            <p:spPr bwMode="auto">
              <a:xfrm>
                <a:off x="5663777" y="1843232"/>
                <a:ext cx="95861" cy="8889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12" name="Rectangle 8211"/>
              <p:cNvSpPr/>
              <p:nvPr/>
            </p:nvSpPr>
            <p:spPr bwMode="auto">
              <a:xfrm>
                <a:off x="5771166" y="1843232"/>
                <a:ext cx="95861" cy="88899"/>
              </a:xfrm>
              <a:prstGeom prst="rect">
                <a:avLst/>
              </a:prstGeom>
              <a:solidFill>
                <a:srgbClr val="CCCCCC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13" name="Rectangle 8212"/>
              <p:cNvSpPr/>
              <p:nvPr/>
            </p:nvSpPr>
            <p:spPr bwMode="auto">
              <a:xfrm>
                <a:off x="3730774" y="1943901"/>
                <a:ext cx="95861" cy="88899"/>
              </a:xfrm>
              <a:prstGeom prst="rect">
                <a:avLst/>
              </a:prstGeom>
              <a:solidFill>
                <a:srgbClr val="CCCCCC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14" name="Rectangle 8213"/>
              <p:cNvSpPr/>
              <p:nvPr/>
            </p:nvSpPr>
            <p:spPr bwMode="auto">
              <a:xfrm>
                <a:off x="3838163" y="1943901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15" name="Rectangle 8214"/>
              <p:cNvSpPr/>
              <p:nvPr/>
            </p:nvSpPr>
            <p:spPr bwMode="auto">
              <a:xfrm>
                <a:off x="3945552" y="1943901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16" name="Rectangle 8215"/>
              <p:cNvSpPr/>
              <p:nvPr/>
            </p:nvSpPr>
            <p:spPr bwMode="auto">
              <a:xfrm>
                <a:off x="4052941" y="1943901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17" name="Rectangle 8216"/>
              <p:cNvSpPr/>
              <p:nvPr/>
            </p:nvSpPr>
            <p:spPr bwMode="auto">
              <a:xfrm>
                <a:off x="4160330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18" name="Rectangle 8217"/>
              <p:cNvSpPr/>
              <p:nvPr/>
            </p:nvSpPr>
            <p:spPr bwMode="auto">
              <a:xfrm>
                <a:off x="4267719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19" name="Rectangle 8218"/>
              <p:cNvSpPr/>
              <p:nvPr/>
            </p:nvSpPr>
            <p:spPr bwMode="auto">
              <a:xfrm>
                <a:off x="4375108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20" name="Rectangle 8219"/>
              <p:cNvSpPr/>
              <p:nvPr/>
            </p:nvSpPr>
            <p:spPr bwMode="auto">
              <a:xfrm>
                <a:off x="4482497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21" name="Rectangle 8220"/>
              <p:cNvSpPr/>
              <p:nvPr/>
            </p:nvSpPr>
            <p:spPr bwMode="auto">
              <a:xfrm>
                <a:off x="4589887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22" name="Rectangle 8221"/>
              <p:cNvSpPr/>
              <p:nvPr/>
            </p:nvSpPr>
            <p:spPr bwMode="auto">
              <a:xfrm>
                <a:off x="4697276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23" name="Rectangle 8222"/>
              <p:cNvSpPr/>
              <p:nvPr/>
            </p:nvSpPr>
            <p:spPr bwMode="auto">
              <a:xfrm>
                <a:off x="4804665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24" name="Rectangle 8223"/>
              <p:cNvSpPr/>
              <p:nvPr/>
            </p:nvSpPr>
            <p:spPr bwMode="auto">
              <a:xfrm>
                <a:off x="4912054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25" name="Rectangle 8224"/>
              <p:cNvSpPr/>
              <p:nvPr/>
            </p:nvSpPr>
            <p:spPr bwMode="auto">
              <a:xfrm>
                <a:off x="5019443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26" name="Rectangle 8225"/>
              <p:cNvSpPr/>
              <p:nvPr/>
            </p:nvSpPr>
            <p:spPr bwMode="auto">
              <a:xfrm>
                <a:off x="5126832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27" name="Rectangle 8226"/>
              <p:cNvSpPr/>
              <p:nvPr/>
            </p:nvSpPr>
            <p:spPr bwMode="auto">
              <a:xfrm>
                <a:off x="5234221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28" name="Rectangle 8227"/>
              <p:cNvSpPr/>
              <p:nvPr/>
            </p:nvSpPr>
            <p:spPr bwMode="auto">
              <a:xfrm>
                <a:off x="5341610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29" name="Rectangle 8228"/>
              <p:cNvSpPr/>
              <p:nvPr/>
            </p:nvSpPr>
            <p:spPr bwMode="auto">
              <a:xfrm>
                <a:off x="5448999" y="194390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30" name="Rectangle 8229"/>
              <p:cNvSpPr/>
              <p:nvPr/>
            </p:nvSpPr>
            <p:spPr bwMode="auto">
              <a:xfrm>
                <a:off x="5556388" y="1943901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31" name="Rectangle 8230"/>
              <p:cNvSpPr/>
              <p:nvPr/>
            </p:nvSpPr>
            <p:spPr bwMode="auto">
              <a:xfrm>
                <a:off x="5663777" y="1943901"/>
                <a:ext cx="95861" cy="8889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32" name="Rectangle 8231"/>
              <p:cNvSpPr/>
              <p:nvPr/>
            </p:nvSpPr>
            <p:spPr bwMode="auto">
              <a:xfrm>
                <a:off x="5771166" y="1943901"/>
                <a:ext cx="95861" cy="8889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33" name="Rectangle 8232"/>
              <p:cNvSpPr/>
              <p:nvPr/>
            </p:nvSpPr>
            <p:spPr bwMode="auto">
              <a:xfrm>
                <a:off x="3730774" y="2044571"/>
                <a:ext cx="95861" cy="8889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34" name="Rectangle 8233"/>
              <p:cNvSpPr/>
              <p:nvPr/>
            </p:nvSpPr>
            <p:spPr bwMode="auto">
              <a:xfrm>
                <a:off x="3838163" y="2044571"/>
                <a:ext cx="95861" cy="88899"/>
              </a:xfrm>
              <a:prstGeom prst="rect">
                <a:avLst/>
              </a:prstGeom>
              <a:solidFill>
                <a:srgbClr val="CCCCCC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35" name="Rectangle 8234"/>
              <p:cNvSpPr/>
              <p:nvPr/>
            </p:nvSpPr>
            <p:spPr bwMode="auto">
              <a:xfrm>
                <a:off x="3945552" y="2044571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36" name="Rectangle 8235"/>
              <p:cNvSpPr/>
              <p:nvPr/>
            </p:nvSpPr>
            <p:spPr bwMode="auto">
              <a:xfrm>
                <a:off x="4052941" y="2044571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37" name="Rectangle 8236"/>
              <p:cNvSpPr/>
              <p:nvPr/>
            </p:nvSpPr>
            <p:spPr bwMode="auto">
              <a:xfrm>
                <a:off x="4160330" y="2044571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38" name="Rectangle 8237"/>
              <p:cNvSpPr/>
              <p:nvPr/>
            </p:nvSpPr>
            <p:spPr bwMode="auto">
              <a:xfrm>
                <a:off x="4267719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39" name="Rectangle 8238"/>
              <p:cNvSpPr/>
              <p:nvPr/>
            </p:nvSpPr>
            <p:spPr bwMode="auto">
              <a:xfrm>
                <a:off x="4375108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40" name="Rectangle 8239"/>
              <p:cNvSpPr/>
              <p:nvPr/>
            </p:nvSpPr>
            <p:spPr bwMode="auto">
              <a:xfrm>
                <a:off x="4482497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41" name="Rectangle 8240"/>
              <p:cNvSpPr/>
              <p:nvPr/>
            </p:nvSpPr>
            <p:spPr bwMode="auto">
              <a:xfrm>
                <a:off x="4589887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42" name="Rectangle 8241"/>
              <p:cNvSpPr/>
              <p:nvPr/>
            </p:nvSpPr>
            <p:spPr bwMode="auto">
              <a:xfrm>
                <a:off x="4697276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43" name="Rectangle 8242"/>
              <p:cNvSpPr/>
              <p:nvPr/>
            </p:nvSpPr>
            <p:spPr bwMode="auto">
              <a:xfrm>
                <a:off x="4804665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44" name="Rectangle 8243"/>
              <p:cNvSpPr/>
              <p:nvPr/>
            </p:nvSpPr>
            <p:spPr bwMode="auto">
              <a:xfrm>
                <a:off x="4912054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45" name="Rectangle 8244"/>
              <p:cNvSpPr/>
              <p:nvPr/>
            </p:nvSpPr>
            <p:spPr bwMode="auto">
              <a:xfrm>
                <a:off x="5019443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46" name="Rectangle 8245"/>
              <p:cNvSpPr/>
              <p:nvPr/>
            </p:nvSpPr>
            <p:spPr bwMode="auto">
              <a:xfrm>
                <a:off x="5126832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47" name="Rectangle 8246"/>
              <p:cNvSpPr/>
              <p:nvPr/>
            </p:nvSpPr>
            <p:spPr bwMode="auto">
              <a:xfrm>
                <a:off x="5234221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48" name="Rectangle 8247"/>
              <p:cNvSpPr/>
              <p:nvPr/>
            </p:nvSpPr>
            <p:spPr bwMode="auto">
              <a:xfrm>
                <a:off x="5341610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49" name="Rectangle 8248"/>
              <p:cNvSpPr/>
              <p:nvPr/>
            </p:nvSpPr>
            <p:spPr bwMode="auto">
              <a:xfrm>
                <a:off x="5448999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50" name="Rectangle 8249"/>
              <p:cNvSpPr/>
              <p:nvPr/>
            </p:nvSpPr>
            <p:spPr bwMode="auto">
              <a:xfrm>
                <a:off x="5556388" y="204457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51" name="Rectangle 8250"/>
              <p:cNvSpPr/>
              <p:nvPr/>
            </p:nvSpPr>
            <p:spPr bwMode="auto">
              <a:xfrm>
                <a:off x="5663777" y="2044571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52" name="Rectangle 8251"/>
              <p:cNvSpPr/>
              <p:nvPr/>
            </p:nvSpPr>
            <p:spPr bwMode="auto">
              <a:xfrm>
                <a:off x="5771166" y="2044571"/>
                <a:ext cx="95861" cy="8889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53" name="Rectangle 8252"/>
              <p:cNvSpPr/>
              <p:nvPr/>
            </p:nvSpPr>
            <p:spPr bwMode="auto">
              <a:xfrm>
                <a:off x="3730774" y="2145240"/>
                <a:ext cx="95861" cy="8889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54" name="Rectangle 8253"/>
              <p:cNvSpPr/>
              <p:nvPr/>
            </p:nvSpPr>
            <p:spPr bwMode="auto">
              <a:xfrm>
                <a:off x="3838163" y="2145240"/>
                <a:ext cx="95861" cy="8889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55" name="Rectangle 8254"/>
              <p:cNvSpPr/>
              <p:nvPr/>
            </p:nvSpPr>
            <p:spPr bwMode="auto">
              <a:xfrm>
                <a:off x="3945552" y="2145240"/>
                <a:ext cx="95861" cy="88899"/>
              </a:xfrm>
              <a:prstGeom prst="rect">
                <a:avLst/>
              </a:prstGeom>
              <a:solidFill>
                <a:srgbClr val="CCCCCC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56" name="Rectangle 8255"/>
              <p:cNvSpPr/>
              <p:nvPr/>
            </p:nvSpPr>
            <p:spPr bwMode="auto">
              <a:xfrm>
                <a:off x="4052941" y="2145240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57" name="Rectangle 8256"/>
              <p:cNvSpPr/>
              <p:nvPr/>
            </p:nvSpPr>
            <p:spPr bwMode="auto">
              <a:xfrm>
                <a:off x="4160330" y="2145240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58" name="Rectangle 8257"/>
              <p:cNvSpPr/>
              <p:nvPr/>
            </p:nvSpPr>
            <p:spPr bwMode="auto">
              <a:xfrm>
                <a:off x="4267719" y="2145240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59" name="Rectangle 8258"/>
              <p:cNvSpPr/>
              <p:nvPr/>
            </p:nvSpPr>
            <p:spPr bwMode="auto">
              <a:xfrm>
                <a:off x="4375108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60" name="Rectangle 8259"/>
              <p:cNvSpPr/>
              <p:nvPr/>
            </p:nvSpPr>
            <p:spPr bwMode="auto">
              <a:xfrm>
                <a:off x="4482497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61" name="Rectangle 8260"/>
              <p:cNvSpPr/>
              <p:nvPr/>
            </p:nvSpPr>
            <p:spPr bwMode="auto">
              <a:xfrm>
                <a:off x="4589887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62" name="Rectangle 8261"/>
              <p:cNvSpPr/>
              <p:nvPr/>
            </p:nvSpPr>
            <p:spPr bwMode="auto">
              <a:xfrm>
                <a:off x="4697276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63" name="Rectangle 8262"/>
              <p:cNvSpPr/>
              <p:nvPr/>
            </p:nvSpPr>
            <p:spPr bwMode="auto">
              <a:xfrm>
                <a:off x="4804665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64" name="Rectangle 8263"/>
              <p:cNvSpPr/>
              <p:nvPr/>
            </p:nvSpPr>
            <p:spPr bwMode="auto">
              <a:xfrm>
                <a:off x="4912054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65" name="Rectangle 8264"/>
              <p:cNvSpPr/>
              <p:nvPr/>
            </p:nvSpPr>
            <p:spPr bwMode="auto">
              <a:xfrm>
                <a:off x="5019443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66" name="Rectangle 8265"/>
              <p:cNvSpPr/>
              <p:nvPr/>
            </p:nvSpPr>
            <p:spPr bwMode="auto">
              <a:xfrm>
                <a:off x="5126832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67" name="Rectangle 8266"/>
              <p:cNvSpPr/>
              <p:nvPr/>
            </p:nvSpPr>
            <p:spPr bwMode="auto">
              <a:xfrm>
                <a:off x="5234221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68" name="Rectangle 8267"/>
              <p:cNvSpPr/>
              <p:nvPr/>
            </p:nvSpPr>
            <p:spPr bwMode="auto">
              <a:xfrm>
                <a:off x="5341610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69" name="Rectangle 8268"/>
              <p:cNvSpPr/>
              <p:nvPr/>
            </p:nvSpPr>
            <p:spPr bwMode="auto">
              <a:xfrm>
                <a:off x="5448999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70" name="Rectangle 8269"/>
              <p:cNvSpPr/>
              <p:nvPr/>
            </p:nvSpPr>
            <p:spPr bwMode="auto">
              <a:xfrm>
                <a:off x="5556388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71" name="Rectangle 8270"/>
              <p:cNvSpPr/>
              <p:nvPr/>
            </p:nvSpPr>
            <p:spPr bwMode="auto">
              <a:xfrm>
                <a:off x="5663777" y="214524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72" name="Rectangle 8271"/>
              <p:cNvSpPr/>
              <p:nvPr/>
            </p:nvSpPr>
            <p:spPr bwMode="auto">
              <a:xfrm>
                <a:off x="5771166" y="2145240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73" name="Rectangle 8272"/>
              <p:cNvSpPr/>
              <p:nvPr/>
            </p:nvSpPr>
            <p:spPr bwMode="auto">
              <a:xfrm>
                <a:off x="3730774" y="2245909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74" name="Rectangle 8273"/>
              <p:cNvSpPr/>
              <p:nvPr/>
            </p:nvSpPr>
            <p:spPr bwMode="auto">
              <a:xfrm>
                <a:off x="3838163" y="2245909"/>
                <a:ext cx="95861" cy="8889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75" name="Rectangle 8274"/>
              <p:cNvSpPr/>
              <p:nvPr/>
            </p:nvSpPr>
            <p:spPr bwMode="auto">
              <a:xfrm>
                <a:off x="3945552" y="2245909"/>
                <a:ext cx="95861" cy="8889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76" name="Rectangle 8275"/>
              <p:cNvSpPr/>
              <p:nvPr/>
            </p:nvSpPr>
            <p:spPr bwMode="auto">
              <a:xfrm>
                <a:off x="4052941" y="2245909"/>
                <a:ext cx="95861" cy="88899"/>
              </a:xfrm>
              <a:prstGeom prst="rect">
                <a:avLst/>
              </a:prstGeom>
              <a:solidFill>
                <a:srgbClr val="CCCCCC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77" name="Rectangle 8276"/>
              <p:cNvSpPr/>
              <p:nvPr/>
            </p:nvSpPr>
            <p:spPr bwMode="auto">
              <a:xfrm>
                <a:off x="4160330" y="2245909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78" name="Rectangle 8277"/>
              <p:cNvSpPr/>
              <p:nvPr/>
            </p:nvSpPr>
            <p:spPr bwMode="auto">
              <a:xfrm>
                <a:off x="4267719" y="2245909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79" name="Rectangle 8278"/>
              <p:cNvSpPr/>
              <p:nvPr/>
            </p:nvSpPr>
            <p:spPr bwMode="auto">
              <a:xfrm>
                <a:off x="4375108" y="2245909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80" name="Rectangle 8279"/>
              <p:cNvSpPr/>
              <p:nvPr/>
            </p:nvSpPr>
            <p:spPr bwMode="auto">
              <a:xfrm>
                <a:off x="4482497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81" name="Rectangle 8280"/>
              <p:cNvSpPr/>
              <p:nvPr/>
            </p:nvSpPr>
            <p:spPr bwMode="auto">
              <a:xfrm>
                <a:off x="4589887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82" name="Rectangle 8281"/>
              <p:cNvSpPr/>
              <p:nvPr/>
            </p:nvSpPr>
            <p:spPr bwMode="auto">
              <a:xfrm>
                <a:off x="4697276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83" name="Rectangle 8282"/>
              <p:cNvSpPr/>
              <p:nvPr/>
            </p:nvSpPr>
            <p:spPr bwMode="auto">
              <a:xfrm>
                <a:off x="4804665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84" name="Rectangle 8283"/>
              <p:cNvSpPr/>
              <p:nvPr/>
            </p:nvSpPr>
            <p:spPr bwMode="auto">
              <a:xfrm>
                <a:off x="4912054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85" name="Rectangle 8284"/>
              <p:cNvSpPr/>
              <p:nvPr/>
            </p:nvSpPr>
            <p:spPr bwMode="auto">
              <a:xfrm>
                <a:off x="5019443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86" name="Rectangle 8285"/>
              <p:cNvSpPr/>
              <p:nvPr/>
            </p:nvSpPr>
            <p:spPr bwMode="auto">
              <a:xfrm>
                <a:off x="5126832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87" name="Rectangle 8286"/>
              <p:cNvSpPr/>
              <p:nvPr/>
            </p:nvSpPr>
            <p:spPr bwMode="auto">
              <a:xfrm>
                <a:off x="5234221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88" name="Rectangle 8287"/>
              <p:cNvSpPr/>
              <p:nvPr/>
            </p:nvSpPr>
            <p:spPr bwMode="auto">
              <a:xfrm>
                <a:off x="5341610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89" name="Rectangle 8288"/>
              <p:cNvSpPr/>
              <p:nvPr/>
            </p:nvSpPr>
            <p:spPr bwMode="auto">
              <a:xfrm>
                <a:off x="5448999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90" name="Rectangle 8289"/>
              <p:cNvSpPr/>
              <p:nvPr/>
            </p:nvSpPr>
            <p:spPr bwMode="auto">
              <a:xfrm>
                <a:off x="5556388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91" name="Rectangle 8290"/>
              <p:cNvSpPr/>
              <p:nvPr/>
            </p:nvSpPr>
            <p:spPr bwMode="auto">
              <a:xfrm>
                <a:off x="5663777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92" name="Rectangle 8291"/>
              <p:cNvSpPr/>
              <p:nvPr/>
            </p:nvSpPr>
            <p:spPr bwMode="auto">
              <a:xfrm>
                <a:off x="5771166" y="224590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93" name="Rectangle 8292"/>
              <p:cNvSpPr/>
              <p:nvPr/>
            </p:nvSpPr>
            <p:spPr bwMode="auto">
              <a:xfrm>
                <a:off x="3730774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94" name="Rectangle 8293"/>
              <p:cNvSpPr/>
              <p:nvPr/>
            </p:nvSpPr>
            <p:spPr bwMode="auto">
              <a:xfrm>
                <a:off x="3838163" y="2346579"/>
                <a:ext cx="95861" cy="88899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95" name="Rectangle 8294"/>
              <p:cNvSpPr/>
              <p:nvPr/>
            </p:nvSpPr>
            <p:spPr bwMode="auto">
              <a:xfrm>
                <a:off x="3945552" y="2346579"/>
                <a:ext cx="95861" cy="88899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96" name="Rectangle 8295"/>
              <p:cNvSpPr/>
              <p:nvPr/>
            </p:nvSpPr>
            <p:spPr bwMode="auto">
              <a:xfrm>
                <a:off x="4052941" y="2346579"/>
                <a:ext cx="95861" cy="8889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97" name="Rectangle 8296"/>
              <p:cNvSpPr/>
              <p:nvPr/>
            </p:nvSpPr>
            <p:spPr bwMode="auto">
              <a:xfrm>
                <a:off x="4160330" y="2346579"/>
                <a:ext cx="95861" cy="88899"/>
              </a:xfrm>
              <a:prstGeom prst="rect">
                <a:avLst/>
              </a:prstGeom>
              <a:solidFill>
                <a:srgbClr val="CCCCCC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98" name="Rectangle 8297"/>
              <p:cNvSpPr/>
              <p:nvPr/>
            </p:nvSpPr>
            <p:spPr bwMode="auto">
              <a:xfrm>
                <a:off x="4267719" y="2346579"/>
                <a:ext cx="95861" cy="88899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99" name="Rectangle 8298"/>
              <p:cNvSpPr/>
              <p:nvPr/>
            </p:nvSpPr>
            <p:spPr bwMode="auto">
              <a:xfrm>
                <a:off x="4375108" y="2346579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00" name="Rectangle 8299"/>
              <p:cNvSpPr/>
              <p:nvPr/>
            </p:nvSpPr>
            <p:spPr bwMode="auto">
              <a:xfrm>
                <a:off x="4482497" y="2346579"/>
                <a:ext cx="95861" cy="88899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01" name="Rectangle 8300"/>
              <p:cNvSpPr/>
              <p:nvPr/>
            </p:nvSpPr>
            <p:spPr bwMode="auto">
              <a:xfrm>
                <a:off x="4589887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02" name="Rectangle 8301"/>
              <p:cNvSpPr/>
              <p:nvPr/>
            </p:nvSpPr>
            <p:spPr bwMode="auto">
              <a:xfrm>
                <a:off x="4697276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03" name="Rectangle 8302"/>
              <p:cNvSpPr/>
              <p:nvPr/>
            </p:nvSpPr>
            <p:spPr bwMode="auto">
              <a:xfrm>
                <a:off x="4804665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04" name="Rectangle 8303"/>
              <p:cNvSpPr/>
              <p:nvPr/>
            </p:nvSpPr>
            <p:spPr bwMode="auto">
              <a:xfrm>
                <a:off x="4912054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05" name="Rectangle 8304"/>
              <p:cNvSpPr/>
              <p:nvPr/>
            </p:nvSpPr>
            <p:spPr bwMode="auto">
              <a:xfrm>
                <a:off x="5019443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06" name="Rectangle 8305"/>
              <p:cNvSpPr/>
              <p:nvPr/>
            </p:nvSpPr>
            <p:spPr bwMode="auto">
              <a:xfrm>
                <a:off x="5126832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07" name="Rectangle 8306"/>
              <p:cNvSpPr/>
              <p:nvPr/>
            </p:nvSpPr>
            <p:spPr bwMode="auto">
              <a:xfrm>
                <a:off x="5234221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08" name="Rectangle 8307"/>
              <p:cNvSpPr/>
              <p:nvPr/>
            </p:nvSpPr>
            <p:spPr bwMode="auto">
              <a:xfrm>
                <a:off x="5341610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09" name="Rectangle 8308"/>
              <p:cNvSpPr/>
              <p:nvPr/>
            </p:nvSpPr>
            <p:spPr bwMode="auto">
              <a:xfrm>
                <a:off x="5448999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10" name="Rectangle 8309"/>
              <p:cNvSpPr/>
              <p:nvPr/>
            </p:nvSpPr>
            <p:spPr bwMode="auto">
              <a:xfrm>
                <a:off x="5556388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11" name="Rectangle 8310"/>
              <p:cNvSpPr/>
              <p:nvPr/>
            </p:nvSpPr>
            <p:spPr bwMode="auto">
              <a:xfrm>
                <a:off x="5663777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12" name="Rectangle 8311"/>
              <p:cNvSpPr/>
              <p:nvPr/>
            </p:nvSpPr>
            <p:spPr bwMode="auto">
              <a:xfrm>
                <a:off x="5771166" y="234657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grpSp>
          <p:nvGrpSpPr>
            <p:cNvPr id="8313" name="Group 8312"/>
            <p:cNvGrpSpPr/>
            <p:nvPr/>
          </p:nvGrpSpPr>
          <p:grpSpPr>
            <a:xfrm>
              <a:off x="6793761" y="1223739"/>
              <a:ext cx="2136253" cy="2001617"/>
              <a:chOff x="5965507" y="1631964"/>
              <a:chExt cx="2136253" cy="2001617"/>
            </a:xfrm>
          </p:grpSpPr>
          <p:sp>
            <p:nvSpPr>
              <p:cNvPr id="8314" name="Rectangle 8313"/>
              <p:cNvSpPr/>
              <p:nvPr/>
            </p:nvSpPr>
            <p:spPr bwMode="auto">
              <a:xfrm>
                <a:off x="5965507" y="243731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15" name="Rectangle 8314"/>
              <p:cNvSpPr/>
              <p:nvPr/>
            </p:nvSpPr>
            <p:spPr bwMode="auto">
              <a:xfrm>
                <a:off x="6072896" y="243731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16" name="Rectangle 8315"/>
              <p:cNvSpPr/>
              <p:nvPr/>
            </p:nvSpPr>
            <p:spPr bwMode="auto">
              <a:xfrm>
                <a:off x="6180285" y="2437319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17" name="Rectangle 8316"/>
              <p:cNvSpPr/>
              <p:nvPr/>
            </p:nvSpPr>
            <p:spPr bwMode="auto">
              <a:xfrm>
                <a:off x="6287674" y="2437319"/>
                <a:ext cx="95861" cy="88899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18" name="Rectangle 8317"/>
              <p:cNvSpPr/>
              <p:nvPr/>
            </p:nvSpPr>
            <p:spPr bwMode="auto">
              <a:xfrm>
                <a:off x="6395063" y="2437319"/>
                <a:ext cx="95861" cy="88899"/>
              </a:xfrm>
              <a:prstGeom prst="rect">
                <a:avLst/>
              </a:prstGeom>
              <a:solidFill>
                <a:srgbClr val="996633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19" name="Rectangle 8318"/>
              <p:cNvSpPr/>
              <p:nvPr/>
            </p:nvSpPr>
            <p:spPr bwMode="auto">
              <a:xfrm>
                <a:off x="6502452" y="2437319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20" name="Rectangle 8319"/>
              <p:cNvSpPr/>
              <p:nvPr/>
            </p:nvSpPr>
            <p:spPr bwMode="auto">
              <a:xfrm>
                <a:off x="6609841" y="2437319"/>
                <a:ext cx="95861" cy="88899"/>
              </a:xfrm>
              <a:prstGeom prst="rect">
                <a:avLst/>
              </a:prstGeom>
              <a:solidFill>
                <a:srgbClr val="DDDDDD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21" name="Rectangle 8320"/>
              <p:cNvSpPr/>
              <p:nvPr/>
            </p:nvSpPr>
            <p:spPr bwMode="auto">
              <a:xfrm>
                <a:off x="6717230" y="2437319"/>
                <a:ext cx="95861" cy="88899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22" name="Rectangle 8321"/>
              <p:cNvSpPr/>
              <p:nvPr/>
            </p:nvSpPr>
            <p:spPr bwMode="auto">
              <a:xfrm>
                <a:off x="6824620" y="2437319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23" name="Rectangle 8322"/>
              <p:cNvSpPr/>
              <p:nvPr/>
            </p:nvSpPr>
            <p:spPr bwMode="auto">
              <a:xfrm>
                <a:off x="6932009" y="243731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24" name="Rectangle 8323"/>
              <p:cNvSpPr/>
              <p:nvPr/>
            </p:nvSpPr>
            <p:spPr bwMode="auto">
              <a:xfrm>
                <a:off x="7039398" y="243731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25" name="Rectangle 8324"/>
              <p:cNvSpPr/>
              <p:nvPr/>
            </p:nvSpPr>
            <p:spPr bwMode="auto">
              <a:xfrm>
                <a:off x="7146787" y="243731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26" name="Rectangle 8325"/>
              <p:cNvSpPr/>
              <p:nvPr/>
            </p:nvSpPr>
            <p:spPr bwMode="auto">
              <a:xfrm>
                <a:off x="7254176" y="243731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27" name="Rectangle 8326"/>
              <p:cNvSpPr/>
              <p:nvPr/>
            </p:nvSpPr>
            <p:spPr bwMode="auto">
              <a:xfrm>
                <a:off x="7361565" y="243731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28" name="Rectangle 8327"/>
              <p:cNvSpPr/>
              <p:nvPr/>
            </p:nvSpPr>
            <p:spPr bwMode="auto">
              <a:xfrm>
                <a:off x="7468954" y="243731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29" name="Rectangle 8328"/>
              <p:cNvSpPr/>
              <p:nvPr/>
            </p:nvSpPr>
            <p:spPr bwMode="auto">
              <a:xfrm>
                <a:off x="7576343" y="243731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30" name="Rectangle 8329"/>
              <p:cNvSpPr/>
              <p:nvPr/>
            </p:nvSpPr>
            <p:spPr bwMode="auto">
              <a:xfrm>
                <a:off x="7683732" y="243731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31" name="Rectangle 8330"/>
              <p:cNvSpPr/>
              <p:nvPr/>
            </p:nvSpPr>
            <p:spPr bwMode="auto">
              <a:xfrm>
                <a:off x="7791121" y="243731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32" name="Rectangle 8331"/>
              <p:cNvSpPr/>
              <p:nvPr/>
            </p:nvSpPr>
            <p:spPr bwMode="auto">
              <a:xfrm>
                <a:off x="7898510" y="243731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33" name="Rectangle 8332"/>
              <p:cNvSpPr/>
              <p:nvPr/>
            </p:nvSpPr>
            <p:spPr bwMode="auto">
              <a:xfrm>
                <a:off x="8005899" y="2437319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34" name="Rectangle 8333"/>
              <p:cNvSpPr/>
              <p:nvPr/>
            </p:nvSpPr>
            <p:spPr bwMode="auto">
              <a:xfrm>
                <a:off x="5965507" y="253798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35" name="Rectangle 8334"/>
              <p:cNvSpPr/>
              <p:nvPr/>
            </p:nvSpPr>
            <p:spPr bwMode="auto">
              <a:xfrm>
                <a:off x="6072896" y="253798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36" name="Rectangle 8335"/>
              <p:cNvSpPr/>
              <p:nvPr/>
            </p:nvSpPr>
            <p:spPr bwMode="auto">
              <a:xfrm>
                <a:off x="6180285" y="253798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37" name="Rectangle 8336"/>
              <p:cNvSpPr/>
              <p:nvPr/>
            </p:nvSpPr>
            <p:spPr bwMode="auto">
              <a:xfrm>
                <a:off x="6287674" y="2537988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38" name="Rectangle 8337"/>
              <p:cNvSpPr/>
              <p:nvPr/>
            </p:nvSpPr>
            <p:spPr bwMode="auto">
              <a:xfrm>
                <a:off x="6395063" y="2537988"/>
                <a:ext cx="95861" cy="88899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39" name="Rectangle 8338"/>
              <p:cNvSpPr/>
              <p:nvPr/>
            </p:nvSpPr>
            <p:spPr bwMode="auto">
              <a:xfrm>
                <a:off x="6502452" y="2537988"/>
                <a:ext cx="95861" cy="88899"/>
              </a:xfrm>
              <a:prstGeom prst="rect">
                <a:avLst/>
              </a:prstGeom>
              <a:solidFill>
                <a:srgbClr val="996633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40" name="Rectangle 8339"/>
              <p:cNvSpPr/>
              <p:nvPr/>
            </p:nvSpPr>
            <p:spPr bwMode="auto">
              <a:xfrm>
                <a:off x="6609841" y="2537988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41" name="Rectangle 8340"/>
              <p:cNvSpPr/>
              <p:nvPr/>
            </p:nvSpPr>
            <p:spPr bwMode="auto">
              <a:xfrm>
                <a:off x="6717230" y="2537988"/>
                <a:ext cx="95861" cy="88899"/>
              </a:xfrm>
              <a:prstGeom prst="rect">
                <a:avLst/>
              </a:prstGeom>
              <a:solidFill>
                <a:srgbClr val="DDDDDD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42" name="Rectangle 8341"/>
              <p:cNvSpPr/>
              <p:nvPr/>
            </p:nvSpPr>
            <p:spPr bwMode="auto">
              <a:xfrm>
                <a:off x="6824620" y="2537988"/>
                <a:ext cx="95861" cy="88899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43" name="Rectangle 8342"/>
              <p:cNvSpPr/>
              <p:nvPr/>
            </p:nvSpPr>
            <p:spPr bwMode="auto">
              <a:xfrm>
                <a:off x="6932009" y="2537988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44" name="Rectangle 8343"/>
              <p:cNvSpPr/>
              <p:nvPr/>
            </p:nvSpPr>
            <p:spPr bwMode="auto">
              <a:xfrm>
                <a:off x="7039398" y="253798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45" name="Rectangle 8344"/>
              <p:cNvSpPr/>
              <p:nvPr/>
            </p:nvSpPr>
            <p:spPr bwMode="auto">
              <a:xfrm>
                <a:off x="7146787" y="253798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46" name="Rectangle 8345"/>
              <p:cNvSpPr/>
              <p:nvPr/>
            </p:nvSpPr>
            <p:spPr bwMode="auto">
              <a:xfrm>
                <a:off x="7254176" y="253798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47" name="Rectangle 8346"/>
              <p:cNvSpPr/>
              <p:nvPr/>
            </p:nvSpPr>
            <p:spPr bwMode="auto">
              <a:xfrm>
                <a:off x="7361565" y="253798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48" name="Rectangle 8347"/>
              <p:cNvSpPr/>
              <p:nvPr/>
            </p:nvSpPr>
            <p:spPr bwMode="auto">
              <a:xfrm>
                <a:off x="7468954" y="253798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49" name="Rectangle 8348"/>
              <p:cNvSpPr/>
              <p:nvPr/>
            </p:nvSpPr>
            <p:spPr bwMode="auto">
              <a:xfrm>
                <a:off x="7576343" y="253798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50" name="Rectangle 8349"/>
              <p:cNvSpPr/>
              <p:nvPr/>
            </p:nvSpPr>
            <p:spPr bwMode="auto">
              <a:xfrm>
                <a:off x="7683732" y="253798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51" name="Rectangle 8350"/>
              <p:cNvSpPr/>
              <p:nvPr/>
            </p:nvSpPr>
            <p:spPr bwMode="auto">
              <a:xfrm>
                <a:off x="7791121" y="253798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52" name="Rectangle 8351"/>
              <p:cNvSpPr/>
              <p:nvPr/>
            </p:nvSpPr>
            <p:spPr bwMode="auto">
              <a:xfrm>
                <a:off x="7898510" y="253798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53" name="Rectangle 8352"/>
              <p:cNvSpPr/>
              <p:nvPr/>
            </p:nvSpPr>
            <p:spPr bwMode="auto">
              <a:xfrm>
                <a:off x="8005899" y="253798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54" name="Rectangle 8353"/>
              <p:cNvSpPr/>
              <p:nvPr/>
            </p:nvSpPr>
            <p:spPr bwMode="auto">
              <a:xfrm>
                <a:off x="5965507" y="263865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55" name="Rectangle 8354"/>
              <p:cNvSpPr/>
              <p:nvPr/>
            </p:nvSpPr>
            <p:spPr bwMode="auto">
              <a:xfrm>
                <a:off x="6072896" y="263865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56" name="Rectangle 8355"/>
              <p:cNvSpPr/>
              <p:nvPr/>
            </p:nvSpPr>
            <p:spPr bwMode="auto">
              <a:xfrm>
                <a:off x="6180285" y="263865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57" name="Rectangle 8356"/>
              <p:cNvSpPr/>
              <p:nvPr/>
            </p:nvSpPr>
            <p:spPr bwMode="auto">
              <a:xfrm>
                <a:off x="6287674" y="263865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58" name="Rectangle 8357"/>
              <p:cNvSpPr/>
              <p:nvPr/>
            </p:nvSpPr>
            <p:spPr bwMode="auto">
              <a:xfrm>
                <a:off x="6395063" y="2638658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59" name="Rectangle 8358"/>
              <p:cNvSpPr/>
              <p:nvPr/>
            </p:nvSpPr>
            <p:spPr bwMode="auto">
              <a:xfrm>
                <a:off x="6502452" y="2638658"/>
                <a:ext cx="95861" cy="88899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60" name="Rectangle 8359"/>
              <p:cNvSpPr/>
              <p:nvPr/>
            </p:nvSpPr>
            <p:spPr bwMode="auto">
              <a:xfrm>
                <a:off x="6609841" y="2638658"/>
                <a:ext cx="95861" cy="88899"/>
              </a:xfrm>
              <a:prstGeom prst="rect">
                <a:avLst/>
              </a:prstGeom>
              <a:solidFill>
                <a:srgbClr val="996633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61" name="Rectangle 8360"/>
              <p:cNvSpPr/>
              <p:nvPr/>
            </p:nvSpPr>
            <p:spPr bwMode="auto">
              <a:xfrm>
                <a:off x="6717230" y="2638658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62" name="Rectangle 8361"/>
              <p:cNvSpPr/>
              <p:nvPr/>
            </p:nvSpPr>
            <p:spPr bwMode="auto">
              <a:xfrm>
                <a:off x="6824620" y="2638658"/>
                <a:ext cx="95861" cy="88899"/>
              </a:xfrm>
              <a:prstGeom prst="rect">
                <a:avLst/>
              </a:prstGeom>
              <a:solidFill>
                <a:srgbClr val="DDDDDD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63" name="Rectangle 8362"/>
              <p:cNvSpPr/>
              <p:nvPr/>
            </p:nvSpPr>
            <p:spPr bwMode="auto">
              <a:xfrm>
                <a:off x="6932009" y="2638658"/>
                <a:ext cx="95861" cy="88899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64" name="Rectangle 8363"/>
              <p:cNvSpPr/>
              <p:nvPr/>
            </p:nvSpPr>
            <p:spPr bwMode="auto">
              <a:xfrm>
                <a:off x="7039398" y="2638658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65" name="Rectangle 8364"/>
              <p:cNvSpPr/>
              <p:nvPr/>
            </p:nvSpPr>
            <p:spPr bwMode="auto">
              <a:xfrm>
                <a:off x="7146787" y="263865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66" name="Rectangle 8365"/>
              <p:cNvSpPr/>
              <p:nvPr/>
            </p:nvSpPr>
            <p:spPr bwMode="auto">
              <a:xfrm>
                <a:off x="7254176" y="263865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67" name="Rectangle 8366"/>
              <p:cNvSpPr/>
              <p:nvPr/>
            </p:nvSpPr>
            <p:spPr bwMode="auto">
              <a:xfrm>
                <a:off x="7361565" y="263865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68" name="Rectangle 8367"/>
              <p:cNvSpPr/>
              <p:nvPr/>
            </p:nvSpPr>
            <p:spPr bwMode="auto">
              <a:xfrm>
                <a:off x="7468954" y="263865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69" name="Rectangle 8368"/>
              <p:cNvSpPr/>
              <p:nvPr/>
            </p:nvSpPr>
            <p:spPr bwMode="auto">
              <a:xfrm>
                <a:off x="7576343" y="263865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70" name="Rectangle 8369"/>
              <p:cNvSpPr/>
              <p:nvPr/>
            </p:nvSpPr>
            <p:spPr bwMode="auto">
              <a:xfrm>
                <a:off x="7683732" y="263865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71" name="Rectangle 8370"/>
              <p:cNvSpPr/>
              <p:nvPr/>
            </p:nvSpPr>
            <p:spPr bwMode="auto">
              <a:xfrm>
                <a:off x="7791121" y="263865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72" name="Rectangle 8371"/>
              <p:cNvSpPr/>
              <p:nvPr/>
            </p:nvSpPr>
            <p:spPr bwMode="auto">
              <a:xfrm>
                <a:off x="7898510" y="263865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73" name="Rectangle 8372"/>
              <p:cNvSpPr/>
              <p:nvPr/>
            </p:nvSpPr>
            <p:spPr bwMode="auto">
              <a:xfrm>
                <a:off x="8005899" y="2638658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74" name="Rectangle 8373"/>
              <p:cNvSpPr/>
              <p:nvPr/>
            </p:nvSpPr>
            <p:spPr bwMode="auto">
              <a:xfrm>
                <a:off x="5965507" y="273932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75" name="Rectangle 8374"/>
              <p:cNvSpPr/>
              <p:nvPr/>
            </p:nvSpPr>
            <p:spPr bwMode="auto">
              <a:xfrm>
                <a:off x="6072896" y="273932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76" name="Rectangle 8375"/>
              <p:cNvSpPr/>
              <p:nvPr/>
            </p:nvSpPr>
            <p:spPr bwMode="auto">
              <a:xfrm>
                <a:off x="6180285" y="273932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77" name="Rectangle 8376"/>
              <p:cNvSpPr/>
              <p:nvPr/>
            </p:nvSpPr>
            <p:spPr bwMode="auto">
              <a:xfrm>
                <a:off x="6287674" y="273932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78" name="Rectangle 8377"/>
              <p:cNvSpPr/>
              <p:nvPr/>
            </p:nvSpPr>
            <p:spPr bwMode="auto">
              <a:xfrm>
                <a:off x="6395063" y="273932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79" name="Rectangle 8378"/>
              <p:cNvSpPr/>
              <p:nvPr/>
            </p:nvSpPr>
            <p:spPr bwMode="auto">
              <a:xfrm>
                <a:off x="6502452" y="2739327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80" name="Rectangle 8379"/>
              <p:cNvSpPr/>
              <p:nvPr/>
            </p:nvSpPr>
            <p:spPr bwMode="auto">
              <a:xfrm>
                <a:off x="6609841" y="2739327"/>
                <a:ext cx="95861" cy="88899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81" name="Rectangle 8380"/>
              <p:cNvSpPr/>
              <p:nvPr/>
            </p:nvSpPr>
            <p:spPr bwMode="auto">
              <a:xfrm>
                <a:off x="6717230" y="2739327"/>
                <a:ext cx="95861" cy="88899"/>
              </a:xfrm>
              <a:prstGeom prst="rect">
                <a:avLst/>
              </a:prstGeom>
              <a:solidFill>
                <a:srgbClr val="996633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82" name="Rectangle 8381"/>
              <p:cNvSpPr/>
              <p:nvPr/>
            </p:nvSpPr>
            <p:spPr bwMode="auto">
              <a:xfrm>
                <a:off x="6824620" y="2739327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83" name="Rectangle 8382"/>
              <p:cNvSpPr/>
              <p:nvPr/>
            </p:nvSpPr>
            <p:spPr bwMode="auto">
              <a:xfrm>
                <a:off x="6932009" y="2739327"/>
                <a:ext cx="95861" cy="88899"/>
              </a:xfrm>
              <a:prstGeom prst="rect">
                <a:avLst/>
              </a:prstGeom>
              <a:solidFill>
                <a:srgbClr val="DDDDDD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84" name="Rectangle 8383"/>
              <p:cNvSpPr/>
              <p:nvPr/>
            </p:nvSpPr>
            <p:spPr bwMode="auto">
              <a:xfrm>
                <a:off x="7039398" y="2739327"/>
                <a:ext cx="95861" cy="88899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85" name="Rectangle 8384"/>
              <p:cNvSpPr/>
              <p:nvPr/>
            </p:nvSpPr>
            <p:spPr bwMode="auto">
              <a:xfrm>
                <a:off x="7146787" y="2739327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86" name="Rectangle 8385"/>
              <p:cNvSpPr/>
              <p:nvPr/>
            </p:nvSpPr>
            <p:spPr bwMode="auto">
              <a:xfrm>
                <a:off x="7254176" y="273932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87" name="Rectangle 8386"/>
              <p:cNvSpPr/>
              <p:nvPr/>
            </p:nvSpPr>
            <p:spPr bwMode="auto">
              <a:xfrm>
                <a:off x="7361565" y="273932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88" name="Rectangle 8387"/>
              <p:cNvSpPr/>
              <p:nvPr/>
            </p:nvSpPr>
            <p:spPr bwMode="auto">
              <a:xfrm>
                <a:off x="7468954" y="273932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89" name="Rectangle 8388"/>
              <p:cNvSpPr/>
              <p:nvPr/>
            </p:nvSpPr>
            <p:spPr bwMode="auto">
              <a:xfrm>
                <a:off x="7576343" y="273932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90" name="Rectangle 8389"/>
              <p:cNvSpPr/>
              <p:nvPr/>
            </p:nvSpPr>
            <p:spPr bwMode="auto">
              <a:xfrm>
                <a:off x="7683732" y="273932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91" name="Rectangle 8390"/>
              <p:cNvSpPr/>
              <p:nvPr/>
            </p:nvSpPr>
            <p:spPr bwMode="auto">
              <a:xfrm>
                <a:off x="7791121" y="273932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92" name="Rectangle 8391"/>
              <p:cNvSpPr/>
              <p:nvPr/>
            </p:nvSpPr>
            <p:spPr bwMode="auto">
              <a:xfrm>
                <a:off x="7898510" y="273932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93" name="Rectangle 8392"/>
              <p:cNvSpPr/>
              <p:nvPr/>
            </p:nvSpPr>
            <p:spPr bwMode="auto">
              <a:xfrm>
                <a:off x="8005899" y="2739327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94" name="Rectangle 8393"/>
              <p:cNvSpPr/>
              <p:nvPr/>
            </p:nvSpPr>
            <p:spPr bwMode="auto">
              <a:xfrm>
                <a:off x="5965507" y="283999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95" name="Rectangle 8394"/>
              <p:cNvSpPr/>
              <p:nvPr/>
            </p:nvSpPr>
            <p:spPr bwMode="auto">
              <a:xfrm>
                <a:off x="6072896" y="283999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96" name="Rectangle 8395"/>
              <p:cNvSpPr/>
              <p:nvPr/>
            </p:nvSpPr>
            <p:spPr bwMode="auto">
              <a:xfrm>
                <a:off x="6180285" y="283999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97" name="Rectangle 8396"/>
              <p:cNvSpPr/>
              <p:nvPr/>
            </p:nvSpPr>
            <p:spPr bwMode="auto">
              <a:xfrm>
                <a:off x="6287674" y="283999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98" name="Rectangle 8397"/>
              <p:cNvSpPr/>
              <p:nvPr/>
            </p:nvSpPr>
            <p:spPr bwMode="auto">
              <a:xfrm>
                <a:off x="6395063" y="283999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99" name="Rectangle 8398"/>
              <p:cNvSpPr/>
              <p:nvPr/>
            </p:nvSpPr>
            <p:spPr bwMode="auto">
              <a:xfrm>
                <a:off x="6502452" y="283999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00" name="Rectangle 8399"/>
              <p:cNvSpPr/>
              <p:nvPr/>
            </p:nvSpPr>
            <p:spPr bwMode="auto">
              <a:xfrm>
                <a:off x="6609841" y="2839996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01" name="Rectangle 8400"/>
              <p:cNvSpPr/>
              <p:nvPr/>
            </p:nvSpPr>
            <p:spPr bwMode="auto">
              <a:xfrm>
                <a:off x="6717230" y="2839996"/>
                <a:ext cx="95861" cy="88899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02" name="Rectangle 8401"/>
              <p:cNvSpPr/>
              <p:nvPr/>
            </p:nvSpPr>
            <p:spPr bwMode="auto">
              <a:xfrm>
                <a:off x="6824620" y="2839996"/>
                <a:ext cx="95861" cy="88899"/>
              </a:xfrm>
              <a:prstGeom prst="rect">
                <a:avLst/>
              </a:prstGeom>
              <a:solidFill>
                <a:srgbClr val="996633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03" name="Rectangle 8402"/>
              <p:cNvSpPr/>
              <p:nvPr/>
            </p:nvSpPr>
            <p:spPr bwMode="auto">
              <a:xfrm>
                <a:off x="6932009" y="2839996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04" name="Rectangle 8403"/>
              <p:cNvSpPr/>
              <p:nvPr/>
            </p:nvSpPr>
            <p:spPr bwMode="auto">
              <a:xfrm>
                <a:off x="7039398" y="2839996"/>
                <a:ext cx="95861" cy="88899"/>
              </a:xfrm>
              <a:prstGeom prst="rect">
                <a:avLst/>
              </a:prstGeom>
              <a:solidFill>
                <a:srgbClr val="DDDDDD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05" name="Rectangle 8404"/>
              <p:cNvSpPr/>
              <p:nvPr/>
            </p:nvSpPr>
            <p:spPr bwMode="auto">
              <a:xfrm>
                <a:off x="7146787" y="2839996"/>
                <a:ext cx="95861" cy="88899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06" name="Rectangle 8405"/>
              <p:cNvSpPr/>
              <p:nvPr/>
            </p:nvSpPr>
            <p:spPr bwMode="auto">
              <a:xfrm>
                <a:off x="7254176" y="2839996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07" name="Rectangle 8406"/>
              <p:cNvSpPr/>
              <p:nvPr/>
            </p:nvSpPr>
            <p:spPr bwMode="auto">
              <a:xfrm>
                <a:off x="7361565" y="283999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08" name="Rectangle 8407"/>
              <p:cNvSpPr/>
              <p:nvPr/>
            </p:nvSpPr>
            <p:spPr bwMode="auto">
              <a:xfrm>
                <a:off x="7468954" y="283999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09" name="Rectangle 8408"/>
              <p:cNvSpPr/>
              <p:nvPr/>
            </p:nvSpPr>
            <p:spPr bwMode="auto">
              <a:xfrm>
                <a:off x="7576343" y="283999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10" name="Rectangle 8409"/>
              <p:cNvSpPr/>
              <p:nvPr/>
            </p:nvSpPr>
            <p:spPr bwMode="auto">
              <a:xfrm>
                <a:off x="7683732" y="283999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11" name="Rectangle 8410"/>
              <p:cNvSpPr/>
              <p:nvPr/>
            </p:nvSpPr>
            <p:spPr bwMode="auto">
              <a:xfrm>
                <a:off x="7791121" y="283999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12" name="Rectangle 8411"/>
              <p:cNvSpPr/>
              <p:nvPr/>
            </p:nvSpPr>
            <p:spPr bwMode="auto">
              <a:xfrm>
                <a:off x="7898510" y="283999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13" name="Rectangle 8412"/>
              <p:cNvSpPr/>
              <p:nvPr/>
            </p:nvSpPr>
            <p:spPr bwMode="auto">
              <a:xfrm>
                <a:off x="8005899" y="283999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14" name="Rectangle 8413"/>
              <p:cNvSpPr/>
              <p:nvPr/>
            </p:nvSpPr>
            <p:spPr bwMode="auto">
              <a:xfrm>
                <a:off x="5965507" y="294066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15" name="Rectangle 8414"/>
              <p:cNvSpPr/>
              <p:nvPr/>
            </p:nvSpPr>
            <p:spPr bwMode="auto">
              <a:xfrm>
                <a:off x="6072896" y="294066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16" name="Rectangle 8415"/>
              <p:cNvSpPr/>
              <p:nvPr/>
            </p:nvSpPr>
            <p:spPr bwMode="auto">
              <a:xfrm>
                <a:off x="6180285" y="294066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17" name="Rectangle 8416"/>
              <p:cNvSpPr/>
              <p:nvPr/>
            </p:nvSpPr>
            <p:spPr bwMode="auto">
              <a:xfrm>
                <a:off x="6287674" y="294066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18" name="Rectangle 8417"/>
              <p:cNvSpPr/>
              <p:nvPr/>
            </p:nvSpPr>
            <p:spPr bwMode="auto">
              <a:xfrm>
                <a:off x="6395063" y="294066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19" name="Rectangle 8418"/>
              <p:cNvSpPr/>
              <p:nvPr/>
            </p:nvSpPr>
            <p:spPr bwMode="auto">
              <a:xfrm>
                <a:off x="6502452" y="294066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20" name="Rectangle 8419"/>
              <p:cNvSpPr/>
              <p:nvPr/>
            </p:nvSpPr>
            <p:spPr bwMode="auto">
              <a:xfrm>
                <a:off x="6609841" y="294066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21" name="Rectangle 8420"/>
              <p:cNvSpPr/>
              <p:nvPr/>
            </p:nvSpPr>
            <p:spPr bwMode="auto">
              <a:xfrm>
                <a:off x="6717230" y="2940666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22" name="Rectangle 8421"/>
              <p:cNvSpPr/>
              <p:nvPr/>
            </p:nvSpPr>
            <p:spPr bwMode="auto">
              <a:xfrm>
                <a:off x="6824620" y="2940666"/>
                <a:ext cx="95861" cy="88899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23" name="Rectangle 8422"/>
              <p:cNvSpPr/>
              <p:nvPr/>
            </p:nvSpPr>
            <p:spPr bwMode="auto">
              <a:xfrm>
                <a:off x="6932009" y="2940666"/>
                <a:ext cx="95861" cy="88899"/>
              </a:xfrm>
              <a:prstGeom prst="rect">
                <a:avLst/>
              </a:prstGeom>
              <a:solidFill>
                <a:srgbClr val="996633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24" name="Rectangle 8423"/>
              <p:cNvSpPr/>
              <p:nvPr/>
            </p:nvSpPr>
            <p:spPr bwMode="auto">
              <a:xfrm>
                <a:off x="7039398" y="2940666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25" name="Rectangle 8424"/>
              <p:cNvSpPr/>
              <p:nvPr/>
            </p:nvSpPr>
            <p:spPr bwMode="auto">
              <a:xfrm>
                <a:off x="7146787" y="2940666"/>
                <a:ext cx="95861" cy="88899"/>
              </a:xfrm>
              <a:prstGeom prst="rect">
                <a:avLst/>
              </a:prstGeom>
              <a:solidFill>
                <a:srgbClr val="DDDDDD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26" name="Rectangle 8425"/>
              <p:cNvSpPr/>
              <p:nvPr/>
            </p:nvSpPr>
            <p:spPr bwMode="auto">
              <a:xfrm>
                <a:off x="7254176" y="2940666"/>
                <a:ext cx="95861" cy="88899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27" name="Rectangle 8426"/>
              <p:cNvSpPr/>
              <p:nvPr/>
            </p:nvSpPr>
            <p:spPr bwMode="auto">
              <a:xfrm>
                <a:off x="7361565" y="2940666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28" name="Rectangle 8427"/>
              <p:cNvSpPr/>
              <p:nvPr/>
            </p:nvSpPr>
            <p:spPr bwMode="auto">
              <a:xfrm>
                <a:off x="7468954" y="294066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29" name="Rectangle 8428"/>
              <p:cNvSpPr/>
              <p:nvPr/>
            </p:nvSpPr>
            <p:spPr bwMode="auto">
              <a:xfrm>
                <a:off x="7576343" y="294066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30" name="Rectangle 8429"/>
              <p:cNvSpPr/>
              <p:nvPr/>
            </p:nvSpPr>
            <p:spPr bwMode="auto">
              <a:xfrm>
                <a:off x="7683732" y="294066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31" name="Rectangle 8430"/>
              <p:cNvSpPr/>
              <p:nvPr/>
            </p:nvSpPr>
            <p:spPr bwMode="auto">
              <a:xfrm>
                <a:off x="7791121" y="294066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32" name="Rectangle 8431"/>
              <p:cNvSpPr/>
              <p:nvPr/>
            </p:nvSpPr>
            <p:spPr bwMode="auto">
              <a:xfrm>
                <a:off x="7898510" y="294066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33" name="Rectangle 8432"/>
              <p:cNvSpPr/>
              <p:nvPr/>
            </p:nvSpPr>
            <p:spPr bwMode="auto">
              <a:xfrm>
                <a:off x="8005899" y="2940666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34" name="Rectangle 8433"/>
              <p:cNvSpPr/>
              <p:nvPr/>
            </p:nvSpPr>
            <p:spPr bwMode="auto">
              <a:xfrm>
                <a:off x="5965507" y="304133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35" name="Rectangle 8434"/>
              <p:cNvSpPr/>
              <p:nvPr/>
            </p:nvSpPr>
            <p:spPr bwMode="auto">
              <a:xfrm>
                <a:off x="6072896" y="304133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36" name="Rectangle 8435"/>
              <p:cNvSpPr/>
              <p:nvPr/>
            </p:nvSpPr>
            <p:spPr bwMode="auto">
              <a:xfrm>
                <a:off x="6180285" y="304133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37" name="Rectangle 8436"/>
              <p:cNvSpPr/>
              <p:nvPr/>
            </p:nvSpPr>
            <p:spPr bwMode="auto">
              <a:xfrm>
                <a:off x="6287674" y="304133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38" name="Rectangle 8437"/>
              <p:cNvSpPr/>
              <p:nvPr/>
            </p:nvSpPr>
            <p:spPr bwMode="auto">
              <a:xfrm>
                <a:off x="6395063" y="304133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39" name="Rectangle 8438"/>
              <p:cNvSpPr/>
              <p:nvPr/>
            </p:nvSpPr>
            <p:spPr bwMode="auto">
              <a:xfrm>
                <a:off x="6502452" y="304133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40" name="Rectangle 8439"/>
              <p:cNvSpPr/>
              <p:nvPr/>
            </p:nvSpPr>
            <p:spPr bwMode="auto">
              <a:xfrm>
                <a:off x="6609841" y="304133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41" name="Rectangle 8440"/>
              <p:cNvSpPr/>
              <p:nvPr/>
            </p:nvSpPr>
            <p:spPr bwMode="auto">
              <a:xfrm>
                <a:off x="6717230" y="304133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42" name="Rectangle 8441"/>
              <p:cNvSpPr/>
              <p:nvPr/>
            </p:nvSpPr>
            <p:spPr bwMode="auto">
              <a:xfrm>
                <a:off x="6824620" y="3041335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43" name="Rectangle 8442"/>
              <p:cNvSpPr/>
              <p:nvPr/>
            </p:nvSpPr>
            <p:spPr bwMode="auto">
              <a:xfrm>
                <a:off x="6932009" y="3041335"/>
                <a:ext cx="95861" cy="88899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44" name="Rectangle 8443"/>
              <p:cNvSpPr/>
              <p:nvPr/>
            </p:nvSpPr>
            <p:spPr bwMode="auto">
              <a:xfrm>
                <a:off x="7039398" y="3041335"/>
                <a:ext cx="95861" cy="88899"/>
              </a:xfrm>
              <a:prstGeom prst="rect">
                <a:avLst/>
              </a:prstGeom>
              <a:solidFill>
                <a:srgbClr val="996633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45" name="Rectangle 8444"/>
              <p:cNvSpPr/>
              <p:nvPr/>
            </p:nvSpPr>
            <p:spPr bwMode="auto">
              <a:xfrm>
                <a:off x="7146787" y="3041335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46" name="Rectangle 8445"/>
              <p:cNvSpPr/>
              <p:nvPr/>
            </p:nvSpPr>
            <p:spPr bwMode="auto">
              <a:xfrm>
                <a:off x="7254176" y="3041335"/>
                <a:ext cx="95861" cy="88899"/>
              </a:xfrm>
              <a:prstGeom prst="rect">
                <a:avLst/>
              </a:prstGeom>
              <a:solidFill>
                <a:srgbClr val="DDDDDD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47" name="Rectangle 8446"/>
              <p:cNvSpPr/>
              <p:nvPr/>
            </p:nvSpPr>
            <p:spPr bwMode="auto">
              <a:xfrm>
                <a:off x="7361565" y="3041335"/>
                <a:ext cx="95861" cy="88899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48" name="Rectangle 8447"/>
              <p:cNvSpPr/>
              <p:nvPr/>
            </p:nvSpPr>
            <p:spPr bwMode="auto">
              <a:xfrm>
                <a:off x="7468954" y="3041335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49" name="Rectangle 8448"/>
              <p:cNvSpPr/>
              <p:nvPr/>
            </p:nvSpPr>
            <p:spPr bwMode="auto">
              <a:xfrm>
                <a:off x="7576343" y="304133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50" name="Rectangle 8449"/>
              <p:cNvSpPr/>
              <p:nvPr/>
            </p:nvSpPr>
            <p:spPr bwMode="auto">
              <a:xfrm>
                <a:off x="7683732" y="304133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51" name="Rectangle 8450"/>
              <p:cNvSpPr/>
              <p:nvPr/>
            </p:nvSpPr>
            <p:spPr bwMode="auto">
              <a:xfrm>
                <a:off x="7791121" y="304133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52" name="Rectangle 8451"/>
              <p:cNvSpPr/>
              <p:nvPr/>
            </p:nvSpPr>
            <p:spPr bwMode="auto">
              <a:xfrm>
                <a:off x="7898510" y="304133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53" name="Rectangle 8452"/>
              <p:cNvSpPr/>
              <p:nvPr/>
            </p:nvSpPr>
            <p:spPr bwMode="auto">
              <a:xfrm>
                <a:off x="8005899" y="3041335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54" name="Rectangle 8453"/>
              <p:cNvSpPr/>
              <p:nvPr/>
            </p:nvSpPr>
            <p:spPr bwMode="auto">
              <a:xfrm>
                <a:off x="5965507" y="314200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55" name="Rectangle 8454"/>
              <p:cNvSpPr/>
              <p:nvPr/>
            </p:nvSpPr>
            <p:spPr bwMode="auto">
              <a:xfrm>
                <a:off x="6072896" y="314200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56" name="Rectangle 8455"/>
              <p:cNvSpPr/>
              <p:nvPr/>
            </p:nvSpPr>
            <p:spPr bwMode="auto">
              <a:xfrm>
                <a:off x="6180285" y="314200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57" name="Rectangle 8456"/>
              <p:cNvSpPr/>
              <p:nvPr/>
            </p:nvSpPr>
            <p:spPr bwMode="auto">
              <a:xfrm>
                <a:off x="6287674" y="314200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58" name="Rectangle 8457"/>
              <p:cNvSpPr/>
              <p:nvPr/>
            </p:nvSpPr>
            <p:spPr bwMode="auto">
              <a:xfrm>
                <a:off x="6395063" y="314200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59" name="Rectangle 8458"/>
              <p:cNvSpPr/>
              <p:nvPr/>
            </p:nvSpPr>
            <p:spPr bwMode="auto">
              <a:xfrm>
                <a:off x="6502452" y="314200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60" name="Rectangle 8459"/>
              <p:cNvSpPr/>
              <p:nvPr/>
            </p:nvSpPr>
            <p:spPr bwMode="auto">
              <a:xfrm>
                <a:off x="6609841" y="314200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61" name="Rectangle 8460"/>
              <p:cNvSpPr/>
              <p:nvPr/>
            </p:nvSpPr>
            <p:spPr bwMode="auto">
              <a:xfrm>
                <a:off x="6717230" y="314200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62" name="Rectangle 8461"/>
              <p:cNvSpPr/>
              <p:nvPr/>
            </p:nvSpPr>
            <p:spPr bwMode="auto">
              <a:xfrm>
                <a:off x="6824620" y="314200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63" name="Rectangle 8462"/>
              <p:cNvSpPr/>
              <p:nvPr/>
            </p:nvSpPr>
            <p:spPr bwMode="auto">
              <a:xfrm>
                <a:off x="6932009" y="3142004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64" name="Rectangle 8463"/>
              <p:cNvSpPr/>
              <p:nvPr/>
            </p:nvSpPr>
            <p:spPr bwMode="auto">
              <a:xfrm>
                <a:off x="7039398" y="3142004"/>
                <a:ext cx="95861" cy="88899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65" name="Rectangle 8464"/>
              <p:cNvSpPr/>
              <p:nvPr/>
            </p:nvSpPr>
            <p:spPr bwMode="auto">
              <a:xfrm>
                <a:off x="7146787" y="3142004"/>
                <a:ext cx="95861" cy="88899"/>
              </a:xfrm>
              <a:prstGeom prst="rect">
                <a:avLst/>
              </a:prstGeom>
              <a:solidFill>
                <a:srgbClr val="996633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66" name="Rectangle 8465"/>
              <p:cNvSpPr/>
              <p:nvPr/>
            </p:nvSpPr>
            <p:spPr bwMode="auto">
              <a:xfrm>
                <a:off x="7254176" y="3142004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67" name="Rectangle 8466"/>
              <p:cNvSpPr/>
              <p:nvPr/>
            </p:nvSpPr>
            <p:spPr bwMode="auto">
              <a:xfrm>
                <a:off x="7361565" y="3142004"/>
                <a:ext cx="95861" cy="88899"/>
              </a:xfrm>
              <a:prstGeom prst="rect">
                <a:avLst/>
              </a:prstGeom>
              <a:solidFill>
                <a:srgbClr val="DDDDDD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68" name="Rectangle 8467"/>
              <p:cNvSpPr/>
              <p:nvPr/>
            </p:nvSpPr>
            <p:spPr bwMode="auto">
              <a:xfrm>
                <a:off x="7468954" y="3142004"/>
                <a:ext cx="95861" cy="88899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69" name="Rectangle 8468"/>
              <p:cNvSpPr/>
              <p:nvPr/>
            </p:nvSpPr>
            <p:spPr bwMode="auto">
              <a:xfrm>
                <a:off x="7576343" y="3142004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70" name="Rectangle 8469"/>
              <p:cNvSpPr/>
              <p:nvPr/>
            </p:nvSpPr>
            <p:spPr bwMode="auto">
              <a:xfrm>
                <a:off x="7683732" y="314200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71" name="Rectangle 8470"/>
              <p:cNvSpPr/>
              <p:nvPr/>
            </p:nvSpPr>
            <p:spPr bwMode="auto">
              <a:xfrm>
                <a:off x="7791121" y="314200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72" name="Rectangle 8471"/>
              <p:cNvSpPr/>
              <p:nvPr/>
            </p:nvSpPr>
            <p:spPr bwMode="auto">
              <a:xfrm>
                <a:off x="7898510" y="314200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73" name="Rectangle 8472"/>
              <p:cNvSpPr/>
              <p:nvPr/>
            </p:nvSpPr>
            <p:spPr bwMode="auto">
              <a:xfrm>
                <a:off x="8005899" y="314200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74" name="Rectangle 8473"/>
              <p:cNvSpPr/>
              <p:nvPr/>
            </p:nvSpPr>
            <p:spPr bwMode="auto">
              <a:xfrm>
                <a:off x="5965507" y="324267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75" name="Rectangle 8474"/>
              <p:cNvSpPr/>
              <p:nvPr/>
            </p:nvSpPr>
            <p:spPr bwMode="auto">
              <a:xfrm>
                <a:off x="6072896" y="324267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76" name="Rectangle 8475"/>
              <p:cNvSpPr/>
              <p:nvPr/>
            </p:nvSpPr>
            <p:spPr bwMode="auto">
              <a:xfrm>
                <a:off x="6180285" y="324267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77" name="Rectangle 8476"/>
              <p:cNvSpPr/>
              <p:nvPr/>
            </p:nvSpPr>
            <p:spPr bwMode="auto">
              <a:xfrm>
                <a:off x="6287674" y="324267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78" name="Rectangle 8477"/>
              <p:cNvSpPr/>
              <p:nvPr/>
            </p:nvSpPr>
            <p:spPr bwMode="auto">
              <a:xfrm>
                <a:off x="6395063" y="324267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79" name="Rectangle 8478"/>
              <p:cNvSpPr/>
              <p:nvPr/>
            </p:nvSpPr>
            <p:spPr bwMode="auto">
              <a:xfrm>
                <a:off x="6502452" y="324267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80" name="Rectangle 8479"/>
              <p:cNvSpPr/>
              <p:nvPr/>
            </p:nvSpPr>
            <p:spPr bwMode="auto">
              <a:xfrm>
                <a:off x="6609841" y="324267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81" name="Rectangle 8480"/>
              <p:cNvSpPr/>
              <p:nvPr/>
            </p:nvSpPr>
            <p:spPr bwMode="auto">
              <a:xfrm>
                <a:off x="6717230" y="324267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82" name="Rectangle 8481"/>
              <p:cNvSpPr/>
              <p:nvPr/>
            </p:nvSpPr>
            <p:spPr bwMode="auto">
              <a:xfrm>
                <a:off x="6824620" y="324267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83" name="Rectangle 8482"/>
              <p:cNvSpPr/>
              <p:nvPr/>
            </p:nvSpPr>
            <p:spPr bwMode="auto">
              <a:xfrm>
                <a:off x="6932009" y="324267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84" name="Rectangle 8483"/>
              <p:cNvSpPr/>
              <p:nvPr/>
            </p:nvSpPr>
            <p:spPr bwMode="auto">
              <a:xfrm>
                <a:off x="7039398" y="3242674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85" name="Rectangle 8484"/>
              <p:cNvSpPr/>
              <p:nvPr/>
            </p:nvSpPr>
            <p:spPr bwMode="auto">
              <a:xfrm>
                <a:off x="7146787" y="3242674"/>
                <a:ext cx="95861" cy="88899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86" name="Rectangle 8485"/>
              <p:cNvSpPr/>
              <p:nvPr/>
            </p:nvSpPr>
            <p:spPr bwMode="auto">
              <a:xfrm>
                <a:off x="7254176" y="3242674"/>
                <a:ext cx="95861" cy="88899"/>
              </a:xfrm>
              <a:prstGeom prst="rect">
                <a:avLst/>
              </a:prstGeom>
              <a:solidFill>
                <a:srgbClr val="996633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87" name="Rectangle 8486"/>
              <p:cNvSpPr/>
              <p:nvPr/>
            </p:nvSpPr>
            <p:spPr bwMode="auto">
              <a:xfrm>
                <a:off x="7361565" y="3242674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88" name="Rectangle 8487"/>
              <p:cNvSpPr/>
              <p:nvPr/>
            </p:nvSpPr>
            <p:spPr bwMode="auto">
              <a:xfrm>
                <a:off x="7468954" y="3242674"/>
                <a:ext cx="95861" cy="88899"/>
              </a:xfrm>
              <a:prstGeom prst="rect">
                <a:avLst/>
              </a:prstGeom>
              <a:solidFill>
                <a:srgbClr val="DDDDDD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89" name="Rectangle 8488"/>
              <p:cNvSpPr/>
              <p:nvPr/>
            </p:nvSpPr>
            <p:spPr bwMode="auto">
              <a:xfrm>
                <a:off x="7576343" y="3242674"/>
                <a:ext cx="95861" cy="88899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90" name="Rectangle 8489"/>
              <p:cNvSpPr/>
              <p:nvPr/>
            </p:nvSpPr>
            <p:spPr bwMode="auto">
              <a:xfrm>
                <a:off x="7683732" y="3242674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91" name="Rectangle 8490"/>
              <p:cNvSpPr/>
              <p:nvPr/>
            </p:nvSpPr>
            <p:spPr bwMode="auto">
              <a:xfrm>
                <a:off x="7791121" y="324267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92" name="Rectangle 8491"/>
              <p:cNvSpPr/>
              <p:nvPr/>
            </p:nvSpPr>
            <p:spPr bwMode="auto">
              <a:xfrm>
                <a:off x="7898510" y="324267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93" name="Rectangle 8492"/>
              <p:cNvSpPr/>
              <p:nvPr/>
            </p:nvSpPr>
            <p:spPr bwMode="auto">
              <a:xfrm>
                <a:off x="8005899" y="324267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94" name="Rectangle 8493"/>
              <p:cNvSpPr/>
              <p:nvPr/>
            </p:nvSpPr>
            <p:spPr bwMode="auto">
              <a:xfrm>
                <a:off x="5965507" y="334334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95" name="Rectangle 8494"/>
              <p:cNvSpPr/>
              <p:nvPr/>
            </p:nvSpPr>
            <p:spPr bwMode="auto">
              <a:xfrm>
                <a:off x="6072896" y="334334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96" name="Rectangle 8495"/>
              <p:cNvSpPr/>
              <p:nvPr/>
            </p:nvSpPr>
            <p:spPr bwMode="auto">
              <a:xfrm>
                <a:off x="6180285" y="334334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97" name="Rectangle 8496"/>
              <p:cNvSpPr/>
              <p:nvPr/>
            </p:nvSpPr>
            <p:spPr bwMode="auto">
              <a:xfrm>
                <a:off x="6287674" y="334334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98" name="Rectangle 8497"/>
              <p:cNvSpPr/>
              <p:nvPr/>
            </p:nvSpPr>
            <p:spPr bwMode="auto">
              <a:xfrm>
                <a:off x="6395063" y="334334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99" name="Rectangle 8498"/>
              <p:cNvSpPr/>
              <p:nvPr/>
            </p:nvSpPr>
            <p:spPr bwMode="auto">
              <a:xfrm>
                <a:off x="6502452" y="334334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00" name="Rectangle 8499"/>
              <p:cNvSpPr/>
              <p:nvPr/>
            </p:nvSpPr>
            <p:spPr bwMode="auto">
              <a:xfrm>
                <a:off x="6609841" y="334334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01" name="Rectangle 8500"/>
              <p:cNvSpPr/>
              <p:nvPr/>
            </p:nvSpPr>
            <p:spPr bwMode="auto">
              <a:xfrm>
                <a:off x="6717230" y="334334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02" name="Rectangle 8501"/>
              <p:cNvSpPr/>
              <p:nvPr/>
            </p:nvSpPr>
            <p:spPr bwMode="auto">
              <a:xfrm>
                <a:off x="6824620" y="334334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03" name="Rectangle 8502"/>
              <p:cNvSpPr/>
              <p:nvPr/>
            </p:nvSpPr>
            <p:spPr bwMode="auto">
              <a:xfrm>
                <a:off x="6932009" y="334334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04" name="Rectangle 8503"/>
              <p:cNvSpPr/>
              <p:nvPr/>
            </p:nvSpPr>
            <p:spPr bwMode="auto">
              <a:xfrm>
                <a:off x="7039398" y="334334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05" name="Rectangle 8504"/>
              <p:cNvSpPr/>
              <p:nvPr/>
            </p:nvSpPr>
            <p:spPr bwMode="auto">
              <a:xfrm>
                <a:off x="7146787" y="3343343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06" name="Rectangle 8505"/>
              <p:cNvSpPr/>
              <p:nvPr/>
            </p:nvSpPr>
            <p:spPr bwMode="auto">
              <a:xfrm>
                <a:off x="7254176" y="3343343"/>
                <a:ext cx="95861" cy="88899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07" name="Rectangle 8506"/>
              <p:cNvSpPr/>
              <p:nvPr/>
            </p:nvSpPr>
            <p:spPr bwMode="auto">
              <a:xfrm>
                <a:off x="7361565" y="3343343"/>
                <a:ext cx="95861" cy="88899"/>
              </a:xfrm>
              <a:prstGeom prst="rect">
                <a:avLst/>
              </a:prstGeom>
              <a:solidFill>
                <a:srgbClr val="996633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08" name="Rectangle 8507"/>
              <p:cNvSpPr/>
              <p:nvPr/>
            </p:nvSpPr>
            <p:spPr bwMode="auto">
              <a:xfrm>
                <a:off x="7468954" y="3343343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09" name="Rectangle 8508"/>
              <p:cNvSpPr/>
              <p:nvPr/>
            </p:nvSpPr>
            <p:spPr bwMode="auto">
              <a:xfrm>
                <a:off x="7576343" y="3343343"/>
                <a:ext cx="95861" cy="88899"/>
              </a:xfrm>
              <a:prstGeom prst="rect">
                <a:avLst/>
              </a:prstGeom>
              <a:solidFill>
                <a:srgbClr val="DDDDDD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10" name="Rectangle 8509"/>
              <p:cNvSpPr/>
              <p:nvPr/>
            </p:nvSpPr>
            <p:spPr bwMode="auto">
              <a:xfrm>
                <a:off x="7683732" y="3343343"/>
                <a:ext cx="95861" cy="88899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11" name="Rectangle 8510"/>
              <p:cNvSpPr/>
              <p:nvPr/>
            </p:nvSpPr>
            <p:spPr bwMode="auto">
              <a:xfrm>
                <a:off x="7791121" y="3343343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12" name="Rectangle 8511"/>
              <p:cNvSpPr/>
              <p:nvPr/>
            </p:nvSpPr>
            <p:spPr bwMode="auto">
              <a:xfrm>
                <a:off x="7898510" y="334334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13" name="Rectangle 8512"/>
              <p:cNvSpPr/>
              <p:nvPr/>
            </p:nvSpPr>
            <p:spPr bwMode="auto">
              <a:xfrm>
                <a:off x="8005899" y="334334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14" name="Rectangle 8513"/>
              <p:cNvSpPr/>
              <p:nvPr/>
            </p:nvSpPr>
            <p:spPr bwMode="auto">
              <a:xfrm>
                <a:off x="5965507" y="344401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15" name="Rectangle 8514"/>
              <p:cNvSpPr/>
              <p:nvPr/>
            </p:nvSpPr>
            <p:spPr bwMode="auto">
              <a:xfrm>
                <a:off x="6072896" y="344401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16" name="Rectangle 8515"/>
              <p:cNvSpPr/>
              <p:nvPr/>
            </p:nvSpPr>
            <p:spPr bwMode="auto">
              <a:xfrm>
                <a:off x="6180285" y="344401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17" name="Rectangle 8516"/>
              <p:cNvSpPr/>
              <p:nvPr/>
            </p:nvSpPr>
            <p:spPr bwMode="auto">
              <a:xfrm>
                <a:off x="6287674" y="344401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18" name="Rectangle 8517"/>
              <p:cNvSpPr/>
              <p:nvPr/>
            </p:nvSpPr>
            <p:spPr bwMode="auto">
              <a:xfrm>
                <a:off x="6395063" y="344401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19" name="Rectangle 8518"/>
              <p:cNvSpPr/>
              <p:nvPr/>
            </p:nvSpPr>
            <p:spPr bwMode="auto">
              <a:xfrm>
                <a:off x="6502452" y="344401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20" name="Rectangle 8519"/>
              <p:cNvSpPr/>
              <p:nvPr/>
            </p:nvSpPr>
            <p:spPr bwMode="auto">
              <a:xfrm>
                <a:off x="6609841" y="344401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21" name="Rectangle 8520"/>
              <p:cNvSpPr/>
              <p:nvPr/>
            </p:nvSpPr>
            <p:spPr bwMode="auto">
              <a:xfrm>
                <a:off x="6717230" y="344401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22" name="Rectangle 8521"/>
              <p:cNvSpPr/>
              <p:nvPr/>
            </p:nvSpPr>
            <p:spPr bwMode="auto">
              <a:xfrm>
                <a:off x="6824620" y="344401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23" name="Rectangle 8522"/>
              <p:cNvSpPr/>
              <p:nvPr/>
            </p:nvSpPr>
            <p:spPr bwMode="auto">
              <a:xfrm>
                <a:off x="6932009" y="344401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24" name="Rectangle 8523"/>
              <p:cNvSpPr/>
              <p:nvPr/>
            </p:nvSpPr>
            <p:spPr bwMode="auto">
              <a:xfrm>
                <a:off x="7039398" y="344401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25" name="Rectangle 8524"/>
              <p:cNvSpPr/>
              <p:nvPr/>
            </p:nvSpPr>
            <p:spPr bwMode="auto">
              <a:xfrm>
                <a:off x="7146787" y="344401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26" name="Rectangle 8525"/>
              <p:cNvSpPr/>
              <p:nvPr/>
            </p:nvSpPr>
            <p:spPr bwMode="auto">
              <a:xfrm>
                <a:off x="7254176" y="3444012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27" name="Rectangle 8526"/>
              <p:cNvSpPr/>
              <p:nvPr/>
            </p:nvSpPr>
            <p:spPr bwMode="auto">
              <a:xfrm>
                <a:off x="7361565" y="3444012"/>
                <a:ext cx="95861" cy="88899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28" name="Rectangle 8527"/>
              <p:cNvSpPr/>
              <p:nvPr/>
            </p:nvSpPr>
            <p:spPr bwMode="auto">
              <a:xfrm>
                <a:off x="7468954" y="3444012"/>
                <a:ext cx="95861" cy="88899"/>
              </a:xfrm>
              <a:prstGeom prst="rect">
                <a:avLst/>
              </a:prstGeom>
              <a:solidFill>
                <a:srgbClr val="996633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29" name="Rectangle 8528"/>
              <p:cNvSpPr/>
              <p:nvPr/>
            </p:nvSpPr>
            <p:spPr bwMode="auto">
              <a:xfrm>
                <a:off x="7576343" y="3444012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30" name="Rectangle 8529"/>
              <p:cNvSpPr/>
              <p:nvPr/>
            </p:nvSpPr>
            <p:spPr bwMode="auto">
              <a:xfrm>
                <a:off x="7683732" y="3444012"/>
                <a:ext cx="95861" cy="88899"/>
              </a:xfrm>
              <a:prstGeom prst="rect">
                <a:avLst/>
              </a:prstGeom>
              <a:solidFill>
                <a:srgbClr val="DDDDDD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31" name="Rectangle 8530"/>
              <p:cNvSpPr/>
              <p:nvPr/>
            </p:nvSpPr>
            <p:spPr bwMode="auto">
              <a:xfrm>
                <a:off x="7791121" y="3444012"/>
                <a:ext cx="95861" cy="88899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32" name="Rectangle 8531"/>
              <p:cNvSpPr/>
              <p:nvPr/>
            </p:nvSpPr>
            <p:spPr bwMode="auto">
              <a:xfrm>
                <a:off x="7898510" y="3444012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33" name="Rectangle 8532"/>
              <p:cNvSpPr/>
              <p:nvPr/>
            </p:nvSpPr>
            <p:spPr bwMode="auto">
              <a:xfrm>
                <a:off x="8005899" y="344401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34" name="Rectangle 8533"/>
              <p:cNvSpPr/>
              <p:nvPr/>
            </p:nvSpPr>
            <p:spPr bwMode="auto">
              <a:xfrm>
                <a:off x="5965507" y="354468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35" name="Rectangle 8534"/>
              <p:cNvSpPr/>
              <p:nvPr/>
            </p:nvSpPr>
            <p:spPr bwMode="auto">
              <a:xfrm>
                <a:off x="6072896" y="354468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36" name="Rectangle 8535"/>
              <p:cNvSpPr/>
              <p:nvPr/>
            </p:nvSpPr>
            <p:spPr bwMode="auto">
              <a:xfrm>
                <a:off x="6180285" y="354468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37" name="Rectangle 8536"/>
              <p:cNvSpPr/>
              <p:nvPr/>
            </p:nvSpPr>
            <p:spPr bwMode="auto">
              <a:xfrm>
                <a:off x="6287674" y="354468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38" name="Rectangle 8537"/>
              <p:cNvSpPr/>
              <p:nvPr/>
            </p:nvSpPr>
            <p:spPr bwMode="auto">
              <a:xfrm>
                <a:off x="6395063" y="354468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39" name="Rectangle 8538"/>
              <p:cNvSpPr/>
              <p:nvPr/>
            </p:nvSpPr>
            <p:spPr bwMode="auto">
              <a:xfrm>
                <a:off x="6502452" y="354468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40" name="Rectangle 8539"/>
              <p:cNvSpPr/>
              <p:nvPr/>
            </p:nvSpPr>
            <p:spPr bwMode="auto">
              <a:xfrm>
                <a:off x="6609841" y="354468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41" name="Rectangle 8540"/>
              <p:cNvSpPr/>
              <p:nvPr/>
            </p:nvSpPr>
            <p:spPr bwMode="auto">
              <a:xfrm>
                <a:off x="6717230" y="354468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42" name="Rectangle 8541"/>
              <p:cNvSpPr/>
              <p:nvPr/>
            </p:nvSpPr>
            <p:spPr bwMode="auto">
              <a:xfrm>
                <a:off x="6824620" y="354468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43" name="Rectangle 8542"/>
              <p:cNvSpPr/>
              <p:nvPr/>
            </p:nvSpPr>
            <p:spPr bwMode="auto">
              <a:xfrm>
                <a:off x="6932009" y="354468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44" name="Rectangle 8543"/>
              <p:cNvSpPr/>
              <p:nvPr/>
            </p:nvSpPr>
            <p:spPr bwMode="auto">
              <a:xfrm>
                <a:off x="7039398" y="354468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45" name="Rectangle 8544"/>
              <p:cNvSpPr/>
              <p:nvPr/>
            </p:nvSpPr>
            <p:spPr bwMode="auto">
              <a:xfrm>
                <a:off x="7146787" y="354468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46" name="Rectangle 8545"/>
              <p:cNvSpPr/>
              <p:nvPr/>
            </p:nvSpPr>
            <p:spPr bwMode="auto">
              <a:xfrm>
                <a:off x="7254176" y="354468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47" name="Rectangle 8546"/>
              <p:cNvSpPr/>
              <p:nvPr/>
            </p:nvSpPr>
            <p:spPr bwMode="auto">
              <a:xfrm>
                <a:off x="7361565" y="3544682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48" name="Rectangle 8547"/>
              <p:cNvSpPr/>
              <p:nvPr/>
            </p:nvSpPr>
            <p:spPr bwMode="auto">
              <a:xfrm>
                <a:off x="7468954" y="3544682"/>
                <a:ext cx="95861" cy="88899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49" name="Rectangle 8548"/>
              <p:cNvSpPr/>
              <p:nvPr/>
            </p:nvSpPr>
            <p:spPr bwMode="auto">
              <a:xfrm>
                <a:off x="7576343" y="3544682"/>
                <a:ext cx="95861" cy="88899"/>
              </a:xfrm>
              <a:prstGeom prst="rect">
                <a:avLst/>
              </a:prstGeom>
              <a:solidFill>
                <a:srgbClr val="996633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50" name="Rectangle 8549"/>
              <p:cNvSpPr/>
              <p:nvPr/>
            </p:nvSpPr>
            <p:spPr bwMode="auto">
              <a:xfrm>
                <a:off x="7683732" y="3544682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51" name="Rectangle 8550"/>
              <p:cNvSpPr/>
              <p:nvPr/>
            </p:nvSpPr>
            <p:spPr bwMode="auto">
              <a:xfrm>
                <a:off x="7791121" y="3544682"/>
                <a:ext cx="95861" cy="88899"/>
              </a:xfrm>
              <a:prstGeom prst="rect">
                <a:avLst/>
              </a:prstGeom>
              <a:solidFill>
                <a:srgbClr val="DDDDDD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52" name="Rectangle 8551"/>
              <p:cNvSpPr/>
              <p:nvPr/>
            </p:nvSpPr>
            <p:spPr bwMode="auto">
              <a:xfrm>
                <a:off x="7898510" y="3544682"/>
                <a:ext cx="95861" cy="88899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53" name="Rectangle 8552"/>
              <p:cNvSpPr/>
              <p:nvPr/>
            </p:nvSpPr>
            <p:spPr bwMode="auto">
              <a:xfrm>
                <a:off x="8005899" y="3544682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54" name="Rectangle 8553"/>
              <p:cNvSpPr/>
              <p:nvPr/>
            </p:nvSpPr>
            <p:spPr bwMode="auto">
              <a:xfrm>
                <a:off x="5965507" y="1631964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55" name="Rectangle 8554"/>
              <p:cNvSpPr/>
              <p:nvPr/>
            </p:nvSpPr>
            <p:spPr bwMode="auto">
              <a:xfrm>
                <a:off x="6072896" y="16319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56" name="Rectangle 8555"/>
              <p:cNvSpPr/>
              <p:nvPr/>
            </p:nvSpPr>
            <p:spPr bwMode="auto">
              <a:xfrm>
                <a:off x="6180285" y="16319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57" name="Rectangle 8556"/>
              <p:cNvSpPr/>
              <p:nvPr/>
            </p:nvSpPr>
            <p:spPr bwMode="auto">
              <a:xfrm>
                <a:off x="6287674" y="16319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58" name="Rectangle 8557"/>
              <p:cNvSpPr/>
              <p:nvPr/>
            </p:nvSpPr>
            <p:spPr bwMode="auto">
              <a:xfrm>
                <a:off x="6395063" y="16319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59" name="Rectangle 8558"/>
              <p:cNvSpPr/>
              <p:nvPr/>
            </p:nvSpPr>
            <p:spPr bwMode="auto">
              <a:xfrm>
                <a:off x="6502452" y="16319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60" name="Rectangle 8559"/>
              <p:cNvSpPr/>
              <p:nvPr/>
            </p:nvSpPr>
            <p:spPr bwMode="auto">
              <a:xfrm>
                <a:off x="6609841" y="16319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61" name="Rectangle 8560"/>
              <p:cNvSpPr/>
              <p:nvPr/>
            </p:nvSpPr>
            <p:spPr bwMode="auto">
              <a:xfrm>
                <a:off x="6717230" y="16319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62" name="Rectangle 8561"/>
              <p:cNvSpPr/>
              <p:nvPr/>
            </p:nvSpPr>
            <p:spPr bwMode="auto">
              <a:xfrm>
                <a:off x="6824620" y="16319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63" name="Rectangle 8562"/>
              <p:cNvSpPr/>
              <p:nvPr/>
            </p:nvSpPr>
            <p:spPr bwMode="auto">
              <a:xfrm>
                <a:off x="6932009" y="16319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64" name="Rectangle 8563"/>
              <p:cNvSpPr/>
              <p:nvPr/>
            </p:nvSpPr>
            <p:spPr bwMode="auto">
              <a:xfrm>
                <a:off x="7039398" y="16319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65" name="Rectangle 8564"/>
              <p:cNvSpPr/>
              <p:nvPr/>
            </p:nvSpPr>
            <p:spPr bwMode="auto">
              <a:xfrm>
                <a:off x="7146787" y="16319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66" name="Rectangle 8565"/>
              <p:cNvSpPr/>
              <p:nvPr/>
            </p:nvSpPr>
            <p:spPr bwMode="auto">
              <a:xfrm>
                <a:off x="7254176" y="16319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67" name="Rectangle 8566"/>
              <p:cNvSpPr/>
              <p:nvPr/>
            </p:nvSpPr>
            <p:spPr bwMode="auto">
              <a:xfrm>
                <a:off x="7361565" y="1631964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68" name="Rectangle 8567"/>
              <p:cNvSpPr/>
              <p:nvPr/>
            </p:nvSpPr>
            <p:spPr bwMode="auto">
              <a:xfrm>
                <a:off x="7468954" y="1631964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69" name="Rectangle 8568"/>
              <p:cNvSpPr/>
              <p:nvPr/>
            </p:nvSpPr>
            <p:spPr bwMode="auto">
              <a:xfrm>
                <a:off x="7576343" y="1631964"/>
                <a:ext cx="95861" cy="88899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70" name="Rectangle 8569"/>
              <p:cNvSpPr/>
              <p:nvPr/>
            </p:nvSpPr>
            <p:spPr bwMode="auto">
              <a:xfrm>
                <a:off x="7683732" y="1631964"/>
                <a:ext cx="95861" cy="88899"/>
              </a:xfrm>
              <a:prstGeom prst="rect">
                <a:avLst/>
              </a:prstGeom>
              <a:solidFill>
                <a:srgbClr val="996633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71" name="Rectangle 8570"/>
              <p:cNvSpPr/>
              <p:nvPr/>
            </p:nvSpPr>
            <p:spPr bwMode="auto">
              <a:xfrm>
                <a:off x="7791121" y="1631964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72" name="Rectangle 8571"/>
              <p:cNvSpPr/>
              <p:nvPr/>
            </p:nvSpPr>
            <p:spPr bwMode="auto">
              <a:xfrm>
                <a:off x="7898510" y="1631964"/>
                <a:ext cx="95861" cy="88899"/>
              </a:xfrm>
              <a:prstGeom prst="rect">
                <a:avLst/>
              </a:prstGeom>
              <a:solidFill>
                <a:srgbClr val="DDDDDD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73" name="Rectangle 8572"/>
              <p:cNvSpPr/>
              <p:nvPr/>
            </p:nvSpPr>
            <p:spPr bwMode="auto">
              <a:xfrm>
                <a:off x="8005899" y="1631964"/>
                <a:ext cx="95861" cy="88899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74" name="Rectangle 8573"/>
              <p:cNvSpPr/>
              <p:nvPr/>
            </p:nvSpPr>
            <p:spPr bwMode="auto">
              <a:xfrm>
                <a:off x="5965507" y="1732633"/>
                <a:ext cx="95861" cy="88899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75" name="Rectangle 8574"/>
              <p:cNvSpPr/>
              <p:nvPr/>
            </p:nvSpPr>
            <p:spPr bwMode="auto">
              <a:xfrm>
                <a:off x="6072896" y="1732633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76" name="Rectangle 8575"/>
              <p:cNvSpPr/>
              <p:nvPr/>
            </p:nvSpPr>
            <p:spPr bwMode="auto">
              <a:xfrm>
                <a:off x="6180285" y="17326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77" name="Rectangle 8576"/>
              <p:cNvSpPr/>
              <p:nvPr/>
            </p:nvSpPr>
            <p:spPr bwMode="auto">
              <a:xfrm>
                <a:off x="6287674" y="17326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78" name="Rectangle 8577"/>
              <p:cNvSpPr/>
              <p:nvPr/>
            </p:nvSpPr>
            <p:spPr bwMode="auto">
              <a:xfrm>
                <a:off x="6395063" y="17326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79" name="Rectangle 8578"/>
              <p:cNvSpPr/>
              <p:nvPr/>
            </p:nvSpPr>
            <p:spPr bwMode="auto">
              <a:xfrm>
                <a:off x="6502452" y="17326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80" name="Rectangle 8579"/>
              <p:cNvSpPr/>
              <p:nvPr/>
            </p:nvSpPr>
            <p:spPr bwMode="auto">
              <a:xfrm>
                <a:off x="6609841" y="17326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81" name="Rectangle 8580"/>
              <p:cNvSpPr/>
              <p:nvPr/>
            </p:nvSpPr>
            <p:spPr bwMode="auto">
              <a:xfrm>
                <a:off x="6717230" y="17326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82" name="Rectangle 8581"/>
              <p:cNvSpPr/>
              <p:nvPr/>
            </p:nvSpPr>
            <p:spPr bwMode="auto">
              <a:xfrm>
                <a:off x="6824620" y="17326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83" name="Rectangle 8582"/>
              <p:cNvSpPr/>
              <p:nvPr/>
            </p:nvSpPr>
            <p:spPr bwMode="auto">
              <a:xfrm>
                <a:off x="6932009" y="17326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84" name="Rectangle 8583"/>
              <p:cNvSpPr/>
              <p:nvPr/>
            </p:nvSpPr>
            <p:spPr bwMode="auto">
              <a:xfrm>
                <a:off x="7039398" y="17326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85" name="Rectangle 8584"/>
              <p:cNvSpPr/>
              <p:nvPr/>
            </p:nvSpPr>
            <p:spPr bwMode="auto">
              <a:xfrm>
                <a:off x="7146787" y="17326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86" name="Rectangle 8585"/>
              <p:cNvSpPr/>
              <p:nvPr/>
            </p:nvSpPr>
            <p:spPr bwMode="auto">
              <a:xfrm>
                <a:off x="7254176" y="17326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87" name="Rectangle 8586"/>
              <p:cNvSpPr/>
              <p:nvPr/>
            </p:nvSpPr>
            <p:spPr bwMode="auto">
              <a:xfrm>
                <a:off x="7361565" y="17326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88" name="Rectangle 8587"/>
              <p:cNvSpPr/>
              <p:nvPr/>
            </p:nvSpPr>
            <p:spPr bwMode="auto">
              <a:xfrm>
                <a:off x="7468954" y="173263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89" name="Rectangle 8588"/>
              <p:cNvSpPr/>
              <p:nvPr/>
            </p:nvSpPr>
            <p:spPr bwMode="auto">
              <a:xfrm>
                <a:off x="7576343" y="1732633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90" name="Rectangle 8589"/>
              <p:cNvSpPr/>
              <p:nvPr/>
            </p:nvSpPr>
            <p:spPr bwMode="auto">
              <a:xfrm>
                <a:off x="7683732" y="1732633"/>
                <a:ext cx="95861" cy="88899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91" name="Rectangle 8590"/>
              <p:cNvSpPr/>
              <p:nvPr/>
            </p:nvSpPr>
            <p:spPr bwMode="auto">
              <a:xfrm>
                <a:off x="7791121" y="1732633"/>
                <a:ext cx="95861" cy="88899"/>
              </a:xfrm>
              <a:prstGeom prst="rect">
                <a:avLst/>
              </a:prstGeom>
              <a:solidFill>
                <a:srgbClr val="996633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92" name="Rectangle 8591"/>
              <p:cNvSpPr/>
              <p:nvPr/>
            </p:nvSpPr>
            <p:spPr bwMode="auto">
              <a:xfrm>
                <a:off x="7898510" y="1732633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93" name="Rectangle 8592"/>
              <p:cNvSpPr/>
              <p:nvPr/>
            </p:nvSpPr>
            <p:spPr bwMode="auto">
              <a:xfrm>
                <a:off x="8005899" y="1732633"/>
                <a:ext cx="95861" cy="88899"/>
              </a:xfrm>
              <a:prstGeom prst="rect">
                <a:avLst/>
              </a:prstGeom>
              <a:solidFill>
                <a:srgbClr val="DDDDDD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94" name="Rectangle 8593"/>
              <p:cNvSpPr/>
              <p:nvPr/>
            </p:nvSpPr>
            <p:spPr bwMode="auto">
              <a:xfrm>
                <a:off x="5965507" y="1833303"/>
                <a:ext cx="95861" cy="88899"/>
              </a:xfrm>
              <a:prstGeom prst="rect">
                <a:avLst/>
              </a:prstGeom>
              <a:solidFill>
                <a:srgbClr val="DDDDDD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95" name="Rectangle 8594"/>
              <p:cNvSpPr/>
              <p:nvPr/>
            </p:nvSpPr>
            <p:spPr bwMode="auto">
              <a:xfrm>
                <a:off x="6072896" y="1833303"/>
                <a:ext cx="95861" cy="88899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96" name="Rectangle 8595"/>
              <p:cNvSpPr/>
              <p:nvPr/>
            </p:nvSpPr>
            <p:spPr bwMode="auto">
              <a:xfrm>
                <a:off x="6180285" y="1833303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97" name="Rectangle 8596"/>
              <p:cNvSpPr/>
              <p:nvPr/>
            </p:nvSpPr>
            <p:spPr bwMode="auto">
              <a:xfrm>
                <a:off x="6287674" y="18333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98" name="Rectangle 8597"/>
              <p:cNvSpPr/>
              <p:nvPr/>
            </p:nvSpPr>
            <p:spPr bwMode="auto">
              <a:xfrm>
                <a:off x="6395063" y="18333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99" name="Rectangle 8598"/>
              <p:cNvSpPr/>
              <p:nvPr/>
            </p:nvSpPr>
            <p:spPr bwMode="auto">
              <a:xfrm>
                <a:off x="6502452" y="18333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00" name="Rectangle 8599"/>
              <p:cNvSpPr/>
              <p:nvPr/>
            </p:nvSpPr>
            <p:spPr bwMode="auto">
              <a:xfrm>
                <a:off x="6609841" y="18333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01" name="Rectangle 8600"/>
              <p:cNvSpPr/>
              <p:nvPr/>
            </p:nvSpPr>
            <p:spPr bwMode="auto">
              <a:xfrm>
                <a:off x="6717230" y="18333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02" name="Rectangle 8601"/>
              <p:cNvSpPr/>
              <p:nvPr/>
            </p:nvSpPr>
            <p:spPr bwMode="auto">
              <a:xfrm>
                <a:off x="6824620" y="18333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03" name="Rectangle 8602"/>
              <p:cNvSpPr/>
              <p:nvPr/>
            </p:nvSpPr>
            <p:spPr bwMode="auto">
              <a:xfrm>
                <a:off x="6932009" y="18333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04" name="Rectangle 8603"/>
              <p:cNvSpPr/>
              <p:nvPr/>
            </p:nvSpPr>
            <p:spPr bwMode="auto">
              <a:xfrm>
                <a:off x="7039398" y="18333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05" name="Rectangle 8604"/>
              <p:cNvSpPr/>
              <p:nvPr/>
            </p:nvSpPr>
            <p:spPr bwMode="auto">
              <a:xfrm>
                <a:off x="7146787" y="18333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06" name="Rectangle 8605"/>
              <p:cNvSpPr/>
              <p:nvPr/>
            </p:nvSpPr>
            <p:spPr bwMode="auto">
              <a:xfrm>
                <a:off x="7254176" y="18333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07" name="Rectangle 8606"/>
              <p:cNvSpPr/>
              <p:nvPr/>
            </p:nvSpPr>
            <p:spPr bwMode="auto">
              <a:xfrm>
                <a:off x="7361565" y="18333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08" name="Rectangle 8607"/>
              <p:cNvSpPr/>
              <p:nvPr/>
            </p:nvSpPr>
            <p:spPr bwMode="auto">
              <a:xfrm>
                <a:off x="7468954" y="18333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09" name="Rectangle 8608"/>
              <p:cNvSpPr/>
              <p:nvPr/>
            </p:nvSpPr>
            <p:spPr bwMode="auto">
              <a:xfrm>
                <a:off x="7576343" y="1833303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10" name="Rectangle 8609"/>
              <p:cNvSpPr/>
              <p:nvPr/>
            </p:nvSpPr>
            <p:spPr bwMode="auto">
              <a:xfrm>
                <a:off x="7683732" y="1833303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11" name="Rectangle 8610"/>
              <p:cNvSpPr/>
              <p:nvPr/>
            </p:nvSpPr>
            <p:spPr bwMode="auto">
              <a:xfrm>
                <a:off x="7791121" y="1833303"/>
                <a:ext cx="95861" cy="88899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12" name="Rectangle 8611"/>
              <p:cNvSpPr/>
              <p:nvPr/>
            </p:nvSpPr>
            <p:spPr bwMode="auto">
              <a:xfrm>
                <a:off x="7898510" y="1833303"/>
                <a:ext cx="95861" cy="88899"/>
              </a:xfrm>
              <a:prstGeom prst="rect">
                <a:avLst/>
              </a:prstGeom>
              <a:solidFill>
                <a:srgbClr val="996633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13" name="Rectangle 8612"/>
              <p:cNvSpPr/>
              <p:nvPr/>
            </p:nvSpPr>
            <p:spPr bwMode="auto">
              <a:xfrm>
                <a:off x="8005899" y="1833303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14" name="Rectangle 8613"/>
              <p:cNvSpPr/>
              <p:nvPr/>
            </p:nvSpPr>
            <p:spPr bwMode="auto">
              <a:xfrm>
                <a:off x="5965507" y="1933972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15" name="Rectangle 8614"/>
              <p:cNvSpPr/>
              <p:nvPr/>
            </p:nvSpPr>
            <p:spPr bwMode="auto">
              <a:xfrm>
                <a:off x="6072896" y="1933972"/>
                <a:ext cx="95861" cy="88899"/>
              </a:xfrm>
              <a:prstGeom prst="rect">
                <a:avLst/>
              </a:prstGeom>
              <a:solidFill>
                <a:srgbClr val="DDDDDD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16" name="Rectangle 8615"/>
              <p:cNvSpPr/>
              <p:nvPr/>
            </p:nvSpPr>
            <p:spPr bwMode="auto">
              <a:xfrm>
                <a:off x="6180285" y="1933972"/>
                <a:ext cx="95861" cy="88899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17" name="Rectangle 8616"/>
              <p:cNvSpPr/>
              <p:nvPr/>
            </p:nvSpPr>
            <p:spPr bwMode="auto">
              <a:xfrm>
                <a:off x="6287674" y="1933972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18" name="Rectangle 8617"/>
              <p:cNvSpPr/>
              <p:nvPr/>
            </p:nvSpPr>
            <p:spPr bwMode="auto">
              <a:xfrm>
                <a:off x="6395063" y="19339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19" name="Rectangle 8618"/>
              <p:cNvSpPr/>
              <p:nvPr/>
            </p:nvSpPr>
            <p:spPr bwMode="auto">
              <a:xfrm>
                <a:off x="6502452" y="19339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20" name="Rectangle 8619"/>
              <p:cNvSpPr/>
              <p:nvPr/>
            </p:nvSpPr>
            <p:spPr bwMode="auto">
              <a:xfrm>
                <a:off x="6609841" y="19339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21" name="Rectangle 8620"/>
              <p:cNvSpPr/>
              <p:nvPr/>
            </p:nvSpPr>
            <p:spPr bwMode="auto">
              <a:xfrm>
                <a:off x="6717230" y="19339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22" name="Rectangle 8621"/>
              <p:cNvSpPr/>
              <p:nvPr/>
            </p:nvSpPr>
            <p:spPr bwMode="auto">
              <a:xfrm>
                <a:off x="6824620" y="19339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23" name="Rectangle 8622"/>
              <p:cNvSpPr/>
              <p:nvPr/>
            </p:nvSpPr>
            <p:spPr bwMode="auto">
              <a:xfrm>
                <a:off x="6932009" y="19339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24" name="Rectangle 8623"/>
              <p:cNvSpPr/>
              <p:nvPr/>
            </p:nvSpPr>
            <p:spPr bwMode="auto">
              <a:xfrm>
                <a:off x="7039398" y="19339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25" name="Rectangle 8624"/>
              <p:cNvSpPr/>
              <p:nvPr/>
            </p:nvSpPr>
            <p:spPr bwMode="auto">
              <a:xfrm>
                <a:off x="7146787" y="19339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26" name="Rectangle 8625"/>
              <p:cNvSpPr/>
              <p:nvPr/>
            </p:nvSpPr>
            <p:spPr bwMode="auto">
              <a:xfrm>
                <a:off x="7254176" y="19339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27" name="Rectangle 8626"/>
              <p:cNvSpPr/>
              <p:nvPr/>
            </p:nvSpPr>
            <p:spPr bwMode="auto">
              <a:xfrm>
                <a:off x="7361565" y="19339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28" name="Rectangle 8627"/>
              <p:cNvSpPr/>
              <p:nvPr/>
            </p:nvSpPr>
            <p:spPr bwMode="auto">
              <a:xfrm>
                <a:off x="7468954" y="19339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29" name="Rectangle 8628"/>
              <p:cNvSpPr/>
              <p:nvPr/>
            </p:nvSpPr>
            <p:spPr bwMode="auto">
              <a:xfrm>
                <a:off x="7576343" y="19339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30" name="Rectangle 8629"/>
              <p:cNvSpPr/>
              <p:nvPr/>
            </p:nvSpPr>
            <p:spPr bwMode="auto">
              <a:xfrm>
                <a:off x="7683732" y="193397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31" name="Rectangle 8630"/>
              <p:cNvSpPr/>
              <p:nvPr/>
            </p:nvSpPr>
            <p:spPr bwMode="auto">
              <a:xfrm>
                <a:off x="7791121" y="1933972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32" name="Rectangle 8631"/>
              <p:cNvSpPr/>
              <p:nvPr/>
            </p:nvSpPr>
            <p:spPr bwMode="auto">
              <a:xfrm>
                <a:off x="7898510" y="1933972"/>
                <a:ext cx="95861" cy="88899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33" name="Rectangle 8632"/>
              <p:cNvSpPr/>
              <p:nvPr/>
            </p:nvSpPr>
            <p:spPr bwMode="auto">
              <a:xfrm>
                <a:off x="8005899" y="1933972"/>
                <a:ext cx="95861" cy="88899"/>
              </a:xfrm>
              <a:prstGeom prst="rect">
                <a:avLst/>
              </a:prstGeom>
              <a:solidFill>
                <a:srgbClr val="996633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34" name="Rectangle 8633"/>
              <p:cNvSpPr/>
              <p:nvPr/>
            </p:nvSpPr>
            <p:spPr bwMode="auto">
              <a:xfrm>
                <a:off x="5965507" y="2034642"/>
                <a:ext cx="95861" cy="88899"/>
              </a:xfrm>
              <a:prstGeom prst="rect">
                <a:avLst/>
              </a:prstGeom>
              <a:solidFill>
                <a:srgbClr val="996633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35" name="Rectangle 8634"/>
              <p:cNvSpPr/>
              <p:nvPr/>
            </p:nvSpPr>
            <p:spPr bwMode="auto">
              <a:xfrm>
                <a:off x="6072896" y="2034642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36" name="Rectangle 8635"/>
              <p:cNvSpPr/>
              <p:nvPr/>
            </p:nvSpPr>
            <p:spPr bwMode="auto">
              <a:xfrm>
                <a:off x="6180285" y="2034642"/>
                <a:ext cx="95861" cy="88899"/>
              </a:xfrm>
              <a:prstGeom prst="rect">
                <a:avLst/>
              </a:prstGeom>
              <a:solidFill>
                <a:srgbClr val="DDDDDD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37" name="Rectangle 8636"/>
              <p:cNvSpPr/>
              <p:nvPr/>
            </p:nvSpPr>
            <p:spPr bwMode="auto">
              <a:xfrm>
                <a:off x="6287674" y="2034642"/>
                <a:ext cx="95861" cy="88899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38" name="Rectangle 8637"/>
              <p:cNvSpPr/>
              <p:nvPr/>
            </p:nvSpPr>
            <p:spPr bwMode="auto">
              <a:xfrm>
                <a:off x="6395063" y="2034642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39" name="Rectangle 8638"/>
              <p:cNvSpPr/>
              <p:nvPr/>
            </p:nvSpPr>
            <p:spPr bwMode="auto">
              <a:xfrm>
                <a:off x="6502452" y="203464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40" name="Rectangle 8639"/>
              <p:cNvSpPr/>
              <p:nvPr/>
            </p:nvSpPr>
            <p:spPr bwMode="auto">
              <a:xfrm>
                <a:off x="6609841" y="203464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41" name="Rectangle 8640"/>
              <p:cNvSpPr/>
              <p:nvPr/>
            </p:nvSpPr>
            <p:spPr bwMode="auto">
              <a:xfrm>
                <a:off x="6717230" y="203464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42" name="Rectangle 8641"/>
              <p:cNvSpPr/>
              <p:nvPr/>
            </p:nvSpPr>
            <p:spPr bwMode="auto">
              <a:xfrm>
                <a:off x="6824620" y="203464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43" name="Rectangle 8642"/>
              <p:cNvSpPr/>
              <p:nvPr/>
            </p:nvSpPr>
            <p:spPr bwMode="auto">
              <a:xfrm>
                <a:off x="6932009" y="203464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44" name="Rectangle 8643"/>
              <p:cNvSpPr/>
              <p:nvPr/>
            </p:nvSpPr>
            <p:spPr bwMode="auto">
              <a:xfrm>
                <a:off x="7039398" y="203464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45" name="Rectangle 8644"/>
              <p:cNvSpPr/>
              <p:nvPr/>
            </p:nvSpPr>
            <p:spPr bwMode="auto">
              <a:xfrm>
                <a:off x="7146787" y="203464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46" name="Rectangle 8645"/>
              <p:cNvSpPr/>
              <p:nvPr/>
            </p:nvSpPr>
            <p:spPr bwMode="auto">
              <a:xfrm>
                <a:off x="7254176" y="203464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47" name="Rectangle 8646"/>
              <p:cNvSpPr/>
              <p:nvPr/>
            </p:nvSpPr>
            <p:spPr bwMode="auto">
              <a:xfrm>
                <a:off x="7361565" y="203464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48" name="Rectangle 8647"/>
              <p:cNvSpPr/>
              <p:nvPr/>
            </p:nvSpPr>
            <p:spPr bwMode="auto">
              <a:xfrm>
                <a:off x="7468954" y="203464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49" name="Rectangle 8648"/>
              <p:cNvSpPr/>
              <p:nvPr/>
            </p:nvSpPr>
            <p:spPr bwMode="auto">
              <a:xfrm>
                <a:off x="7576343" y="203464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50" name="Rectangle 8649"/>
              <p:cNvSpPr/>
              <p:nvPr/>
            </p:nvSpPr>
            <p:spPr bwMode="auto">
              <a:xfrm>
                <a:off x="7683732" y="203464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51" name="Rectangle 8650"/>
              <p:cNvSpPr/>
              <p:nvPr/>
            </p:nvSpPr>
            <p:spPr bwMode="auto">
              <a:xfrm>
                <a:off x="7791121" y="2034642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52" name="Rectangle 8651"/>
              <p:cNvSpPr/>
              <p:nvPr/>
            </p:nvSpPr>
            <p:spPr bwMode="auto">
              <a:xfrm>
                <a:off x="7898510" y="2034642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53" name="Rectangle 8652"/>
              <p:cNvSpPr/>
              <p:nvPr/>
            </p:nvSpPr>
            <p:spPr bwMode="auto">
              <a:xfrm>
                <a:off x="8005899" y="2034642"/>
                <a:ext cx="95861" cy="88899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54" name="Rectangle 8653"/>
              <p:cNvSpPr/>
              <p:nvPr/>
            </p:nvSpPr>
            <p:spPr bwMode="auto">
              <a:xfrm>
                <a:off x="5965507" y="2135311"/>
                <a:ext cx="95861" cy="88899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55" name="Rectangle 8654"/>
              <p:cNvSpPr/>
              <p:nvPr/>
            </p:nvSpPr>
            <p:spPr bwMode="auto">
              <a:xfrm>
                <a:off x="6072896" y="2135311"/>
                <a:ext cx="95861" cy="88899"/>
              </a:xfrm>
              <a:prstGeom prst="rect">
                <a:avLst/>
              </a:prstGeom>
              <a:solidFill>
                <a:srgbClr val="996633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56" name="Rectangle 8655"/>
              <p:cNvSpPr/>
              <p:nvPr/>
            </p:nvSpPr>
            <p:spPr bwMode="auto">
              <a:xfrm>
                <a:off x="6180285" y="2135311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57" name="Rectangle 8656"/>
              <p:cNvSpPr/>
              <p:nvPr/>
            </p:nvSpPr>
            <p:spPr bwMode="auto">
              <a:xfrm>
                <a:off x="6287674" y="2135311"/>
                <a:ext cx="95861" cy="88899"/>
              </a:xfrm>
              <a:prstGeom prst="rect">
                <a:avLst/>
              </a:prstGeom>
              <a:solidFill>
                <a:srgbClr val="DDDDDD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58" name="Rectangle 8657"/>
              <p:cNvSpPr/>
              <p:nvPr/>
            </p:nvSpPr>
            <p:spPr bwMode="auto">
              <a:xfrm>
                <a:off x="6395063" y="2135311"/>
                <a:ext cx="95861" cy="88899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59" name="Rectangle 8658"/>
              <p:cNvSpPr/>
              <p:nvPr/>
            </p:nvSpPr>
            <p:spPr bwMode="auto">
              <a:xfrm>
                <a:off x="6502452" y="2135311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60" name="Rectangle 8659"/>
              <p:cNvSpPr/>
              <p:nvPr/>
            </p:nvSpPr>
            <p:spPr bwMode="auto">
              <a:xfrm>
                <a:off x="6609841" y="21353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61" name="Rectangle 8660"/>
              <p:cNvSpPr/>
              <p:nvPr/>
            </p:nvSpPr>
            <p:spPr bwMode="auto">
              <a:xfrm>
                <a:off x="6717230" y="21353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62" name="Rectangle 8661"/>
              <p:cNvSpPr/>
              <p:nvPr/>
            </p:nvSpPr>
            <p:spPr bwMode="auto">
              <a:xfrm>
                <a:off x="6824620" y="21353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63" name="Rectangle 8662"/>
              <p:cNvSpPr/>
              <p:nvPr/>
            </p:nvSpPr>
            <p:spPr bwMode="auto">
              <a:xfrm>
                <a:off x="6932009" y="21353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64" name="Rectangle 8663"/>
              <p:cNvSpPr/>
              <p:nvPr/>
            </p:nvSpPr>
            <p:spPr bwMode="auto">
              <a:xfrm>
                <a:off x="7039398" y="21353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65" name="Rectangle 8664"/>
              <p:cNvSpPr/>
              <p:nvPr/>
            </p:nvSpPr>
            <p:spPr bwMode="auto">
              <a:xfrm>
                <a:off x="7146787" y="21353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66" name="Rectangle 8665"/>
              <p:cNvSpPr/>
              <p:nvPr/>
            </p:nvSpPr>
            <p:spPr bwMode="auto">
              <a:xfrm>
                <a:off x="7254176" y="21353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67" name="Rectangle 8666"/>
              <p:cNvSpPr/>
              <p:nvPr/>
            </p:nvSpPr>
            <p:spPr bwMode="auto">
              <a:xfrm>
                <a:off x="7361565" y="21353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68" name="Rectangle 8667"/>
              <p:cNvSpPr/>
              <p:nvPr/>
            </p:nvSpPr>
            <p:spPr bwMode="auto">
              <a:xfrm>
                <a:off x="7468954" y="21353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69" name="Rectangle 8668"/>
              <p:cNvSpPr/>
              <p:nvPr/>
            </p:nvSpPr>
            <p:spPr bwMode="auto">
              <a:xfrm>
                <a:off x="7576343" y="21353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70" name="Rectangle 8669"/>
              <p:cNvSpPr/>
              <p:nvPr/>
            </p:nvSpPr>
            <p:spPr bwMode="auto">
              <a:xfrm>
                <a:off x="7683732" y="21353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71" name="Rectangle 8670"/>
              <p:cNvSpPr/>
              <p:nvPr/>
            </p:nvSpPr>
            <p:spPr bwMode="auto">
              <a:xfrm>
                <a:off x="7791121" y="21353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72" name="Rectangle 8671"/>
              <p:cNvSpPr/>
              <p:nvPr/>
            </p:nvSpPr>
            <p:spPr bwMode="auto">
              <a:xfrm>
                <a:off x="7898510" y="2135311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73" name="Rectangle 8672"/>
              <p:cNvSpPr/>
              <p:nvPr/>
            </p:nvSpPr>
            <p:spPr bwMode="auto">
              <a:xfrm>
                <a:off x="8005899" y="2135311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74" name="Rectangle 8673"/>
              <p:cNvSpPr/>
              <p:nvPr/>
            </p:nvSpPr>
            <p:spPr bwMode="auto">
              <a:xfrm>
                <a:off x="5965507" y="2235980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75" name="Rectangle 8674"/>
              <p:cNvSpPr/>
              <p:nvPr/>
            </p:nvSpPr>
            <p:spPr bwMode="auto">
              <a:xfrm>
                <a:off x="6072896" y="2235980"/>
                <a:ext cx="95861" cy="88899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76" name="Rectangle 8675"/>
              <p:cNvSpPr/>
              <p:nvPr/>
            </p:nvSpPr>
            <p:spPr bwMode="auto">
              <a:xfrm>
                <a:off x="6180285" y="2235980"/>
                <a:ext cx="95861" cy="88899"/>
              </a:xfrm>
              <a:prstGeom prst="rect">
                <a:avLst/>
              </a:prstGeom>
              <a:solidFill>
                <a:srgbClr val="996633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77" name="Rectangle 8676"/>
              <p:cNvSpPr/>
              <p:nvPr/>
            </p:nvSpPr>
            <p:spPr bwMode="auto">
              <a:xfrm>
                <a:off x="6287674" y="2235980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78" name="Rectangle 8677"/>
              <p:cNvSpPr/>
              <p:nvPr/>
            </p:nvSpPr>
            <p:spPr bwMode="auto">
              <a:xfrm>
                <a:off x="6395063" y="2235980"/>
                <a:ext cx="95861" cy="88899"/>
              </a:xfrm>
              <a:prstGeom prst="rect">
                <a:avLst/>
              </a:prstGeom>
              <a:solidFill>
                <a:srgbClr val="DDDDDD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79" name="Rectangle 8678"/>
              <p:cNvSpPr/>
              <p:nvPr/>
            </p:nvSpPr>
            <p:spPr bwMode="auto">
              <a:xfrm>
                <a:off x="6502452" y="2235980"/>
                <a:ext cx="95861" cy="88899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80" name="Rectangle 8679"/>
              <p:cNvSpPr/>
              <p:nvPr/>
            </p:nvSpPr>
            <p:spPr bwMode="auto">
              <a:xfrm>
                <a:off x="6609841" y="2235980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81" name="Rectangle 8680"/>
              <p:cNvSpPr/>
              <p:nvPr/>
            </p:nvSpPr>
            <p:spPr bwMode="auto">
              <a:xfrm>
                <a:off x="6717230" y="223598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82" name="Rectangle 8681"/>
              <p:cNvSpPr/>
              <p:nvPr/>
            </p:nvSpPr>
            <p:spPr bwMode="auto">
              <a:xfrm>
                <a:off x="6824620" y="223598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83" name="Rectangle 8682"/>
              <p:cNvSpPr/>
              <p:nvPr/>
            </p:nvSpPr>
            <p:spPr bwMode="auto">
              <a:xfrm>
                <a:off x="6932009" y="223598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84" name="Rectangle 8683"/>
              <p:cNvSpPr/>
              <p:nvPr/>
            </p:nvSpPr>
            <p:spPr bwMode="auto">
              <a:xfrm>
                <a:off x="7039398" y="223598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85" name="Rectangle 8684"/>
              <p:cNvSpPr/>
              <p:nvPr/>
            </p:nvSpPr>
            <p:spPr bwMode="auto">
              <a:xfrm>
                <a:off x="7146787" y="223598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86" name="Rectangle 8685"/>
              <p:cNvSpPr/>
              <p:nvPr/>
            </p:nvSpPr>
            <p:spPr bwMode="auto">
              <a:xfrm>
                <a:off x="7254176" y="223598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87" name="Rectangle 8686"/>
              <p:cNvSpPr/>
              <p:nvPr/>
            </p:nvSpPr>
            <p:spPr bwMode="auto">
              <a:xfrm>
                <a:off x="7361565" y="223598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88" name="Rectangle 8687"/>
              <p:cNvSpPr/>
              <p:nvPr/>
            </p:nvSpPr>
            <p:spPr bwMode="auto">
              <a:xfrm>
                <a:off x="7468954" y="223598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89" name="Rectangle 8688"/>
              <p:cNvSpPr/>
              <p:nvPr/>
            </p:nvSpPr>
            <p:spPr bwMode="auto">
              <a:xfrm>
                <a:off x="7576343" y="223598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90" name="Rectangle 8689"/>
              <p:cNvSpPr/>
              <p:nvPr/>
            </p:nvSpPr>
            <p:spPr bwMode="auto">
              <a:xfrm>
                <a:off x="7683732" y="223598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91" name="Rectangle 8690"/>
              <p:cNvSpPr/>
              <p:nvPr/>
            </p:nvSpPr>
            <p:spPr bwMode="auto">
              <a:xfrm>
                <a:off x="7791121" y="223598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92" name="Rectangle 8691"/>
              <p:cNvSpPr/>
              <p:nvPr/>
            </p:nvSpPr>
            <p:spPr bwMode="auto">
              <a:xfrm>
                <a:off x="7898510" y="223598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93" name="Rectangle 8692"/>
              <p:cNvSpPr/>
              <p:nvPr/>
            </p:nvSpPr>
            <p:spPr bwMode="auto">
              <a:xfrm>
                <a:off x="8005899" y="223598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94" name="Rectangle 8693"/>
              <p:cNvSpPr/>
              <p:nvPr/>
            </p:nvSpPr>
            <p:spPr bwMode="auto">
              <a:xfrm>
                <a:off x="5965507" y="233665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95" name="Rectangle 8694"/>
              <p:cNvSpPr/>
              <p:nvPr/>
            </p:nvSpPr>
            <p:spPr bwMode="auto">
              <a:xfrm>
                <a:off x="6072896" y="2336650"/>
                <a:ext cx="95861" cy="88899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96" name="Rectangle 8695"/>
              <p:cNvSpPr/>
              <p:nvPr/>
            </p:nvSpPr>
            <p:spPr bwMode="auto">
              <a:xfrm>
                <a:off x="6180285" y="2336650"/>
                <a:ext cx="95861" cy="88899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97" name="Rectangle 8696"/>
              <p:cNvSpPr/>
              <p:nvPr/>
            </p:nvSpPr>
            <p:spPr bwMode="auto">
              <a:xfrm>
                <a:off x="6287674" y="2336650"/>
                <a:ext cx="95861" cy="88899"/>
              </a:xfrm>
              <a:prstGeom prst="rect">
                <a:avLst/>
              </a:prstGeom>
              <a:solidFill>
                <a:srgbClr val="996633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98" name="Rectangle 8697"/>
              <p:cNvSpPr/>
              <p:nvPr/>
            </p:nvSpPr>
            <p:spPr bwMode="auto">
              <a:xfrm>
                <a:off x="6395063" y="2336650"/>
                <a:ext cx="95861" cy="88899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699" name="Rectangle 8698"/>
              <p:cNvSpPr/>
              <p:nvPr/>
            </p:nvSpPr>
            <p:spPr bwMode="auto">
              <a:xfrm>
                <a:off x="6502452" y="2336650"/>
                <a:ext cx="95861" cy="88899"/>
              </a:xfrm>
              <a:prstGeom prst="rect">
                <a:avLst/>
              </a:prstGeom>
              <a:solidFill>
                <a:srgbClr val="DDDDDD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700" name="Rectangle 8699"/>
              <p:cNvSpPr/>
              <p:nvPr/>
            </p:nvSpPr>
            <p:spPr bwMode="auto">
              <a:xfrm>
                <a:off x="6609841" y="2336650"/>
                <a:ext cx="95861" cy="88899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701" name="Rectangle 8700"/>
              <p:cNvSpPr/>
              <p:nvPr/>
            </p:nvSpPr>
            <p:spPr bwMode="auto">
              <a:xfrm>
                <a:off x="6717230" y="2336650"/>
                <a:ext cx="95861" cy="88899"/>
              </a:xfrm>
              <a:prstGeom prst="rect">
                <a:avLst/>
              </a:prstGeom>
              <a:solidFill>
                <a:srgbClr val="3366FF"/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702" name="Rectangle 8701"/>
              <p:cNvSpPr/>
              <p:nvPr/>
            </p:nvSpPr>
            <p:spPr bwMode="auto">
              <a:xfrm>
                <a:off x="6824620" y="233665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703" name="Rectangle 8702"/>
              <p:cNvSpPr/>
              <p:nvPr/>
            </p:nvSpPr>
            <p:spPr bwMode="auto">
              <a:xfrm>
                <a:off x="6932009" y="233665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704" name="Rectangle 8703"/>
              <p:cNvSpPr/>
              <p:nvPr/>
            </p:nvSpPr>
            <p:spPr bwMode="auto">
              <a:xfrm>
                <a:off x="7039398" y="233665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705" name="Rectangle 8704"/>
              <p:cNvSpPr/>
              <p:nvPr/>
            </p:nvSpPr>
            <p:spPr bwMode="auto">
              <a:xfrm>
                <a:off x="7146787" y="233665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706" name="Rectangle 8705"/>
              <p:cNvSpPr/>
              <p:nvPr/>
            </p:nvSpPr>
            <p:spPr bwMode="auto">
              <a:xfrm>
                <a:off x="7254176" y="233665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707" name="Rectangle 8706"/>
              <p:cNvSpPr/>
              <p:nvPr/>
            </p:nvSpPr>
            <p:spPr bwMode="auto">
              <a:xfrm>
                <a:off x="7361565" y="233665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708" name="Rectangle 8707"/>
              <p:cNvSpPr/>
              <p:nvPr/>
            </p:nvSpPr>
            <p:spPr bwMode="auto">
              <a:xfrm>
                <a:off x="7468954" y="233665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709" name="Rectangle 8708"/>
              <p:cNvSpPr/>
              <p:nvPr/>
            </p:nvSpPr>
            <p:spPr bwMode="auto">
              <a:xfrm>
                <a:off x="7576343" y="233665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710" name="Rectangle 8709"/>
              <p:cNvSpPr/>
              <p:nvPr/>
            </p:nvSpPr>
            <p:spPr bwMode="auto">
              <a:xfrm>
                <a:off x="7683732" y="233665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711" name="Rectangle 8710"/>
              <p:cNvSpPr/>
              <p:nvPr/>
            </p:nvSpPr>
            <p:spPr bwMode="auto">
              <a:xfrm>
                <a:off x="7791121" y="233665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712" name="Rectangle 8711"/>
              <p:cNvSpPr/>
              <p:nvPr/>
            </p:nvSpPr>
            <p:spPr bwMode="auto">
              <a:xfrm>
                <a:off x="7898510" y="233665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713" name="Rectangle 8712"/>
              <p:cNvSpPr/>
              <p:nvPr/>
            </p:nvSpPr>
            <p:spPr bwMode="auto">
              <a:xfrm>
                <a:off x="8005899" y="2336650"/>
                <a:ext cx="95861" cy="88899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04" name="TextBox 10003"/>
                <p:cNvSpPr txBox="1"/>
                <p:nvPr/>
              </p:nvSpPr>
              <p:spPr>
                <a:xfrm>
                  <a:off x="76915" y="1956782"/>
                  <a:ext cx="2281291" cy="4247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  <m:sup>
                                <m:r>
                                  <a:rPr kumimoji="0" lang="en-US" sz="24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kumimoji="0" lang="en-US" sz="24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0" lang="en-US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  <m:sup>
                                <m:r>
                                  <a:rPr kumimoji="0" lang="en-US" sz="24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24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0" lang="en-US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  <m:sup>
                                <m:r>
                                  <a:rPr kumimoji="0" lang="en-US" sz="24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  <m: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0" lang="he-IL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0004" name="TextBox 100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15" y="1956782"/>
                  <a:ext cx="2281291" cy="4247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09" name="Double Bracket 10008"/>
            <p:cNvSpPr/>
            <p:nvPr/>
          </p:nvSpPr>
          <p:spPr bwMode="auto">
            <a:xfrm>
              <a:off x="2221470" y="1169516"/>
              <a:ext cx="6787205" cy="2140350"/>
            </a:xfrm>
            <a:prstGeom prst="bracketPair">
              <a:avLst>
                <a:gd name="adj" fmla="val 3487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05" name="TextBox 10004"/>
              <p:cNvSpPr txBox="1"/>
              <p:nvPr/>
            </p:nvSpPr>
            <p:spPr>
              <a:xfrm>
                <a:off x="1257409" y="4236637"/>
                <a:ext cx="1121093" cy="4247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he-IL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005" name="TextBox 100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409" y="4236637"/>
                <a:ext cx="1121093" cy="4247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16" name="Picture 100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0017" name="Picture 100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grpSp>
        <p:nvGrpSpPr>
          <p:cNvPr id="3801" name="Group 3800"/>
          <p:cNvGrpSpPr/>
          <p:nvPr/>
        </p:nvGrpSpPr>
        <p:grpSpPr>
          <a:xfrm>
            <a:off x="2326464" y="3670332"/>
            <a:ext cx="95861" cy="2001617"/>
            <a:chOff x="2296434" y="3785803"/>
            <a:chExt cx="95861" cy="2001617"/>
          </a:xfrm>
        </p:grpSpPr>
        <p:sp>
          <p:nvSpPr>
            <p:cNvPr id="3802" name="Rectangle 3801"/>
            <p:cNvSpPr/>
            <p:nvPr/>
          </p:nvSpPr>
          <p:spPr bwMode="auto">
            <a:xfrm>
              <a:off x="2296434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03" name="Rectangle 3802"/>
            <p:cNvSpPr/>
            <p:nvPr/>
          </p:nvSpPr>
          <p:spPr bwMode="auto">
            <a:xfrm>
              <a:off x="2296434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04" name="Rectangle 3803"/>
            <p:cNvSpPr/>
            <p:nvPr/>
          </p:nvSpPr>
          <p:spPr bwMode="auto">
            <a:xfrm>
              <a:off x="2296434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05" name="Rectangle 3804"/>
            <p:cNvSpPr/>
            <p:nvPr/>
          </p:nvSpPr>
          <p:spPr bwMode="auto">
            <a:xfrm>
              <a:off x="2296434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06" name="Rectangle 3805"/>
            <p:cNvSpPr/>
            <p:nvPr/>
          </p:nvSpPr>
          <p:spPr bwMode="auto">
            <a:xfrm>
              <a:off x="2296434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07" name="Rectangle 3806"/>
            <p:cNvSpPr/>
            <p:nvPr/>
          </p:nvSpPr>
          <p:spPr bwMode="auto">
            <a:xfrm>
              <a:off x="2296434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08" name="Rectangle 3807"/>
            <p:cNvSpPr/>
            <p:nvPr/>
          </p:nvSpPr>
          <p:spPr bwMode="auto">
            <a:xfrm>
              <a:off x="2296434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09" name="Rectangle 3808"/>
            <p:cNvSpPr/>
            <p:nvPr/>
          </p:nvSpPr>
          <p:spPr bwMode="auto">
            <a:xfrm>
              <a:off x="2296434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10" name="Rectangle 3809"/>
            <p:cNvSpPr/>
            <p:nvPr/>
          </p:nvSpPr>
          <p:spPr bwMode="auto">
            <a:xfrm>
              <a:off x="2296434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11" name="Rectangle 3810"/>
            <p:cNvSpPr/>
            <p:nvPr/>
          </p:nvSpPr>
          <p:spPr bwMode="auto">
            <a:xfrm>
              <a:off x="2296434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12" name="Rectangle 3811"/>
            <p:cNvSpPr/>
            <p:nvPr/>
          </p:nvSpPr>
          <p:spPr bwMode="auto">
            <a:xfrm>
              <a:off x="2296434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13" name="Rectangle 3812"/>
            <p:cNvSpPr/>
            <p:nvPr/>
          </p:nvSpPr>
          <p:spPr bwMode="auto">
            <a:xfrm>
              <a:off x="2296434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14" name="Rectangle 3813"/>
            <p:cNvSpPr/>
            <p:nvPr/>
          </p:nvSpPr>
          <p:spPr bwMode="auto">
            <a:xfrm>
              <a:off x="2296434" y="3785803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15" name="Rectangle 3814"/>
            <p:cNvSpPr/>
            <p:nvPr/>
          </p:nvSpPr>
          <p:spPr bwMode="auto">
            <a:xfrm>
              <a:off x="2296434" y="3886472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16" name="Rectangle 3815"/>
            <p:cNvSpPr/>
            <p:nvPr/>
          </p:nvSpPr>
          <p:spPr bwMode="auto">
            <a:xfrm>
              <a:off x="2296434" y="3987142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17" name="Rectangle 3816"/>
            <p:cNvSpPr/>
            <p:nvPr/>
          </p:nvSpPr>
          <p:spPr bwMode="auto">
            <a:xfrm>
              <a:off x="2296434" y="4087811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18" name="Rectangle 3817"/>
            <p:cNvSpPr/>
            <p:nvPr/>
          </p:nvSpPr>
          <p:spPr bwMode="auto">
            <a:xfrm>
              <a:off x="2296434" y="4188481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19" name="Rectangle 3818"/>
            <p:cNvSpPr/>
            <p:nvPr/>
          </p:nvSpPr>
          <p:spPr bwMode="auto">
            <a:xfrm>
              <a:off x="2296434" y="4289150"/>
              <a:ext cx="95861" cy="88899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20" name="Rectangle 3819"/>
            <p:cNvSpPr/>
            <p:nvPr/>
          </p:nvSpPr>
          <p:spPr bwMode="auto">
            <a:xfrm>
              <a:off x="2296434" y="4389819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21" name="Rectangle 3820"/>
            <p:cNvSpPr/>
            <p:nvPr/>
          </p:nvSpPr>
          <p:spPr bwMode="auto">
            <a:xfrm>
              <a:off x="2296434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3822" name="Group 3821"/>
          <p:cNvGrpSpPr/>
          <p:nvPr/>
        </p:nvGrpSpPr>
        <p:grpSpPr>
          <a:xfrm>
            <a:off x="2656179" y="3670332"/>
            <a:ext cx="95861" cy="2001617"/>
            <a:chOff x="2403823" y="3785803"/>
            <a:chExt cx="95861" cy="2001617"/>
          </a:xfrm>
        </p:grpSpPr>
        <p:sp>
          <p:nvSpPr>
            <p:cNvPr id="3823" name="Rectangle 3822"/>
            <p:cNvSpPr/>
            <p:nvPr/>
          </p:nvSpPr>
          <p:spPr bwMode="auto">
            <a:xfrm>
              <a:off x="2403823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24" name="Rectangle 3823"/>
            <p:cNvSpPr/>
            <p:nvPr/>
          </p:nvSpPr>
          <p:spPr bwMode="auto">
            <a:xfrm>
              <a:off x="2403823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25" name="Rectangle 3824"/>
            <p:cNvSpPr/>
            <p:nvPr/>
          </p:nvSpPr>
          <p:spPr bwMode="auto">
            <a:xfrm>
              <a:off x="2403823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26" name="Rectangle 3825"/>
            <p:cNvSpPr/>
            <p:nvPr/>
          </p:nvSpPr>
          <p:spPr bwMode="auto">
            <a:xfrm>
              <a:off x="2403823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27" name="Rectangle 3826"/>
            <p:cNvSpPr/>
            <p:nvPr/>
          </p:nvSpPr>
          <p:spPr bwMode="auto">
            <a:xfrm>
              <a:off x="2403823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28" name="Rectangle 3827"/>
            <p:cNvSpPr/>
            <p:nvPr/>
          </p:nvSpPr>
          <p:spPr bwMode="auto">
            <a:xfrm>
              <a:off x="2403823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29" name="Rectangle 3828"/>
            <p:cNvSpPr/>
            <p:nvPr/>
          </p:nvSpPr>
          <p:spPr bwMode="auto">
            <a:xfrm>
              <a:off x="2403823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30" name="Rectangle 3829"/>
            <p:cNvSpPr/>
            <p:nvPr/>
          </p:nvSpPr>
          <p:spPr bwMode="auto">
            <a:xfrm>
              <a:off x="2403823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31" name="Rectangle 3830"/>
            <p:cNvSpPr/>
            <p:nvPr/>
          </p:nvSpPr>
          <p:spPr bwMode="auto">
            <a:xfrm>
              <a:off x="2403823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32" name="Rectangle 3831"/>
            <p:cNvSpPr/>
            <p:nvPr/>
          </p:nvSpPr>
          <p:spPr bwMode="auto">
            <a:xfrm>
              <a:off x="2403823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33" name="Rectangle 3832"/>
            <p:cNvSpPr/>
            <p:nvPr/>
          </p:nvSpPr>
          <p:spPr bwMode="auto">
            <a:xfrm>
              <a:off x="2403823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34" name="Rectangle 3833"/>
            <p:cNvSpPr/>
            <p:nvPr/>
          </p:nvSpPr>
          <p:spPr bwMode="auto">
            <a:xfrm>
              <a:off x="2403823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35" name="Rectangle 3834"/>
            <p:cNvSpPr/>
            <p:nvPr/>
          </p:nvSpPr>
          <p:spPr bwMode="auto">
            <a:xfrm>
              <a:off x="2403823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36" name="Rectangle 3835"/>
            <p:cNvSpPr/>
            <p:nvPr/>
          </p:nvSpPr>
          <p:spPr bwMode="auto">
            <a:xfrm>
              <a:off x="2403823" y="3886472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37" name="Rectangle 3836"/>
            <p:cNvSpPr/>
            <p:nvPr/>
          </p:nvSpPr>
          <p:spPr bwMode="auto">
            <a:xfrm>
              <a:off x="2403823" y="3987142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38" name="Rectangle 3837"/>
            <p:cNvSpPr/>
            <p:nvPr/>
          </p:nvSpPr>
          <p:spPr bwMode="auto">
            <a:xfrm>
              <a:off x="2403823" y="4087811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39" name="Rectangle 3838"/>
            <p:cNvSpPr/>
            <p:nvPr/>
          </p:nvSpPr>
          <p:spPr bwMode="auto">
            <a:xfrm>
              <a:off x="2403823" y="4188481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40" name="Rectangle 3839"/>
            <p:cNvSpPr/>
            <p:nvPr/>
          </p:nvSpPr>
          <p:spPr bwMode="auto">
            <a:xfrm>
              <a:off x="2403823" y="4289150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41" name="Rectangle 3840"/>
            <p:cNvSpPr/>
            <p:nvPr/>
          </p:nvSpPr>
          <p:spPr bwMode="auto">
            <a:xfrm>
              <a:off x="2403823" y="4389819"/>
              <a:ext cx="95861" cy="88899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42" name="Rectangle 3841"/>
            <p:cNvSpPr/>
            <p:nvPr/>
          </p:nvSpPr>
          <p:spPr bwMode="auto">
            <a:xfrm>
              <a:off x="2403823" y="4490489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3843" name="Group 3842"/>
          <p:cNvGrpSpPr/>
          <p:nvPr/>
        </p:nvGrpSpPr>
        <p:grpSpPr>
          <a:xfrm>
            <a:off x="2985894" y="3670332"/>
            <a:ext cx="95861" cy="2001617"/>
            <a:chOff x="2511212" y="3785803"/>
            <a:chExt cx="95861" cy="2001617"/>
          </a:xfrm>
        </p:grpSpPr>
        <p:sp>
          <p:nvSpPr>
            <p:cNvPr id="3844" name="Rectangle 3843"/>
            <p:cNvSpPr/>
            <p:nvPr/>
          </p:nvSpPr>
          <p:spPr bwMode="auto">
            <a:xfrm>
              <a:off x="2511212" y="4591158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45" name="Rectangle 3844"/>
            <p:cNvSpPr/>
            <p:nvPr/>
          </p:nvSpPr>
          <p:spPr bwMode="auto">
            <a:xfrm>
              <a:off x="2511212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46" name="Rectangle 3845"/>
            <p:cNvSpPr/>
            <p:nvPr/>
          </p:nvSpPr>
          <p:spPr bwMode="auto">
            <a:xfrm>
              <a:off x="2511212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47" name="Rectangle 3846"/>
            <p:cNvSpPr/>
            <p:nvPr/>
          </p:nvSpPr>
          <p:spPr bwMode="auto">
            <a:xfrm>
              <a:off x="2511212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48" name="Rectangle 3847"/>
            <p:cNvSpPr/>
            <p:nvPr/>
          </p:nvSpPr>
          <p:spPr bwMode="auto">
            <a:xfrm>
              <a:off x="2511212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49" name="Rectangle 3848"/>
            <p:cNvSpPr/>
            <p:nvPr/>
          </p:nvSpPr>
          <p:spPr bwMode="auto">
            <a:xfrm>
              <a:off x="2511212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50" name="Rectangle 3849"/>
            <p:cNvSpPr/>
            <p:nvPr/>
          </p:nvSpPr>
          <p:spPr bwMode="auto">
            <a:xfrm>
              <a:off x="2511212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51" name="Rectangle 3850"/>
            <p:cNvSpPr/>
            <p:nvPr/>
          </p:nvSpPr>
          <p:spPr bwMode="auto">
            <a:xfrm>
              <a:off x="2511212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52" name="Rectangle 3851"/>
            <p:cNvSpPr/>
            <p:nvPr/>
          </p:nvSpPr>
          <p:spPr bwMode="auto">
            <a:xfrm>
              <a:off x="2511212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53" name="Rectangle 3852"/>
            <p:cNvSpPr/>
            <p:nvPr/>
          </p:nvSpPr>
          <p:spPr bwMode="auto">
            <a:xfrm>
              <a:off x="2511212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54" name="Rectangle 3853"/>
            <p:cNvSpPr/>
            <p:nvPr/>
          </p:nvSpPr>
          <p:spPr bwMode="auto">
            <a:xfrm>
              <a:off x="2511212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55" name="Rectangle 3854"/>
            <p:cNvSpPr/>
            <p:nvPr/>
          </p:nvSpPr>
          <p:spPr bwMode="auto">
            <a:xfrm>
              <a:off x="2511212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56" name="Rectangle 3855"/>
            <p:cNvSpPr/>
            <p:nvPr/>
          </p:nvSpPr>
          <p:spPr bwMode="auto">
            <a:xfrm>
              <a:off x="2511212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57" name="Rectangle 3856"/>
            <p:cNvSpPr/>
            <p:nvPr/>
          </p:nvSpPr>
          <p:spPr bwMode="auto">
            <a:xfrm>
              <a:off x="2511212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58" name="Rectangle 3857"/>
            <p:cNvSpPr/>
            <p:nvPr/>
          </p:nvSpPr>
          <p:spPr bwMode="auto">
            <a:xfrm>
              <a:off x="2511212" y="3987142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59" name="Rectangle 3858"/>
            <p:cNvSpPr/>
            <p:nvPr/>
          </p:nvSpPr>
          <p:spPr bwMode="auto">
            <a:xfrm>
              <a:off x="2511212" y="4087811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60" name="Rectangle 3859"/>
            <p:cNvSpPr/>
            <p:nvPr/>
          </p:nvSpPr>
          <p:spPr bwMode="auto">
            <a:xfrm>
              <a:off x="2511212" y="4188481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61" name="Rectangle 3860"/>
            <p:cNvSpPr/>
            <p:nvPr/>
          </p:nvSpPr>
          <p:spPr bwMode="auto">
            <a:xfrm>
              <a:off x="2511212" y="4289150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62" name="Rectangle 3861"/>
            <p:cNvSpPr/>
            <p:nvPr/>
          </p:nvSpPr>
          <p:spPr bwMode="auto">
            <a:xfrm>
              <a:off x="2511212" y="4389819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63" name="Rectangle 3862"/>
            <p:cNvSpPr/>
            <p:nvPr/>
          </p:nvSpPr>
          <p:spPr bwMode="auto">
            <a:xfrm>
              <a:off x="2511212" y="4490489"/>
              <a:ext cx="95861" cy="88899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3864" name="Group 3863"/>
          <p:cNvGrpSpPr/>
          <p:nvPr/>
        </p:nvGrpSpPr>
        <p:grpSpPr>
          <a:xfrm>
            <a:off x="3315609" y="3670332"/>
            <a:ext cx="95861" cy="2001617"/>
            <a:chOff x="2618601" y="3785803"/>
            <a:chExt cx="95861" cy="2001617"/>
          </a:xfrm>
        </p:grpSpPr>
        <p:sp>
          <p:nvSpPr>
            <p:cNvPr id="3865" name="Rectangle 3864"/>
            <p:cNvSpPr/>
            <p:nvPr/>
          </p:nvSpPr>
          <p:spPr bwMode="auto">
            <a:xfrm>
              <a:off x="2618601" y="4591158"/>
              <a:ext cx="95861" cy="88899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66" name="Rectangle 3865"/>
            <p:cNvSpPr/>
            <p:nvPr/>
          </p:nvSpPr>
          <p:spPr bwMode="auto">
            <a:xfrm>
              <a:off x="2618601" y="4691827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67" name="Rectangle 3866"/>
            <p:cNvSpPr/>
            <p:nvPr/>
          </p:nvSpPr>
          <p:spPr bwMode="auto">
            <a:xfrm>
              <a:off x="2618601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68" name="Rectangle 3867"/>
            <p:cNvSpPr/>
            <p:nvPr/>
          </p:nvSpPr>
          <p:spPr bwMode="auto">
            <a:xfrm>
              <a:off x="2618601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69" name="Rectangle 3868"/>
            <p:cNvSpPr/>
            <p:nvPr/>
          </p:nvSpPr>
          <p:spPr bwMode="auto">
            <a:xfrm>
              <a:off x="2618601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70" name="Rectangle 3869"/>
            <p:cNvSpPr/>
            <p:nvPr/>
          </p:nvSpPr>
          <p:spPr bwMode="auto">
            <a:xfrm>
              <a:off x="2618601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71" name="Rectangle 3870"/>
            <p:cNvSpPr/>
            <p:nvPr/>
          </p:nvSpPr>
          <p:spPr bwMode="auto">
            <a:xfrm>
              <a:off x="2618601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72" name="Rectangle 3871"/>
            <p:cNvSpPr/>
            <p:nvPr/>
          </p:nvSpPr>
          <p:spPr bwMode="auto">
            <a:xfrm>
              <a:off x="2618601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73" name="Rectangle 3872"/>
            <p:cNvSpPr/>
            <p:nvPr/>
          </p:nvSpPr>
          <p:spPr bwMode="auto">
            <a:xfrm>
              <a:off x="2618601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74" name="Rectangle 3873"/>
            <p:cNvSpPr/>
            <p:nvPr/>
          </p:nvSpPr>
          <p:spPr bwMode="auto">
            <a:xfrm>
              <a:off x="2618601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75" name="Rectangle 3874"/>
            <p:cNvSpPr/>
            <p:nvPr/>
          </p:nvSpPr>
          <p:spPr bwMode="auto">
            <a:xfrm>
              <a:off x="2618601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76" name="Rectangle 3875"/>
            <p:cNvSpPr/>
            <p:nvPr/>
          </p:nvSpPr>
          <p:spPr bwMode="auto">
            <a:xfrm>
              <a:off x="2618601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77" name="Rectangle 3876"/>
            <p:cNvSpPr/>
            <p:nvPr/>
          </p:nvSpPr>
          <p:spPr bwMode="auto">
            <a:xfrm>
              <a:off x="2618601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78" name="Rectangle 3877"/>
            <p:cNvSpPr/>
            <p:nvPr/>
          </p:nvSpPr>
          <p:spPr bwMode="auto">
            <a:xfrm>
              <a:off x="2618601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79" name="Rectangle 3878"/>
            <p:cNvSpPr/>
            <p:nvPr/>
          </p:nvSpPr>
          <p:spPr bwMode="auto">
            <a:xfrm>
              <a:off x="2618601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80" name="Rectangle 3879"/>
            <p:cNvSpPr/>
            <p:nvPr/>
          </p:nvSpPr>
          <p:spPr bwMode="auto">
            <a:xfrm>
              <a:off x="2618601" y="4087811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81" name="Rectangle 3880"/>
            <p:cNvSpPr/>
            <p:nvPr/>
          </p:nvSpPr>
          <p:spPr bwMode="auto">
            <a:xfrm>
              <a:off x="2618601" y="4188481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82" name="Rectangle 3881"/>
            <p:cNvSpPr/>
            <p:nvPr/>
          </p:nvSpPr>
          <p:spPr bwMode="auto">
            <a:xfrm>
              <a:off x="2618601" y="4289150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83" name="Rectangle 3882"/>
            <p:cNvSpPr/>
            <p:nvPr/>
          </p:nvSpPr>
          <p:spPr bwMode="auto">
            <a:xfrm>
              <a:off x="2618601" y="4389819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84" name="Rectangle 3883"/>
            <p:cNvSpPr/>
            <p:nvPr/>
          </p:nvSpPr>
          <p:spPr bwMode="auto">
            <a:xfrm>
              <a:off x="2618601" y="4490489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3885" name="Group 3884"/>
          <p:cNvGrpSpPr/>
          <p:nvPr/>
        </p:nvGrpSpPr>
        <p:grpSpPr>
          <a:xfrm>
            <a:off x="3645324" y="3670332"/>
            <a:ext cx="95861" cy="2001617"/>
            <a:chOff x="2725990" y="3785803"/>
            <a:chExt cx="95861" cy="2001617"/>
          </a:xfrm>
        </p:grpSpPr>
        <p:sp>
          <p:nvSpPr>
            <p:cNvPr id="3886" name="Rectangle 3885"/>
            <p:cNvSpPr/>
            <p:nvPr/>
          </p:nvSpPr>
          <p:spPr bwMode="auto">
            <a:xfrm>
              <a:off x="2725990" y="4591158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87" name="Rectangle 3886"/>
            <p:cNvSpPr/>
            <p:nvPr/>
          </p:nvSpPr>
          <p:spPr bwMode="auto">
            <a:xfrm>
              <a:off x="2725990" y="4691827"/>
              <a:ext cx="95861" cy="88899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88" name="Rectangle 3887"/>
            <p:cNvSpPr/>
            <p:nvPr/>
          </p:nvSpPr>
          <p:spPr bwMode="auto">
            <a:xfrm>
              <a:off x="2725990" y="4792497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89" name="Rectangle 3888"/>
            <p:cNvSpPr/>
            <p:nvPr/>
          </p:nvSpPr>
          <p:spPr bwMode="auto">
            <a:xfrm>
              <a:off x="2725990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90" name="Rectangle 3889"/>
            <p:cNvSpPr/>
            <p:nvPr/>
          </p:nvSpPr>
          <p:spPr bwMode="auto">
            <a:xfrm>
              <a:off x="2725990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91" name="Rectangle 3890"/>
            <p:cNvSpPr/>
            <p:nvPr/>
          </p:nvSpPr>
          <p:spPr bwMode="auto">
            <a:xfrm>
              <a:off x="2725990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92" name="Rectangle 3891"/>
            <p:cNvSpPr/>
            <p:nvPr/>
          </p:nvSpPr>
          <p:spPr bwMode="auto">
            <a:xfrm>
              <a:off x="2725990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93" name="Rectangle 3892"/>
            <p:cNvSpPr/>
            <p:nvPr/>
          </p:nvSpPr>
          <p:spPr bwMode="auto">
            <a:xfrm>
              <a:off x="2725990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94" name="Rectangle 3893"/>
            <p:cNvSpPr/>
            <p:nvPr/>
          </p:nvSpPr>
          <p:spPr bwMode="auto">
            <a:xfrm>
              <a:off x="2725990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95" name="Rectangle 3894"/>
            <p:cNvSpPr/>
            <p:nvPr/>
          </p:nvSpPr>
          <p:spPr bwMode="auto">
            <a:xfrm>
              <a:off x="2725990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96" name="Rectangle 3895"/>
            <p:cNvSpPr/>
            <p:nvPr/>
          </p:nvSpPr>
          <p:spPr bwMode="auto">
            <a:xfrm>
              <a:off x="2725990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97" name="Rectangle 3896"/>
            <p:cNvSpPr/>
            <p:nvPr/>
          </p:nvSpPr>
          <p:spPr bwMode="auto">
            <a:xfrm>
              <a:off x="2725990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98" name="Rectangle 3897"/>
            <p:cNvSpPr/>
            <p:nvPr/>
          </p:nvSpPr>
          <p:spPr bwMode="auto">
            <a:xfrm>
              <a:off x="2725990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99" name="Rectangle 3898"/>
            <p:cNvSpPr/>
            <p:nvPr/>
          </p:nvSpPr>
          <p:spPr bwMode="auto">
            <a:xfrm>
              <a:off x="2725990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00" name="Rectangle 3899"/>
            <p:cNvSpPr/>
            <p:nvPr/>
          </p:nvSpPr>
          <p:spPr bwMode="auto">
            <a:xfrm>
              <a:off x="2725990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01" name="Rectangle 3900"/>
            <p:cNvSpPr/>
            <p:nvPr/>
          </p:nvSpPr>
          <p:spPr bwMode="auto">
            <a:xfrm>
              <a:off x="2725990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02" name="Rectangle 3901"/>
            <p:cNvSpPr/>
            <p:nvPr/>
          </p:nvSpPr>
          <p:spPr bwMode="auto">
            <a:xfrm>
              <a:off x="2725990" y="4188481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03" name="Rectangle 3902"/>
            <p:cNvSpPr/>
            <p:nvPr/>
          </p:nvSpPr>
          <p:spPr bwMode="auto">
            <a:xfrm>
              <a:off x="2725990" y="4289150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04" name="Rectangle 3903"/>
            <p:cNvSpPr/>
            <p:nvPr/>
          </p:nvSpPr>
          <p:spPr bwMode="auto">
            <a:xfrm>
              <a:off x="2725990" y="4389819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05" name="Rectangle 3904"/>
            <p:cNvSpPr/>
            <p:nvPr/>
          </p:nvSpPr>
          <p:spPr bwMode="auto">
            <a:xfrm>
              <a:off x="2725990" y="4490489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3906" name="Group 3905"/>
          <p:cNvGrpSpPr/>
          <p:nvPr/>
        </p:nvGrpSpPr>
        <p:grpSpPr>
          <a:xfrm>
            <a:off x="3975039" y="3670332"/>
            <a:ext cx="95861" cy="2001617"/>
            <a:chOff x="2833379" y="3785803"/>
            <a:chExt cx="95861" cy="2001617"/>
          </a:xfrm>
        </p:grpSpPr>
        <p:sp>
          <p:nvSpPr>
            <p:cNvPr id="3907" name="Rectangle 3906"/>
            <p:cNvSpPr/>
            <p:nvPr/>
          </p:nvSpPr>
          <p:spPr bwMode="auto">
            <a:xfrm>
              <a:off x="2833379" y="4591158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08" name="Rectangle 3907"/>
            <p:cNvSpPr/>
            <p:nvPr/>
          </p:nvSpPr>
          <p:spPr bwMode="auto">
            <a:xfrm>
              <a:off x="2833379" y="4691827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09" name="Rectangle 3908"/>
            <p:cNvSpPr/>
            <p:nvPr/>
          </p:nvSpPr>
          <p:spPr bwMode="auto">
            <a:xfrm>
              <a:off x="2833379" y="4792497"/>
              <a:ext cx="95861" cy="88899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10" name="Rectangle 3909"/>
            <p:cNvSpPr/>
            <p:nvPr/>
          </p:nvSpPr>
          <p:spPr bwMode="auto">
            <a:xfrm>
              <a:off x="2833379" y="4893166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11" name="Rectangle 3910"/>
            <p:cNvSpPr/>
            <p:nvPr/>
          </p:nvSpPr>
          <p:spPr bwMode="auto">
            <a:xfrm>
              <a:off x="2833379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12" name="Rectangle 3911"/>
            <p:cNvSpPr/>
            <p:nvPr/>
          </p:nvSpPr>
          <p:spPr bwMode="auto">
            <a:xfrm>
              <a:off x="2833379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13" name="Rectangle 3912"/>
            <p:cNvSpPr/>
            <p:nvPr/>
          </p:nvSpPr>
          <p:spPr bwMode="auto">
            <a:xfrm>
              <a:off x="2833379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14" name="Rectangle 3913"/>
            <p:cNvSpPr/>
            <p:nvPr/>
          </p:nvSpPr>
          <p:spPr bwMode="auto">
            <a:xfrm>
              <a:off x="2833379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15" name="Rectangle 3914"/>
            <p:cNvSpPr/>
            <p:nvPr/>
          </p:nvSpPr>
          <p:spPr bwMode="auto">
            <a:xfrm>
              <a:off x="2833379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16" name="Rectangle 3915"/>
            <p:cNvSpPr/>
            <p:nvPr/>
          </p:nvSpPr>
          <p:spPr bwMode="auto">
            <a:xfrm>
              <a:off x="2833379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17" name="Rectangle 3916"/>
            <p:cNvSpPr/>
            <p:nvPr/>
          </p:nvSpPr>
          <p:spPr bwMode="auto">
            <a:xfrm>
              <a:off x="2833379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18" name="Rectangle 3917"/>
            <p:cNvSpPr/>
            <p:nvPr/>
          </p:nvSpPr>
          <p:spPr bwMode="auto">
            <a:xfrm>
              <a:off x="2833379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19" name="Rectangle 3918"/>
            <p:cNvSpPr/>
            <p:nvPr/>
          </p:nvSpPr>
          <p:spPr bwMode="auto">
            <a:xfrm>
              <a:off x="2833379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20" name="Rectangle 3919"/>
            <p:cNvSpPr/>
            <p:nvPr/>
          </p:nvSpPr>
          <p:spPr bwMode="auto">
            <a:xfrm>
              <a:off x="2833379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21" name="Rectangle 3920"/>
            <p:cNvSpPr/>
            <p:nvPr/>
          </p:nvSpPr>
          <p:spPr bwMode="auto">
            <a:xfrm>
              <a:off x="2833379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22" name="Rectangle 3921"/>
            <p:cNvSpPr/>
            <p:nvPr/>
          </p:nvSpPr>
          <p:spPr bwMode="auto">
            <a:xfrm>
              <a:off x="2833379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23" name="Rectangle 3922"/>
            <p:cNvSpPr/>
            <p:nvPr/>
          </p:nvSpPr>
          <p:spPr bwMode="auto">
            <a:xfrm>
              <a:off x="2833379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24" name="Rectangle 3923"/>
            <p:cNvSpPr/>
            <p:nvPr/>
          </p:nvSpPr>
          <p:spPr bwMode="auto">
            <a:xfrm>
              <a:off x="2833379" y="4289150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25" name="Rectangle 3924"/>
            <p:cNvSpPr/>
            <p:nvPr/>
          </p:nvSpPr>
          <p:spPr bwMode="auto">
            <a:xfrm>
              <a:off x="2833379" y="4389819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26" name="Rectangle 3925"/>
            <p:cNvSpPr/>
            <p:nvPr/>
          </p:nvSpPr>
          <p:spPr bwMode="auto">
            <a:xfrm>
              <a:off x="2833379" y="4490489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3927" name="Group 3926"/>
          <p:cNvGrpSpPr/>
          <p:nvPr/>
        </p:nvGrpSpPr>
        <p:grpSpPr>
          <a:xfrm>
            <a:off x="4304754" y="3670332"/>
            <a:ext cx="95861" cy="2001617"/>
            <a:chOff x="2940768" y="3785803"/>
            <a:chExt cx="95861" cy="2001617"/>
          </a:xfrm>
        </p:grpSpPr>
        <p:sp>
          <p:nvSpPr>
            <p:cNvPr id="3928" name="Rectangle 3927"/>
            <p:cNvSpPr/>
            <p:nvPr/>
          </p:nvSpPr>
          <p:spPr bwMode="auto">
            <a:xfrm>
              <a:off x="2940768" y="4591158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29" name="Rectangle 3928"/>
            <p:cNvSpPr/>
            <p:nvPr/>
          </p:nvSpPr>
          <p:spPr bwMode="auto">
            <a:xfrm>
              <a:off x="2940768" y="4691827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30" name="Rectangle 3929"/>
            <p:cNvSpPr/>
            <p:nvPr/>
          </p:nvSpPr>
          <p:spPr bwMode="auto">
            <a:xfrm>
              <a:off x="2940768" y="4792497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31" name="Rectangle 3930"/>
            <p:cNvSpPr/>
            <p:nvPr/>
          </p:nvSpPr>
          <p:spPr bwMode="auto">
            <a:xfrm>
              <a:off x="2940768" y="4893166"/>
              <a:ext cx="95861" cy="88899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32" name="Rectangle 3931"/>
            <p:cNvSpPr/>
            <p:nvPr/>
          </p:nvSpPr>
          <p:spPr bwMode="auto">
            <a:xfrm>
              <a:off x="2940768" y="4993835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33" name="Rectangle 3932"/>
            <p:cNvSpPr/>
            <p:nvPr/>
          </p:nvSpPr>
          <p:spPr bwMode="auto">
            <a:xfrm>
              <a:off x="2940768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34" name="Rectangle 3933"/>
            <p:cNvSpPr/>
            <p:nvPr/>
          </p:nvSpPr>
          <p:spPr bwMode="auto">
            <a:xfrm>
              <a:off x="2940768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35" name="Rectangle 3934"/>
            <p:cNvSpPr/>
            <p:nvPr/>
          </p:nvSpPr>
          <p:spPr bwMode="auto">
            <a:xfrm>
              <a:off x="2940768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36" name="Rectangle 3935"/>
            <p:cNvSpPr/>
            <p:nvPr/>
          </p:nvSpPr>
          <p:spPr bwMode="auto">
            <a:xfrm>
              <a:off x="2940768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37" name="Rectangle 3936"/>
            <p:cNvSpPr/>
            <p:nvPr/>
          </p:nvSpPr>
          <p:spPr bwMode="auto">
            <a:xfrm>
              <a:off x="2940768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38" name="Rectangle 3937"/>
            <p:cNvSpPr/>
            <p:nvPr/>
          </p:nvSpPr>
          <p:spPr bwMode="auto">
            <a:xfrm>
              <a:off x="2940768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39" name="Rectangle 3938"/>
            <p:cNvSpPr/>
            <p:nvPr/>
          </p:nvSpPr>
          <p:spPr bwMode="auto">
            <a:xfrm>
              <a:off x="2940768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40" name="Rectangle 3939"/>
            <p:cNvSpPr/>
            <p:nvPr/>
          </p:nvSpPr>
          <p:spPr bwMode="auto">
            <a:xfrm>
              <a:off x="2940768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41" name="Rectangle 3940"/>
            <p:cNvSpPr/>
            <p:nvPr/>
          </p:nvSpPr>
          <p:spPr bwMode="auto">
            <a:xfrm>
              <a:off x="2940768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42" name="Rectangle 3941"/>
            <p:cNvSpPr/>
            <p:nvPr/>
          </p:nvSpPr>
          <p:spPr bwMode="auto">
            <a:xfrm>
              <a:off x="2940768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43" name="Rectangle 3942"/>
            <p:cNvSpPr/>
            <p:nvPr/>
          </p:nvSpPr>
          <p:spPr bwMode="auto">
            <a:xfrm>
              <a:off x="2940768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44" name="Rectangle 3943"/>
            <p:cNvSpPr/>
            <p:nvPr/>
          </p:nvSpPr>
          <p:spPr bwMode="auto">
            <a:xfrm>
              <a:off x="2940768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45" name="Rectangle 3944"/>
            <p:cNvSpPr/>
            <p:nvPr/>
          </p:nvSpPr>
          <p:spPr bwMode="auto">
            <a:xfrm>
              <a:off x="2940768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46" name="Rectangle 3945"/>
            <p:cNvSpPr/>
            <p:nvPr/>
          </p:nvSpPr>
          <p:spPr bwMode="auto">
            <a:xfrm>
              <a:off x="2940768" y="4389819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47" name="Rectangle 3946"/>
            <p:cNvSpPr/>
            <p:nvPr/>
          </p:nvSpPr>
          <p:spPr bwMode="auto">
            <a:xfrm>
              <a:off x="2940768" y="4490489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3948" name="Group 3947"/>
          <p:cNvGrpSpPr/>
          <p:nvPr/>
        </p:nvGrpSpPr>
        <p:grpSpPr>
          <a:xfrm>
            <a:off x="4634469" y="3670332"/>
            <a:ext cx="95861" cy="2001617"/>
            <a:chOff x="3048157" y="3785803"/>
            <a:chExt cx="95861" cy="2001617"/>
          </a:xfrm>
        </p:grpSpPr>
        <p:sp>
          <p:nvSpPr>
            <p:cNvPr id="3949" name="Rectangle 3948"/>
            <p:cNvSpPr/>
            <p:nvPr/>
          </p:nvSpPr>
          <p:spPr bwMode="auto">
            <a:xfrm>
              <a:off x="3048157" y="4591158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50" name="Rectangle 3949"/>
            <p:cNvSpPr/>
            <p:nvPr/>
          </p:nvSpPr>
          <p:spPr bwMode="auto">
            <a:xfrm>
              <a:off x="3048157" y="4691827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51" name="Rectangle 3950"/>
            <p:cNvSpPr/>
            <p:nvPr/>
          </p:nvSpPr>
          <p:spPr bwMode="auto">
            <a:xfrm>
              <a:off x="3048157" y="4792497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52" name="Rectangle 3951"/>
            <p:cNvSpPr/>
            <p:nvPr/>
          </p:nvSpPr>
          <p:spPr bwMode="auto">
            <a:xfrm>
              <a:off x="3048157" y="4893166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53" name="Rectangle 3952"/>
            <p:cNvSpPr/>
            <p:nvPr/>
          </p:nvSpPr>
          <p:spPr bwMode="auto">
            <a:xfrm>
              <a:off x="3048157" y="4993835"/>
              <a:ext cx="95861" cy="88899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54" name="Rectangle 3953"/>
            <p:cNvSpPr/>
            <p:nvPr/>
          </p:nvSpPr>
          <p:spPr bwMode="auto">
            <a:xfrm>
              <a:off x="3048157" y="5094505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55" name="Rectangle 3954"/>
            <p:cNvSpPr/>
            <p:nvPr/>
          </p:nvSpPr>
          <p:spPr bwMode="auto">
            <a:xfrm>
              <a:off x="3048157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56" name="Rectangle 3955"/>
            <p:cNvSpPr/>
            <p:nvPr/>
          </p:nvSpPr>
          <p:spPr bwMode="auto">
            <a:xfrm>
              <a:off x="3048157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57" name="Rectangle 3956"/>
            <p:cNvSpPr/>
            <p:nvPr/>
          </p:nvSpPr>
          <p:spPr bwMode="auto">
            <a:xfrm>
              <a:off x="3048157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58" name="Rectangle 3957"/>
            <p:cNvSpPr/>
            <p:nvPr/>
          </p:nvSpPr>
          <p:spPr bwMode="auto">
            <a:xfrm>
              <a:off x="3048157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59" name="Rectangle 3958"/>
            <p:cNvSpPr/>
            <p:nvPr/>
          </p:nvSpPr>
          <p:spPr bwMode="auto">
            <a:xfrm>
              <a:off x="3048157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60" name="Rectangle 3959"/>
            <p:cNvSpPr/>
            <p:nvPr/>
          </p:nvSpPr>
          <p:spPr bwMode="auto">
            <a:xfrm>
              <a:off x="3048157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61" name="Rectangle 3960"/>
            <p:cNvSpPr/>
            <p:nvPr/>
          </p:nvSpPr>
          <p:spPr bwMode="auto">
            <a:xfrm>
              <a:off x="3048157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62" name="Rectangle 3961"/>
            <p:cNvSpPr/>
            <p:nvPr/>
          </p:nvSpPr>
          <p:spPr bwMode="auto">
            <a:xfrm>
              <a:off x="3048157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63" name="Rectangle 3962"/>
            <p:cNvSpPr/>
            <p:nvPr/>
          </p:nvSpPr>
          <p:spPr bwMode="auto">
            <a:xfrm>
              <a:off x="3048157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64" name="Rectangle 3963"/>
            <p:cNvSpPr/>
            <p:nvPr/>
          </p:nvSpPr>
          <p:spPr bwMode="auto">
            <a:xfrm>
              <a:off x="3048157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65" name="Rectangle 3964"/>
            <p:cNvSpPr/>
            <p:nvPr/>
          </p:nvSpPr>
          <p:spPr bwMode="auto">
            <a:xfrm>
              <a:off x="3048157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66" name="Rectangle 3965"/>
            <p:cNvSpPr/>
            <p:nvPr/>
          </p:nvSpPr>
          <p:spPr bwMode="auto">
            <a:xfrm>
              <a:off x="3048157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67" name="Rectangle 3966"/>
            <p:cNvSpPr/>
            <p:nvPr/>
          </p:nvSpPr>
          <p:spPr bwMode="auto">
            <a:xfrm>
              <a:off x="3048157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68" name="Rectangle 3967"/>
            <p:cNvSpPr/>
            <p:nvPr/>
          </p:nvSpPr>
          <p:spPr bwMode="auto">
            <a:xfrm>
              <a:off x="3048157" y="4490489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3969" name="Group 3968"/>
          <p:cNvGrpSpPr/>
          <p:nvPr/>
        </p:nvGrpSpPr>
        <p:grpSpPr>
          <a:xfrm>
            <a:off x="4964184" y="3670332"/>
            <a:ext cx="95861" cy="2001617"/>
            <a:chOff x="3155547" y="3785803"/>
            <a:chExt cx="95861" cy="2001617"/>
          </a:xfrm>
        </p:grpSpPr>
        <p:sp>
          <p:nvSpPr>
            <p:cNvPr id="3970" name="Rectangle 3969"/>
            <p:cNvSpPr/>
            <p:nvPr/>
          </p:nvSpPr>
          <p:spPr bwMode="auto">
            <a:xfrm>
              <a:off x="3155547" y="4591158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71" name="Rectangle 3970"/>
            <p:cNvSpPr/>
            <p:nvPr/>
          </p:nvSpPr>
          <p:spPr bwMode="auto">
            <a:xfrm>
              <a:off x="3155547" y="4691827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72" name="Rectangle 3971"/>
            <p:cNvSpPr/>
            <p:nvPr/>
          </p:nvSpPr>
          <p:spPr bwMode="auto">
            <a:xfrm>
              <a:off x="3155547" y="4792497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73" name="Rectangle 3972"/>
            <p:cNvSpPr/>
            <p:nvPr/>
          </p:nvSpPr>
          <p:spPr bwMode="auto">
            <a:xfrm>
              <a:off x="3155547" y="4893166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74" name="Rectangle 3973"/>
            <p:cNvSpPr/>
            <p:nvPr/>
          </p:nvSpPr>
          <p:spPr bwMode="auto">
            <a:xfrm>
              <a:off x="3155547" y="4993835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75" name="Rectangle 3974"/>
            <p:cNvSpPr/>
            <p:nvPr/>
          </p:nvSpPr>
          <p:spPr bwMode="auto">
            <a:xfrm>
              <a:off x="3155547" y="5094505"/>
              <a:ext cx="95861" cy="88899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76" name="Rectangle 3975"/>
            <p:cNvSpPr/>
            <p:nvPr/>
          </p:nvSpPr>
          <p:spPr bwMode="auto">
            <a:xfrm>
              <a:off x="3155547" y="5195174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77" name="Rectangle 3976"/>
            <p:cNvSpPr/>
            <p:nvPr/>
          </p:nvSpPr>
          <p:spPr bwMode="auto">
            <a:xfrm>
              <a:off x="3155547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78" name="Rectangle 3977"/>
            <p:cNvSpPr/>
            <p:nvPr/>
          </p:nvSpPr>
          <p:spPr bwMode="auto">
            <a:xfrm>
              <a:off x="3155547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79" name="Rectangle 3978"/>
            <p:cNvSpPr/>
            <p:nvPr/>
          </p:nvSpPr>
          <p:spPr bwMode="auto">
            <a:xfrm>
              <a:off x="3155547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80" name="Rectangle 3979"/>
            <p:cNvSpPr/>
            <p:nvPr/>
          </p:nvSpPr>
          <p:spPr bwMode="auto">
            <a:xfrm>
              <a:off x="3155547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81" name="Rectangle 3980"/>
            <p:cNvSpPr/>
            <p:nvPr/>
          </p:nvSpPr>
          <p:spPr bwMode="auto">
            <a:xfrm>
              <a:off x="3155547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82" name="Rectangle 3981"/>
            <p:cNvSpPr/>
            <p:nvPr/>
          </p:nvSpPr>
          <p:spPr bwMode="auto">
            <a:xfrm>
              <a:off x="3155547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83" name="Rectangle 3982"/>
            <p:cNvSpPr/>
            <p:nvPr/>
          </p:nvSpPr>
          <p:spPr bwMode="auto">
            <a:xfrm>
              <a:off x="3155547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84" name="Rectangle 3983"/>
            <p:cNvSpPr/>
            <p:nvPr/>
          </p:nvSpPr>
          <p:spPr bwMode="auto">
            <a:xfrm>
              <a:off x="3155547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85" name="Rectangle 3984"/>
            <p:cNvSpPr/>
            <p:nvPr/>
          </p:nvSpPr>
          <p:spPr bwMode="auto">
            <a:xfrm>
              <a:off x="3155547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86" name="Rectangle 3985"/>
            <p:cNvSpPr/>
            <p:nvPr/>
          </p:nvSpPr>
          <p:spPr bwMode="auto">
            <a:xfrm>
              <a:off x="3155547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87" name="Rectangle 3986"/>
            <p:cNvSpPr/>
            <p:nvPr/>
          </p:nvSpPr>
          <p:spPr bwMode="auto">
            <a:xfrm>
              <a:off x="3155547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88" name="Rectangle 3987"/>
            <p:cNvSpPr/>
            <p:nvPr/>
          </p:nvSpPr>
          <p:spPr bwMode="auto">
            <a:xfrm>
              <a:off x="3155547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89" name="Rectangle 3988"/>
            <p:cNvSpPr/>
            <p:nvPr/>
          </p:nvSpPr>
          <p:spPr bwMode="auto">
            <a:xfrm>
              <a:off x="3155547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3990" name="Group 3989"/>
          <p:cNvGrpSpPr/>
          <p:nvPr/>
        </p:nvGrpSpPr>
        <p:grpSpPr>
          <a:xfrm>
            <a:off x="5293899" y="3670332"/>
            <a:ext cx="95861" cy="2001617"/>
            <a:chOff x="3262936" y="3785803"/>
            <a:chExt cx="95861" cy="2001617"/>
          </a:xfrm>
        </p:grpSpPr>
        <p:sp>
          <p:nvSpPr>
            <p:cNvPr id="3991" name="Rectangle 3990"/>
            <p:cNvSpPr/>
            <p:nvPr/>
          </p:nvSpPr>
          <p:spPr bwMode="auto">
            <a:xfrm>
              <a:off x="3262936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92" name="Rectangle 3991"/>
            <p:cNvSpPr/>
            <p:nvPr/>
          </p:nvSpPr>
          <p:spPr bwMode="auto">
            <a:xfrm>
              <a:off x="3262936" y="4691827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93" name="Rectangle 3992"/>
            <p:cNvSpPr/>
            <p:nvPr/>
          </p:nvSpPr>
          <p:spPr bwMode="auto">
            <a:xfrm>
              <a:off x="3262936" y="4792497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94" name="Rectangle 3993"/>
            <p:cNvSpPr/>
            <p:nvPr/>
          </p:nvSpPr>
          <p:spPr bwMode="auto">
            <a:xfrm>
              <a:off x="3262936" y="4893166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95" name="Rectangle 3994"/>
            <p:cNvSpPr/>
            <p:nvPr/>
          </p:nvSpPr>
          <p:spPr bwMode="auto">
            <a:xfrm>
              <a:off x="3262936" y="4993835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96" name="Rectangle 3995"/>
            <p:cNvSpPr/>
            <p:nvPr/>
          </p:nvSpPr>
          <p:spPr bwMode="auto">
            <a:xfrm>
              <a:off x="3262936" y="5094505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97" name="Rectangle 3996"/>
            <p:cNvSpPr/>
            <p:nvPr/>
          </p:nvSpPr>
          <p:spPr bwMode="auto">
            <a:xfrm>
              <a:off x="3262936" y="5195174"/>
              <a:ext cx="95861" cy="88899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98" name="Rectangle 3997"/>
            <p:cNvSpPr/>
            <p:nvPr/>
          </p:nvSpPr>
          <p:spPr bwMode="auto">
            <a:xfrm>
              <a:off x="3262936" y="5295843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99" name="Rectangle 3998"/>
            <p:cNvSpPr/>
            <p:nvPr/>
          </p:nvSpPr>
          <p:spPr bwMode="auto">
            <a:xfrm>
              <a:off x="3262936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00" name="Rectangle 3999"/>
            <p:cNvSpPr/>
            <p:nvPr/>
          </p:nvSpPr>
          <p:spPr bwMode="auto">
            <a:xfrm>
              <a:off x="3262936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01" name="Rectangle 4000"/>
            <p:cNvSpPr/>
            <p:nvPr/>
          </p:nvSpPr>
          <p:spPr bwMode="auto">
            <a:xfrm>
              <a:off x="3262936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02" name="Rectangle 4001"/>
            <p:cNvSpPr/>
            <p:nvPr/>
          </p:nvSpPr>
          <p:spPr bwMode="auto">
            <a:xfrm>
              <a:off x="3262936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03" name="Rectangle 4002"/>
            <p:cNvSpPr/>
            <p:nvPr/>
          </p:nvSpPr>
          <p:spPr bwMode="auto">
            <a:xfrm>
              <a:off x="3262936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04" name="Rectangle 4003"/>
            <p:cNvSpPr/>
            <p:nvPr/>
          </p:nvSpPr>
          <p:spPr bwMode="auto">
            <a:xfrm>
              <a:off x="3262936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05" name="Rectangle 4004"/>
            <p:cNvSpPr/>
            <p:nvPr/>
          </p:nvSpPr>
          <p:spPr bwMode="auto">
            <a:xfrm>
              <a:off x="3262936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06" name="Rectangle 4005"/>
            <p:cNvSpPr/>
            <p:nvPr/>
          </p:nvSpPr>
          <p:spPr bwMode="auto">
            <a:xfrm>
              <a:off x="3262936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07" name="Rectangle 4006"/>
            <p:cNvSpPr/>
            <p:nvPr/>
          </p:nvSpPr>
          <p:spPr bwMode="auto">
            <a:xfrm>
              <a:off x="3262936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08" name="Rectangle 4007"/>
            <p:cNvSpPr/>
            <p:nvPr/>
          </p:nvSpPr>
          <p:spPr bwMode="auto">
            <a:xfrm>
              <a:off x="3262936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09" name="Rectangle 4008"/>
            <p:cNvSpPr/>
            <p:nvPr/>
          </p:nvSpPr>
          <p:spPr bwMode="auto">
            <a:xfrm>
              <a:off x="3262936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10" name="Rectangle 4009"/>
            <p:cNvSpPr/>
            <p:nvPr/>
          </p:nvSpPr>
          <p:spPr bwMode="auto">
            <a:xfrm>
              <a:off x="3262936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011" name="Group 4010"/>
          <p:cNvGrpSpPr/>
          <p:nvPr/>
        </p:nvGrpSpPr>
        <p:grpSpPr>
          <a:xfrm>
            <a:off x="5623614" y="3670332"/>
            <a:ext cx="95861" cy="2001617"/>
            <a:chOff x="3370325" y="3785803"/>
            <a:chExt cx="95861" cy="2001617"/>
          </a:xfrm>
        </p:grpSpPr>
        <p:sp>
          <p:nvSpPr>
            <p:cNvPr id="4012" name="Rectangle 4011"/>
            <p:cNvSpPr/>
            <p:nvPr/>
          </p:nvSpPr>
          <p:spPr bwMode="auto">
            <a:xfrm>
              <a:off x="3370325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13" name="Rectangle 4012"/>
            <p:cNvSpPr/>
            <p:nvPr/>
          </p:nvSpPr>
          <p:spPr bwMode="auto">
            <a:xfrm>
              <a:off x="3370325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14" name="Rectangle 4013"/>
            <p:cNvSpPr/>
            <p:nvPr/>
          </p:nvSpPr>
          <p:spPr bwMode="auto">
            <a:xfrm>
              <a:off x="3370325" y="4792497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15" name="Rectangle 4014"/>
            <p:cNvSpPr/>
            <p:nvPr/>
          </p:nvSpPr>
          <p:spPr bwMode="auto">
            <a:xfrm>
              <a:off x="3370325" y="4893166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16" name="Rectangle 4015"/>
            <p:cNvSpPr/>
            <p:nvPr/>
          </p:nvSpPr>
          <p:spPr bwMode="auto">
            <a:xfrm>
              <a:off x="3370325" y="4993835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17" name="Rectangle 4016"/>
            <p:cNvSpPr/>
            <p:nvPr/>
          </p:nvSpPr>
          <p:spPr bwMode="auto">
            <a:xfrm>
              <a:off x="3370325" y="5094505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18" name="Rectangle 4017"/>
            <p:cNvSpPr/>
            <p:nvPr/>
          </p:nvSpPr>
          <p:spPr bwMode="auto">
            <a:xfrm>
              <a:off x="3370325" y="5195174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19" name="Rectangle 4018"/>
            <p:cNvSpPr/>
            <p:nvPr/>
          </p:nvSpPr>
          <p:spPr bwMode="auto">
            <a:xfrm>
              <a:off x="3370325" y="5295843"/>
              <a:ext cx="95861" cy="88899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20" name="Rectangle 4019"/>
            <p:cNvSpPr/>
            <p:nvPr/>
          </p:nvSpPr>
          <p:spPr bwMode="auto">
            <a:xfrm>
              <a:off x="3370325" y="5396513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21" name="Rectangle 4020"/>
            <p:cNvSpPr/>
            <p:nvPr/>
          </p:nvSpPr>
          <p:spPr bwMode="auto">
            <a:xfrm>
              <a:off x="3370325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22" name="Rectangle 4021"/>
            <p:cNvSpPr/>
            <p:nvPr/>
          </p:nvSpPr>
          <p:spPr bwMode="auto">
            <a:xfrm>
              <a:off x="3370325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23" name="Rectangle 4022"/>
            <p:cNvSpPr/>
            <p:nvPr/>
          </p:nvSpPr>
          <p:spPr bwMode="auto">
            <a:xfrm>
              <a:off x="3370325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24" name="Rectangle 4023"/>
            <p:cNvSpPr/>
            <p:nvPr/>
          </p:nvSpPr>
          <p:spPr bwMode="auto">
            <a:xfrm>
              <a:off x="3370325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25" name="Rectangle 4024"/>
            <p:cNvSpPr/>
            <p:nvPr/>
          </p:nvSpPr>
          <p:spPr bwMode="auto">
            <a:xfrm>
              <a:off x="3370325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26" name="Rectangle 4025"/>
            <p:cNvSpPr/>
            <p:nvPr/>
          </p:nvSpPr>
          <p:spPr bwMode="auto">
            <a:xfrm>
              <a:off x="3370325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27" name="Rectangle 4026"/>
            <p:cNvSpPr/>
            <p:nvPr/>
          </p:nvSpPr>
          <p:spPr bwMode="auto">
            <a:xfrm>
              <a:off x="3370325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28" name="Rectangle 4027"/>
            <p:cNvSpPr/>
            <p:nvPr/>
          </p:nvSpPr>
          <p:spPr bwMode="auto">
            <a:xfrm>
              <a:off x="3370325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29" name="Rectangle 4028"/>
            <p:cNvSpPr/>
            <p:nvPr/>
          </p:nvSpPr>
          <p:spPr bwMode="auto">
            <a:xfrm>
              <a:off x="3370325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30" name="Rectangle 4029"/>
            <p:cNvSpPr/>
            <p:nvPr/>
          </p:nvSpPr>
          <p:spPr bwMode="auto">
            <a:xfrm>
              <a:off x="3370325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31" name="Rectangle 4030"/>
            <p:cNvSpPr/>
            <p:nvPr/>
          </p:nvSpPr>
          <p:spPr bwMode="auto">
            <a:xfrm>
              <a:off x="3370325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032" name="Group 4031"/>
          <p:cNvGrpSpPr/>
          <p:nvPr/>
        </p:nvGrpSpPr>
        <p:grpSpPr>
          <a:xfrm>
            <a:off x="5953329" y="3670332"/>
            <a:ext cx="95861" cy="2001617"/>
            <a:chOff x="3477714" y="3785803"/>
            <a:chExt cx="95861" cy="2001617"/>
          </a:xfrm>
        </p:grpSpPr>
        <p:sp>
          <p:nvSpPr>
            <p:cNvPr id="4033" name="Rectangle 4032"/>
            <p:cNvSpPr/>
            <p:nvPr/>
          </p:nvSpPr>
          <p:spPr bwMode="auto">
            <a:xfrm>
              <a:off x="3477714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34" name="Rectangle 4033"/>
            <p:cNvSpPr/>
            <p:nvPr/>
          </p:nvSpPr>
          <p:spPr bwMode="auto">
            <a:xfrm>
              <a:off x="3477714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35" name="Rectangle 4034"/>
            <p:cNvSpPr/>
            <p:nvPr/>
          </p:nvSpPr>
          <p:spPr bwMode="auto">
            <a:xfrm>
              <a:off x="3477714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36" name="Rectangle 4035"/>
            <p:cNvSpPr/>
            <p:nvPr/>
          </p:nvSpPr>
          <p:spPr bwMode="auto">
            <a:xfrm>
              <a:off x="3477714" y="4893166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37" name="Rectangle 4036"/>
            <p:cNvSpPr/>
            <p:nvPr/>
          </p:nvSpPr>
          <p:spPr bwMode="auto">
            <a:xfrm>
              <a:off x="3477714" y="4993835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38" name="Rectangle 4037"/>
            <p:cNvSpPr/>
            <p:nvPr/>
          </p:nvSpPr>
          <p:spPr bwMode="auto">
            <a:xfrm>
              <a:off x="3477714" y="5094505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39" name="Rectangle 4038"/>
            <p:cNvSpPr/>
            <p:nvPr/>
          </p:nvSpPr>
          <p:spPr bwMode="auto">
            <a:xfrm>
              <a:off x="3477714" y="5195174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40" name="Rectangle 4039"/>
            <p:cNvSpPr/>
            <p:nvPr/>
          </p:nvSpPr>
          <p:spPr bwMode="auto">
            <a:xfrm>
              <a:off x="3477714" y="5295843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41" name="Rectangle 4040"/>
            <p:cNvSpPr/>
            <p:nvPr/>
          </p:nvSpPr>
          <p:spPr bwMode="auto">
            <a:xfrm>
              <a:off x="3477714" y="5396513"/>
              <a:ext cx="95861" cy="88899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42" name="Rectangle 4041"/>
            <p:cNvSpPr/>
            <p:nvPr/>
          </p:nvSpPr>
          <p:spPr bwMode="auto">
            <a:xfrm>
              <a:off x="3477714" y="5497182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43" name="Rectangle 4042"/>
            <p:cNvSpPr/>
            <p:nvPr/>
          </p:nvSpPr>
          <p:spPr bwMode="auto">
            <a:xfrm>
              <a:off x="3477714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44" name="Rectangle 4043"/>
            <p:cNvSpPr/>
            <p:nvPr/>
          </p:nvSpPr>
          <p:spPr bwMode="auto">
            <a:xfrm>
              <a:off x="3477714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45" name="Rectangle 4044"/>
            <p:cNvSpPr/>
            <p:nvPr/>
          </p:nvSpPr>
          <p:spPr bwMode="auto">
            <a:xfrm>
              <a:off x="3477714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46" name="Rectangle 4045"/>
            <p:cNvSpPr/>
            <p:nvPr/>
          </p:nvSpPr>
          <p:spPr bwMode="auto">
            <a:xfrm>
              <a:off x="3477714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47" name="Rectangle 4046"/>
            <p:cNvSpPr/>
            <p:nvPr/>
          </p:nvSpPr>
          <p:spPr bwMode="auto">
            <a:xfrm>
              <a:off x="3477714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48" name="Rectangle 4047"/>
            <p:cNvSpPr/>
            <p:nvPr/>
          </p:nvSpPr>
          <p:spPr bwMode="auto">
            <a:xfrm>
              <a:off x="3477714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49" name="Rectangle 4048"/>
            <p:cNvSpPr/>
            <p:nvPr/>
          </p:nvSpPr>
          <p:spPr bwMode="auto">
            <a:xfrm>
              <a:off x="3477714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50" name="Rectangle 4049"/>
            <p:cNvSpPr/>
            <p:nvPr/>
          </p:nvSpPr>
          <p:spPr bwMode="auto">
            <a:xfrm>
              <a:off x="3477714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51" name="Rectangle 4050"/>
            <p:cNvSpPr/>
            <p:nvPr/>
          </p:nvSpPr>
          <p:spPr bwMode="auto">
            <a:xfrm>
              <a:off x="3477714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52" name="Rectangle 4051"/>
            <p:cNvSpPr/>
            <p:nvPr/>
          </p:nvSpPr>
          <p:spPr bwMode="auto">
            <a:xfrm>
              <a:off x="3477714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053" name="Group 4052"/>
          <p:cNvGrpSpPr/>
          <p:nvPr/>
        </p:nvGrpSpPr>
        <p:grpSpPr>
          <a:xfrm>
            <a:off x="6283044" y="3670332"/>
            <a:ext cx="95861" cy="2001617"/>
            <a:chOff x="3585103" y="3785803"/>
            <a:chExt cx="95861" cy="2001617"/>
          </a:xfrm>
        </p:grpSpPr>
        <p:sp>
          <p:nvSpPr>
            <p:cNvPr id="4054" name="Rectangle 4053"/>
            <p:cNvSpPr/>
            <p:nvPr/>
          </p:nvSpPr>
          <p:spPr bwMode="auto">
            <a:xfrm>
              <a:off x="3585103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55" name="Rectangle 4054"/>
            <p:cNvSpPr/>
            <p:nvPr/>
          </p:nvSpPr>
          <p:spPr bwMode="auto">
            <a:xfrm>
              <a:off x="3585103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56" name="Rectangle 4055"/>
            <p:cNvSpPr/>
            <p:nvPr/>
          </p:nvSpPr>
          <p:spPr bwMode="auto">
            <a:xfrm>
              <a:off x="3585103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57" name="Rectangle 4056"/>
            <p:cNvSpPr/>
            <p:nvPr/>
          </p:nvSpPr>
          <p:spPr bwMode="auto">
            <a:xfrm>
              <a:off x="3585103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58" name="Rectangle 4057"/>
            <p:cNvSpPr/>
            <p:nvPr/>
          </p:nvSpPr>
          <p:spPr bwMode="auto">
            <a:xfrm>
              <a:off x="3585103" y="4993835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59" name="Rectangle 4058"/>
            <p:cNvSpPr/>
            <p:nvPr/>
          </p:nvSpPr>
          <p:spPr bwMode="auto">
            <a:xfrm>
              <a:off x="3585103" y="5094505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60" name="Rectangle 4059"/>
            <p:cNvSpPr/>
            <p:nvPr/>
          </p:nvSpPr>
          <p:spPr bwMode="auto">
            <a:xfrm>
              <a:off x="3585103" y="5195174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61" name="Rectangle 4060"/>
            <p:cNvSpPr/>
            <p:nvPr/>
          </p:nvSpPr>
          <p:spPr bwMode="auto">
            <a:xfrm>
              <a:off x="3585103" y="5295843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62" name="Rectangle 4061"/>
            <p:cNvSpPr/>
            <p:nvPr/>
          </p:nvSpPr>
          <p:spPr bwMode="auto">
            <a:xfrm>
              <a:off x="3585103" y="5396513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63" name="Rectangle 4062"/>
            <p:cNvSpPr/>
            <p:nvPr/>
          </p:nvSpPr>
          <p:spPr bwMode="auto">
            <a:xfrm>
              <a:off x="3585103" y="5497182"/>
              <a:ext cx="95861" cy="88899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64" name="Rectangle 4063"/>
            <p:cNvSpPr/>
            <p:nvPr/>
          </p:nvSpPr>
          <p:spPr bwMode="auto">
            <a:xfrm>
              <a:off x="3585103" y="5597851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65" name="Rectangle 4064"/>
            <p:cNvSpPr/>
            <p:nvPr/>
          </p:nvSpPr>
          <p:spPr bwMode="auto">
            <a:xfrm>
              <a:off x="3585103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66" name="Rectangle 4065"/>
            <p:cNvSpPr/>
            <p:nvPr/>
          </p:nvSpPr>
          <p:spPr bwMode="auto">
            <a:xfrm>
              <a:off x="3585103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67" name="Rectangle 4066"/>
            <p:cNvSpPr/>
            <p:nvPr/>
          </p:nvSpPr>
          <p:spPr bwMode="auto">
            <a:xfrm>
              <a:off x="3585103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68" name="Rectangle 4067"/>
            <p:cNvSpPr/>
            <p:nvPr/>
          </p:nvSpPr>
          <p:spPr bwMode="auto">
            <a:xfrm>
              <a:off x="3585103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69" name="Rectangle 4068"/>
            <p:cNvSpPr/>
            <p:nvPr/>
          </p:nvSpPr>
          <p:spPr bwMode="auto">
            <a:xfrm>
              <a:off x="3585103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70" name="Rectangle 4069"/>
            <p:cNvSpPr/>
            <p:nvPr/>
          </p:nvSpPr>
          <p:spPr bwMode="auto">
            <a:xfrm>
              <a:off x="3585103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71" name="Rectangle 4070"/>
            <p:cNvSpPr/>
            <p:nvPr/>
          </p:nvSpPr>
          <p:spPr bwMode="auto">
            <a:xfrm>
              <a:off x="3585103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72" name="Rectangle 4071"/>
            <p:cNvSpPr/>
            <p:nvPr/>
          </p:nvSpPr>
          <p:spPr bwMode="auto">
            <a:xfrm>
              <a:off x="3585103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73" name="Rectangle 4072"/>
            <p:cNvSpPr/>
            <p:nvPr/>
          </p:nvSpPr>
          <p:spPr bwMode="auto">
            <a:xfrm>
              <a:off x="3585103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074" name="Group 4073"/>
          <p:cNvGrpSpPr/>
          <p:nvPr/>
        </p:nvGrpSpPr>
        <p:grpSpPr>
          <a:xfrm>
            <a:off x="6612759" y="3670332"/>
            <a:ext cx="95861" cy="2001617"/>
            <a:chOff x="3692492" y="3785803"/>
            <a:chExt cx="95861" cy="2001617"/>
          </a:xfrm>
        </p:grpSpPr>
        <p:sp>
          <p:nvSpPr>
            <p:cNvPr id="4075" name="Rectangle 4074"/>
            <p:cNvSpPr/>
            <p:nvPr/>
          </p:nvSpPr>
          <p:spPr bwMode="auto">
            <a:xfrm>
              <a:off x="3692492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76" name="Rectangle 4075"/>
            <p:cNvSpPr/>
            <p:nvPr/>
          </p:nvSpPr>
          <p:spPr bwMode="auto">
            <a:xfrm>
              <a:off x="3692492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77" name="Rectangle 4076"/>
            <p:cNvSpPr/>
            <p:nvPr/>
          </p:nvSpPr>
          <p:spPr bwMode="auto">
            <a:xfrm>
              <a:off x="3692492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78" name="Rectangle 4077"/>
            <p:cNvSpPr/>
            <p:nvPr/>
          </p:nvSpPr>
          <p:spPr bwMode="auto">
            <a:xfrm>
              <a:off x="3692492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79" name="Rectangle 4078"/>
            <p:cNvSpPr/>
            <p:nvPr/>
          </p:nvSpPr>
          <p:spPr bwMode="auto">
            <a:xfrm>
              <a:off x="3692492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80" name="Rectangle 4079"/>
            <p:cNvSpPr/>
            <p:nvPr/>
          </p:nvSpPr>
          <p:spPr bwMode="auto">
            <a:xfrm>
              <a:off x="3692492" y="5094505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81" name="Rectangle 4080"/>
            <p:cNvSpPr/>
            <p:nvPr/>
          </p:nvSpPr>
          <p:spPr bwMode="auto">
            <a:xfrm>
              <a:off x="3692492" y="5195174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82" name="Rectangle 4081"/>
            <p:cNvSpPr/>
            <p:nvPr/>
          </p:nvSpPr>
          <p:spPr bwMode="auto">
            <a:xfrm>
              <a:off x="3692492" y="5295843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83" name="Rectangle 4082"/>
            <p:cNvSpPr/>
            <p:nvPr/>
          </p:nvSpPr>
          <p:spPr bwMode="auto">
            <a:xfrm>
              <a:off x="3692492" y="5396513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84" name="Rectangle 4083"/>
            <p:cNvSpPr/>
            <p:nvPr/>
          </p:nvSpPr>
          <p:spPr bwMode="auto">
            <a:xfrm>
              <a:off x="3692492" y="5497182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85" name="Rectangle 4084"/>
            <p:cNvSpPr/>
            <p:nvPr/>
          </p:nvSpPr>
          <p:spPr bwMode="auto">
            <a:xfrm>
              <a:off x="3692492" y="5597851"/>
              <a:ext cx="95861" cy="88899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86" name="Rectangle 4085"/>
            <p:cNvSpPr/>
            <p:nvPr/>
          </p:nvSpPr>
          <p:spPr bwMode="auto">
            <a:xfrm>
              <a:off x="3692492" y="5698521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87" name="Rectangle 4086"/>
            <p:cNvSpPr/>
            <p:nvPr/>
          </p:nvSpPr>
          <p:spPr bwMode="auto">
            <a:xfrm>
              <a:off x="3692492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88" name="Rectangle 4087"/>
            <p:cNvSpPr/>
            <p:nvPr/>
          </p:nvSpPr>
          <p:spPr bwMode="auto">
            <a:xfrm>
              <a:off x="3692492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89" name="Rectangle 4088"/>
            <p:cNvSpPr/>
            <p:nvPr/>
          </p:nvSpPr>
          <p:spPr bwMode="auto">
            <a:xfrm>
              <a:off x="3692492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90" name="Rectangle 4089"/>
            <p:cNvSpPr/>
            <p:nvPr/>
          </p:nvSpPr>
          <p:spPr bwMode="auto">
            <a:xfrm>
              <a:off x="3692492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91" name="Rectangle 4090"/>
            <p:cNvSpPr/>
            <p:nvPr/>
          </p:nvSpPr>
          <p:spPr bwMode="auto">
            <a:xfrm>
              <a:off x="3692492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92" name="Rectangle 4091"/>
            <p:cNvSpPr/>
            <p:nvPr/>
          </p:nvSpPr>
          <p:spPr bwMode="auto">
            <a:xfrm>
              <a:off x="3692492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93" name="Rectangle 4092"/>
            <p:cNvSpPr/>
            <p:nvPr/>
          </p:nvSpPr>
          <p:spPr bwMode="auto">
            <a:xfrm>
              <a:off x="3692492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94" name="Rectangle 4093"/>
            <p:cNvSpPr/>
            <p:nvPr/>
          </p:nvSpPr>
          <p:spPr bwMode="auto">
            <a:xfrm>
              <a:off x="3692492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095" name="Group 4094"/>
          <p:cNvGrpSpPr/>
          <p:nvPr/>
        </p:nvGrpSpPr>
        <p:grpSpPr>
          <a:xfrm>
            <a:off x="6942474" y="3670332"/>
            <a:ext cx="95861" cy="2001617"/>
            <a:chOff x="3799881" y="3785803"/>
            <a:chExt cx="95861" cy="2001617"/>
          </a:xfrm>
        </p:grpSpPr>
        <p:sp>
          <p:nvSpPr>
            <p:cNvPr id="4096" name="Rectangle 4095"/>
            <p:cNvSpPr/>
            <p:nvPr/>
          </p:nvSpPr>
          <p:spPr bwMode="auto">
            <a:xfrm>
              <a:off x="3799881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97" name="Rectangle 4096"/>
            <p:cNvSpPr/>
            <p:nvPr/>
          </p:nvSpPr>
          <p:spPr bwMode="auto">
            <a:xfrm>
              <a:off x="3799881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98" name="Rectangle 4097"/>
            <p:cNvSpPr/>
            <p:nvPr/>
          </p:nvSpPr>
          <p:spPr bwMode="auto">
            <a:xfrm>
              <a:off x="3799881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99" name="Rectangle 4098"/>
            <p:cNvSpPr/>
            <p:nvPr/>
          </p:nvSpPr>
          <p:spPr bwMode="auto">
            <a:xfrm>
              <a:off x="3799881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00" name="Rectangle 4099"/>
            <p:cNvSpPr/>
            <p:nvPr/>
          </p:nvSpPr>
          <p:spPr bwMode="auto">
            <a:xfrm>
              <a:off x="3799881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01" name="Rectangle 4100"/>
            <p:cNvSpPr/>
            <p:nvPr/>
          </p:nvSpPr>
          <p:spPr bwMode="auto">
            <a:xfrm>
              <a:off x="3799881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02" name="Rectangle 4101"/>
            <p:cNvSpPr/>
            <p:nvPr/>
          </p:nvSpPr>
          <p:spPr bwMode="auto">
            <a:xfrm>
              <a:off x="3799881" y="5195174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03" name="Rectangle 4102"/>
            <p:cNvSpPr/>
            <p:nvPr/>
          </p:nvSpPr>
          <p:spPr bwMode="auto">
            <a:xfrm>
              <a:off x="3799881" y="5295843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04" name="Rectangle 4103"/>
            <p:cNvSpPr/>
            <p:nvPr/>
          </p:nvSpPr>
          <p:spPr bwMode="auto">
            <a:xfrm>
              <a:off x="3799881" y="5396513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05" name="Rectangle 4104"/>
            <p:cNvSpPr/>
            <p:nvPr/>
          </p:nvSpPr>
          <p:spPr bwMode="auto">
            <a:xfrm>
              <a:off x="3799881" y="5497182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06" name="Rectangle 4105"/>
            <p:cNvSpPr/>
            <p:nvPr/>
          </p:nvSpPr>
          <p:spPr bwMode="auto">
            <a:xfrm>
              <a:off x="3799881" y="5597851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07" name="Rectangle 4106"/>
            <p:cNvSpPr/>
            <p:nvPr/>
          </p:nvSpPr>
          <p:spPr bwMode="auto">
            <a:xfrm>
              <a:off x="3799881" y="5698521"/>
              <a:ext cx="95861" cy="88899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08" name="Rectangle 4107"/>
            <p:cNvSpPr/>
            <p:nvPr/>
          </p:nvSpPr>
          <p:spPr bwMode="auto">
            <a:xfrm>
              <a:off x="3799881" y="3785803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09" name="Rectangle 4108"/>
            <p:cNvSpPr/>
            <p:nvPr/>
          </p:nvSpPr>
          <p:spPr bwMode="auto">
            <a:xfrm>
              <a:off x="3799881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10" name="Rectangle 4109"/>
            <p:cNvSpPr/>
            <p:nvPr/>
          </p:nvSpPr>
          <p:spPr bwMode="auto">
            <a:xfrm>
              <a:off x="3799881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11" name="Rectangle 4110"/>
            <p:cNvSpPr/>
            <p:nvPr/>
          </p:nvSpPr>
          <p:spPr bwMode="auto">
            <a:xfrm>
              <a:off x="3799881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12" name="Rectangle 4111"/>
            <p:cNvSpPr/>
            <p:nvPr/>
          </p:nvSpPr>
          <p:spPr bwMode="auto">
            <a:xfrm>
              <a:off x="3799881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13" name="Rectangle 4112"/>
            <p:cNvSpPr/>
            <p:nvPr/>
          </p:nvSpPr>
          <p:spPr bwMode="auto">
            <a:xfrm>
              <a:off x="3799881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14" name="Rectangle 4113"/>
            <p:cNvSpPr/>
            <p:nvPr/>
          </p:nvSpPr>
          <p:spPr bwMode="auto">
            <a:xfrm>
              <a:off x="3799881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15" name="Rectangle 4114"/>
            <p:cNvSpPr/>
            <p:nvPr/>
          </p:nvSpPr>
          <p:spPr bwMode="auto">
            <a:xfrm>
              <a:off x="3799881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116" name="Group 4115"/>
          <p:cNvGrpSpPr/>
          <p:nvPr/>
        </p:nvGrpSpPr>
        <p:grpSpPr>
          <a:xfrm>
            <a:off x="7272189" y="3670332"/>
            <a:ext cx="95861" cy="2001617"/>
            <a:chOff x="3907270" y="3785803"/>
            <a:chExt cx="95861" cy="2001617"/>
          </a:xfrm>
        </p:grpSpPr>
        <p:sp>
          <p:nvSpPr>
            <p:cNvPr id="4117" name="Rectangle 4116"/>
            <p:cNvSpPr/>
            <p:nvPr/>
          </p:nvSpPr>
          <p:spPr bwMode="auto">
            <a:xfrm>
              <a:off x="3907270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18" name="Rectangle 4117"/>
            <p:cNvSpPr/>
            <p:nvPr/>
          </p:nvSpPr>
          <p:spPr bwMode="auto">
            <a:xfrm>
              <a:off x="3907270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19" name="Rectangle 4118"/>
            <p:cNvSpPr/>
            <p:nvPr/>
          </p:nvSpPr>
          <p:spPr bwMode="auto">
            <a:xfrm>
              <a:off x="3907270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20" name="Rectangle 4119"/>
            <p:cNvSpPr/>
            <p:nvPr/>
          </p:nvSpPr>
          <p:spPr bwMode="auto">
            <a:xfrm>
              <a:off x="3907270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21" name="Rectangle 4120"/>
            <p:cNvSpPr/>
            <p:nvPr/>
          </p:nvSpPr>
          <p:spPr bwMode="auto">
            <a:xfrm>
              <a:off x="3907270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22" name="Rectangle 4121"/>
            <p:cNvSpPr/>
            <p:nvPr/>
          </p:nvSpPr>
          <p:spPr bwMode="auto">
            <a:xfrm>
              <a:off x="3907270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23" name="Rectangle 4122"/>
            <p:cNvSpPr/>
            <p:nvPr/>
          </p:nvSpPr>
          <p:spPr bwMode="auto">
            <a:xfrm>
              <a:off x="3907270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24" name="Rectangle 4123"/>
            <p:cNvSpPr/>
            <p:nvPr/>
          </p:nvSpPr>
          <p:spPr bwMode="auto">
            <a:xfrm>
              <a:off x="3907270" y="5295843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25" name="Rectangle 4124"/>
            <p:cNvSpPr/>
            <p:nvPr/>
          </p:nvSpPr>
          <p:spPr bwMode="auto">
            <a:xfrm>
              <a:off x="3907270" y="5396513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26" name="Rectangle 4125"/>
            <p:cNvSpPr/>
            <p:nvPr/>
          </p:nvSpPr>
          <p:spPr bwMode="auto">
            <a:xfrm>
              <a:off x="3907270" y="5497182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27" name="Rectangle 4126"/>
            <p:cNvSpPr/>
            <p:nvPr/>
          </p:nvSpPr>
          <p:spPr bwMode="auto">
            <a:xfrm>
              <a:off x="3907270" y="5597851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28" name="Rectangle 4127"/>
            <p:cNvSpPr/>
            <p:nvPr/>
          </p:nvSpPr>
          <p:spPr bwMode="auto">
            <a:xfrm>
              <a:off x="3907270" y="5698521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29" name="Rectangle 4128"/>
            <p:cNvSpPr/>
            <p:nvPr/>
          </p:nvSpPr>
          <p:spPr bwMode="auto">
            <a:xfrm>
              <a:off x="3907270" y="3785803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30" name="Rectangle 4129"/>
            <p:cNvSpPr/>
            <p:nvPr/>
          </p:nvSpPr>
          <p:spPr bwMode="auto">
            <a:xfrm>
              <a:off x="3907270" y="3886472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31" name="Rectangle 4130"/>
            <p:cNvSpPr/>
            <p:nvPr/>
          </p:nvSpPr>
          <p:spPr bwMode="auto">
            <a:xfrm>
              <a:off x="3907270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32" name="Rectangle 4131"/>
            <p:cNvSpPr/>
            <p:nvPr/>
          </p:nvSpPr>
          <p:spPr bwMode="auto">
            <a:xfrm>
              <a:off x="3907270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33" name="Rectangle 4132"/>
            <p:cNvSpPr/>
            <p:nvPr/>
          </p:nvSpPr>
          <p:spPr bwMode="auto">
            <a:xfrm>
              <a:off x="3907270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34" name="Rectangle 4133"/>
            <p:cNvSpPr/>
            <p:nvPr/>
          </p:nvSpPr>
          <p:spPr bwMode="auto">
            <a:xfrm>
              <a:off x="3907270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35" name="Rectangle 4134"/>
            <p:cNvSpPr/>
            <p:nvPr/>
          </p:nvSpPr>
          <p:spPr bwMode="auto">
            <a:xfrm>
              <a:off x="3907270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36" name="Rectangle 4135"/>
            <p:cNvSpPr/>
            <p:nvPr/>
          </p:nvSpPr>
          <p:spPr bwMode="auto">
            <a:xfrm>
              <a:off x="3907270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137" name="Group 4136"/>
          <p:cNvGrpSpPr/>
          <p:nvPr/>
        </p:nvGrpSpPr>
        <p:grpSpPr>
          <a:xfrm>
            <a:off x="7601904" y="3670332"/>
            <a:ext cx="95861" cy="2001617"/>
            <a:chOff x="4014659" y="3785803"/>
            <a:chExt cx="95861" cy="2001617"/>
          </a:xfrm>
        </p:grpSpPr>
        <p:sp>
          <p:nvSpPr>
            <p:cNvPr id="4138" name="Rectangle 4137"/>
            <p:cNvSpPr/>
            <p:nvPr/>
          </p:nvSpPr>
          <p:spPr bwMode="auto">
            <a:xfrm>
              <a:off x="4014659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39" name="Rectangle 4138"/>
            <p:cNvSpPr/>
            <p:nvPr/>
          </p:nvSpPr>
          <p:spPr bwMode="auto">
            <a:xfrm>
              <a:off x="4014659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40" name="Rectangle 4139"/>
            <p:cNvSpPr/>
            <p:nvPr/>
          </p:nvSpPr>
          <p:spPr bwMode="auto">
            <a:xfrm>
              <a:off x="4014659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41" name="Rectangle 4140"/>
            <p:cNvSpPr/>
            <p:nvPr/>
          </p:nvSpPr>
          <p:spPr bwMode="auto">
            <a:xfrm>
              <a:off x="4014659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42" name="Rectangle 4141"/>
            <p:cNvSpPr/>
            <p:nvPr/>
          </p:nvSpPr>
          <p:spPr bwMode="auto">
            <a:xfrm>
              <a:off x="4014659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43" name="Rectangle 4142"/>
            <p:cNvSpPr/>
            <p:nvPr/>
          </p:nvSpPr>
          <p:spPr bwMode="auto">
            <a:xfrm>
              <a:off x="4014659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44" name="Rectangle 4143"/>
            <p:cNvSpPr/>
            <p:nvPr/>
          </p:nvSpPr>
          <p:spPr bwMode="auto">
            <a:xfrm>
              <a:off x="4014659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45" name="Rectangle 4144"/>
            <p:cNvSpPr/>
            <p:nvPr/>
          </p:nvSpPr>
          <p:spPr bwMode="auto">
            <a:xfrm>
              <a:off x="4014659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46" name="Rectangle 4145"/>
            <p:cNvSpPr/>
            <p:nvPr/>
          </p:nvSpPr>
          <p:spPr bwMode="auto">
            <a:xfrm>
              <a:off x="4014659" y="5396513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47" name="Rectangle 4146"/>
            <p:cNvSpPr/>
            <p:nvPr/>
          </p:nvSpPr>
          <p:spPr bwMode="auto">
            <a:xfrm>
              <a:off x="4014659" y="5497182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48" name="Rectangle 4147"/>
            <p:cNvSpPr/>
            <p:nvPr/>
          </p:nvSpPr>
          <p:spPr bwMode="auto">
            <a:xfrm>
              <a:off x="4014659" y="5597851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49" name="Rectangle 4148"/>
            <p:cNvSpPr/>
            <p:nvPr/>
          </p:nvSpPr>
          <p:spPr bwMode="auto">
            <a:xfrm>
              <a:off x="4014659" y="5698521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50" name="Rectangle 4149"/>
            <p:cNvSpPr/>
            <p:nvPr/>
          </p:nvSpPr>
          <p:spPr bwMode="auto">
            <a:xfrm>
              <a:off x="4014659" y="3785803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51" name="Rectangle 4150"/>
            <p:cNvSpPr/>
            <p:nvPr/>
          </p:nvSpPr>
          <p:spPr bwMode="auto">
            <a:xfrm>
              <a:off x="4014659" y="3886472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52" name="Rectangle 4151"/>
            <p:cNvSpPr/>
            <p:nvPr/>
          </p:nvSpPr>
          <p:spPr bwMode="auto">
            <a:xfrm>
              <a:off x="4014659" y="3987142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53" name="Rectangle 4152"/>
            <p:cNvSpPr/>
            <p:nvPr/>
          </p:nvSpPr>
          <p:spPr bwMode="auto">
            <a:xfrm>
              <a:off x="4014659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54" name="Rectangle 4153"/>
            <p:cNvSpPr/>
            <p:nvPr/>
          </p:nvSpPr>
          <p:spPr bwMode="auto">
            <a:xfrm>
              <a:off x="4014659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55" name="Rectangle 4154"/>
            <p:cNvSpPr/>
            <p:nvPr/>
          </p:nvSpPr>
          <p:spPr bwMode="auto">
            <a:xfrm>
              <a:off x="4014659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56" name="Rectangle 4155"/>
            <p:cNvSpPr/>
            <p:nvPr/>
          </p:nvSpPr>
          <p:spPr bwMode="auto">
            <a:xfrm>
              <a:off x="4014659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57" name="Rectangle 4156"/>
            <p:cNvSpPr/>
            <p:nvPr/>
          </p:nvSpPr>
          <p:spPr bwMode="auto">
            <a:xfrm>
              <a:off x="4014659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158" name="Group 4157"/>
          <p:cNvGrpSpPr/>
          <p:nvPr/>
        </p:nvGrpSpPr>
        <p:grpSpPr>
          <a:xfrm>
            <a:off x="7931619" y="3670332"/>
            <a:ext cx="95861" cy="2001617"/>
            <a:chOff x="4122048" y="3785803"/>
            <a:chExt cx="95861" cy="2001617"/>
          </a:xfrm>
        </p:grpSpPr>
        <p:sp>
          <p:nvSpPr>
            <p:cNvPr id="4159" name="Rectangle 4158"/>
            <p:cNvSpPr/>
            <p:nvPr/>
          </p:nvSpPr>
          <p:spPr bwMode="auto">
            <a:xfrm>
              <a:off x="4122048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60" name="Rectangle 4159"/>
            <p:cNvSpPr/>
            <p:nvPr/>
          </p:nvSpPr>
          <p:spPr bwMode="auto">
            <a:xfrm>
              <a:off x="4122048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61" name="Rectangle 4160"/>
            <p:cNvSpPr/>
            <p:nvPr/>
          </p:nvSpPr>
          <p:spPr bwMode="auto">
            <a:xfrm>
              <a:off x="4122048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62" name="Rectangle 4161"/>
            <p:cNvSpPr/>
            <p:nvPr/>
          </p:nvSpPr>
          <p:spPr bwMode="auto">
            <a:xfrm>
              <a:off x="4122048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63" name="Rectangle 4162"/>
            <p:cNvSpPr/>
            <p:nvPr/>
          </p:nvSpPr>
          <p:spPr bwMode="auto">
            <a:xfrm>
              <a:off x="4122048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64" name="Rectangle 4163"/>
            <p:cNvSpPr/>
            <p:nvPr/>
          </p:nvSpPr>
          <p:spPr bwMode="auto">
            <a:xfrm>
              <a:off x="4122048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65" name="Rectangle 4164"/>
            <p:cNvSpPr/>
            <p:nvPr/>
          </p:nvSpPr>
          <p:spPr bwMode="auto">
            <a:xfrm>
              <a:off x="4122048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66" name="Rectangle 4165"/>
            <p:cNvSpPr/>
            <p:nvPr/>
          </p:nvSpPr>
          <p:spPr bwMode="auto">
            <a:xfrm>
              <a:off x="4122048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67" name="Rectangle 4166"/>
            <p:cNvSpPr/>
            <p:nvPr/>
          </p:nvSpPr>
          <p:spPr bwMode="auto">
            <a:xfrm>
              <a:off x="4122048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68" name="Rectangle 4167"/>
            <p:cNvSpPr/>
            <p:nvPr/>
          </p:nvSpPr>
          <p:spPr bwMode="auto">
            <a:xfrm>
              <a:off x="4122048" y="5497182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69" name="Rectangle 4168"/>
            <p:cNvSpPr/>
            <p:nvPr/>
          </p:nvSpPr>
          <p:spPr bwMode="auto">
            <a:xfrm>
              <a:off x="4122048" y="5597851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70" name="Rectangle 4169"/>
            <p:cNvSpPr/>
            <p:nvPr/>
          </p:nvSpPr>
          <p:spPr bwMode="auto">
            <a:xfrm>
              <a:off x="4122048" y="5698521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71" name="Rectangle 4170"/>
            <p:cNvSpPr/>
            <p:nvPr/>
          </p:nvSpPr>
          <p:spPr bwMode="auto">
            <a:xfrm>
              <a:off x="4122048" y="3785803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72" name="Rectangle 4171"/>
            <p:cNvSpPr/>
            <p:nvPr/>
          </p:nvSpPr>
          <p:spPr bwMode="auto">
            <a:xfrm>
              <a:off x="4122048" y="3886472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73" name="Rectangle 4172"/>
            <p:cNvSpPr/>
            <p:nvPr/>
          </p:nvSpPr>
          <p:spPr bwMode="auto">
            <a:xfrm>
              <a:off x="4122048" y="3987142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74" name="Rectangle 4173"/>
            <p:cNvSpPr/>
            <p:nvPr/>
          </p:nvSpPr>
          <p:spPr bwMode="auto">
            <a:xfrm>
              <a:off x="4122048" y="4087811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75" name="Rectangle 4174"/>
            <p:cNvSpPr/>
            <p:nvPr/>
          </p:nvSpPr>
          <p:spPr bwMode="auto">
            <a:xfrm>
              <a:off x="4122048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76" name="Rectangle 4175"/>
            <p:cNvSpPr/>
            <p:nvPr/>
          </p:nvSpPr>
          <p:spPr bwMode="auto">
            <a:xfrm>
              <a:off x="4122048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77" name="Rectangle 4176"/>
            <p:cNvSpPr/>
            <p:nvPr/>
          </p:nvSpPr>
          <p:spPr bwMode="auto">
            <a:xfrm>
              <a:off x="4122048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78" name="Rectangle 4177"/>
            <p:cNvSpPr/>
            <p:nvPr/>
          </p:nvSpPr>
          <p:spPr bwMode="auto">
            <a:xfrm>
              <a:off x="4122048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179" name="Group 4178"/>
          <p:cNvGrpSpPr/>
          <p:nvPr/>
        </p:nvGrpSpPr>
        <p:grpSpPr>
          <a:xfrm>
            <a:off x="8261334" y="3670332"/>
            <a:ext cx="95861" cy="2001617"/>
            <a:chOff x="4229437" y="3785803"/>
            <a:chExt cx="95861" cy="2001617"/>
          </a:xfrm>
        </p:grpSpPr>
        <p:sp>
          <p:nvSpPr>
            <p:cNvPr id="4180" name="Rectangle 4179"/>
            <p:cNvSpPr/>
            <p:nvPr/>
          </p:nvSpPr>
          <p:spPr bwMode="auto">
            <a:xfrm>
              <a:off x="4229437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81" name="Rectangle 4180"/>
            <p:cNvSpPr/>
            <p:nvPr/>
          </p:nvSpPr>
          <p:spPr bwMode="auto">
            <a:xfrm>
              <a:off x="4229437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82" name="Rectangle 4181"/>
            <p:cNvSpPr/>
            <p:nvPr/>
          </p:nvSpPr>
          <p:spPr bwMode="auto">
            <a:xfrm>
              <a:off x="4229437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83" name="Rectangle 4182"/>
            <p:cNvSpPr/>
            <p:nvPr/>
          </p:nvSpPr>
          <p:spPr bwMode="auto">
            <a:xfrm>
              <a:off x="4229437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84" name="Rectangle 4183"/>
            <p:cNvSpPr/>
            <p:nvPr/>
          </p:nvSpPr>
          <p:spPr bwMode="auto">
            <a:xfrm>
              <a:off x="4229437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85" name="Rectangle 4184"/>
            <p:cNvSpPr/>
            <p:nvPr/>
          </p:nvSpPr>
          <p:spPr bwMode="auto">
            <a:xfrm>
              <a:off x="4229437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86" name="Rectangle 4185"/>
            <p:cNvSpPr/>
            <p:nvPr/>
          </p:nvSpPr>
          <p:spPr bwMode="auto">
            <a:xfrm>
              <a:off x="4229437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87" name="Rectangle 4186"/>
            <p:cNvSpPr/>
            <p:nvPr/>
          </p:nvSpPr>
          <p:spPr bwMode="auto">
            <a:xfrm>
              <a:off x="4229437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88" name="Rectangle 4187"/>
            <p:cNvSpPr/>
            <p:nvPr/>
          </p:nvSpPr>
          <p:spPr bwMode="auto">
            <a:xfrm>
              <a:off x="4229437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89" name="Rectangle 4188"/>
            <p:cNvSpPr/>
            <p:nvPr/>
          </p:nvSpPr>
          <p:spPr bwMode="auto">
            <a:xfrm>
              <a:off x="4229437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90" name="Rectangle 4189"/>
            <p:cNvSpPr/>
            <p:nvPr/>
          </p:nvSpPr>
          <p:spPr bwMode="auto">
            <a:xfrm>
              <a:off x="4229437" y="5597851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91" name="Rectangle 4190"/>
            <p:cNvSpPr/>
            <p:nvPr/>
          </p:nvSpPr>
          <p:spPr bwMode="auto">
            <a:xfrm>
              <a:off x="4229437" y="5698521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92" name="Rectangle 4191"/>
            <p:cNvSpPr/>
            <p:nvPr/>
          </p:nvSpPr>
          <p:spPr bwMode="auto">
            <a:xfrm>
              <a:off x="4229437" y="3785803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93" name="Rectangle 4192"/>
            <p:cNvSpPr/>
            <p:nvPr/>
          </p:nvSpPr>
          <p:spPr bwMode="auto">
            <a:xfrm>
              <a:off x="4229437" y="3886472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94" name="Rectangle 4193"/>
            <p:cNvSpPr/>
            <p:nvPr/>
          </p:nvSpPr>
          <p:spPr bwMode="auto">
            <a:xfrm>
              <a:off x="4229437" y="3987142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95" name="Rectangle 4194"/>
            <p:cNvSpPr/>
            <p:nvPr/>
          </p:nvSpPr>
          <p:spPr bwMode="auto">
            <a:xfrm>
              <a:off x="4229437" y="4087811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96" name="Rectangle 4195"/>
            <p:cNvSpPr/>
            <p:nvPr/>
          </p:nvSpPr>
          <p:spPr bwMode="auto">
            <a:xfrm>
              <a:off x="4229437" y="4188481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97" name="Rectangle 4196"/>
            <p:cNvSpPr/>
            <p:nvPr/>
          </p:nvSpPr>
          <p:spPr bwMode="auto">
            <a:xfrm>
              <a:off x="4229437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98" name="Rectangle 4197"/>
            <p:cNvSpPr/>
            <p:nvPr/>
          </p:nvSpPr>
          <p:spPr bwMode="auto">
            <a:xfrm>
              <a:off x="4229437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99" name="Rectangle 4198"/>
            <p:cNvSpPr/>
            <p:nvPr/>
          </p:nvSpPr>
          <p:spPr bwMode="auto">
            <a:xfrm>
              <a:off x="4229437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200" name="Group 4199"/>
          <p:cNvGrpSpPr/>
          <p:nvPr/>
        </p:nvGrpSpPr>
        <p:grpSpPr>
          <a:xfrm>
            <a:off x="8591049" y="3670332"/>
            <a:ext cx="95861" cy="2001617"/>
            <a:chOff x="4336826" y="3785803"/>
            <a:chExt cx="95861" cy="2001617"/>
          </a:xfrm>
        </p:grpSpPr>
        <p:sp>
          <p:nvSpPr>
            <p:cNvPr id="4201" name="Rectangle 4200"/>
            <p:cNvSpPr/>
            <p:nvPr/>
          </p:nvSpPr>
          <p:spPr bwMode="auto">
            <a:xfrm>
              <a:off x="4336826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02" name="Rectangle 4201"/>
            <p:cNvSpPr/>
            <p:nvPr/>
          </p:nvSpPr>
          <p:spPr bwMode="auto">
            <a:xfrm>
              <a:off x="4336826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03" name="Rectangle 4202"/>
            <p:cNvSpPr/>
            <p:nvPr/>
          </p:nvSpPr>
          <p:spPr bwMode="auto">
            <a:xfrm>
              <a:off x="4336826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04" name="Rectangle 4203"/>
            <p:cNvSpPr/>
            <p:nvPr/>
          </p:nvSpPr>
          <p:spPr bwMode="auto">
            <a:xfrm>
              <a:off x="4336826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05" name="Rectangle 4204"/>
            <p:cNvSpPr/>
            <p:nvPr/>
          </p:nvSpPr>
          <p:spPr bwMode="auto">
            <a:xfrm>
              <a:off x="4336826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06" name="Rectangle 4205"/>
            <p:cNvSpPr/>
            <p:nvPr/>
          </p:nvSpPr>
          <p:spPr bwMode="auto">
            <a:xfrm>
              <a:off x="4336826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07" name="Rectangle 4206"/>
            <p:cNvSpPr/>
            <p:nvPr/>
          </p:nvSpPr>
          <p:spPr bwMode="auto">
            <a:xfrm>
              <a:off x="4336826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08" name="Rectangle 4207"/>
            <p:cNvSpPr/>
            <p:nvPr/>
          </p:nvSpPr>
          <p:spPr bwMode="auto">
            <a:xfrm>
              <a:off x="4336826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09" name="Rectangle 4208"/>
            <p:cNvSpPr/>
            <p:nvPr/>
          </p:nvSpPr>
          <p:spPr bwMode="auto">
            <a:xfrm>
              <a:off x="4336826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10" name="Rectangle 4209"/>
            <p:cNvSpPr/>
            <p:nvPr/>
          </p:nvSpPr>
          <p:spPr bwMode="auto">
            <a:xfrm>
              <a:off x="4336826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11" name="Rectangle 4210"/>
            <p:cNvSpPr/>
            <p:nvPr/>
          </p:nvSpPr>
          <p:spPr bwMode="auto">
            <a:xfrm>
              <a:off x="4336826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12" name="Rectangle 4211"/>
            <p:cNvSpPr/>
            <p:nvPr/>
          </p:nvSpPr>
          <p:spPr bwMode="auto">
            <a:xfrm>
              <a:off x="4336826" y="5698521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13" name="Rectangle 4212"/>
            <p:cNvSpPr/>
            <p:nvPr/>
          </p:nvSpPr>
          <p:spPr bwMode="auto">
            <a:xfrm>
              <a:off x="4336826" y="3785803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14" name="Rectangle 4213"/>
            <p:cNvSpPr/>
            <p:nvPr/>
          </p:nvSpPr>
          <p:spPr bwMode="auto">
            <a:xfrm>
              <a:off x="4336826" y="3886472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15" name="Rectangle 4214"/>
            <p:cNvSpPr/>
            <p:nvPr/>
          </p:nvSpPr>
          <p:spPr bwMode="auto">
            <a:xfrm>
              <a:off x="4336826" y="3987142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16" name="Rectangle 4215"/>
            <p:cNvSpPr/>
            <p:nvPr/>
          </p:nvSpPr>
          <p:spPr bwMode="auto">
            <a:xfrm>
              <a:off x="4336826" y="4087811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17" name="Rectangle 4216"/>
            <p:cNvSpPr/>
            <p:nvPr/>
          </p:nvSpPr>
          <p:spPr bwMode="auto">
            <a:xfrm>
              <a:off x="4336826" y="4188481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18" name="Rectangle 4217"/>
            <p:cNvSpPr/>
            <p:nvPr/>
          </p:nvSpPr>
          <p:spPr bwMode="auto">
            <a:xfrm>
              <a:off x="4336826" y="4289150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19" name="Rectangle 4218"/>
            <p:cNvSpPr/>
            <p:nvPr/>
          </p:nvSpPr>
          <p:spPr bwMode="auto">
            <a:xfrm>
              <a:off x="4336826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20" name="Rectangle 4219"/>
            <p:cNvSpPr/>
            <p:nvPr/>
          </p:nvSpPr>
          <p:spPr bwMode="auto">
            <a:xfrm>
              <a:off x="4336826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221" name="Group 4220"/>
          <p:cNvGrpSpPr/>
          <p:nvPr/>
        </p:nvGrpSpPr>
        <p:grpSpPr>
          <a:xfrm>
            <a:off x="2436369" y="3670332"/>
            <a:ext cx="95861" cy="2001617"/>
            <a:chOff x="4531131" y="3785803"/>
            <a:chExt cx="95861" cy="2001617"/>
          </a:xfrm>
        </p:grpSpPr>
        <p:sp>
          <p:nvSpPr>
            <p:cNvPr id="4222" name="Rectangle 4221"/>
            <p:cNvSpPr/>
            <p:nvPr/>
          </p:nvSpPr>
          <p:spPr bwMode="auto">
            <a:xfrm>
              <a:off x="4531131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23" name="Rectangle 4222"/>
            <p:cNvSpPr/>
            <p:nvPr/>
          </p:nvSpPr>
          <p:spPr bwMode="auto">
            <a:xfrm>
              <a:off x="4531131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24" name="Rectangle 4223"/>
            <p:cNvSpPr/>
            <p:nvPr/>
          </p:nvSpPr>
          <p:spPr bwMode="auto">
            <a:xfrm>
              <a:off x="4531131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25" name="Rectangle 4224"/>
            <p:cNvSpPr/>
            <p:nvPr/>
          </p:nvSpPr>
          <p:spPr bwMode="auto">
            <a:xfrm>
              <a:off x="4531131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26" name="Rectangle 4225"/>
            <p:cNvSpPr/>
            <p:nvPr/>
          </p:nvSpPr>
          <p:spPr bwMode="auto">
            <a:xfrm>
              <a:off x="4531131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27" name="Rectangle 4226"/>
            <p:cNvSpPr/>
            <p:nvPr/>
          </p:nvSpPr>
          <p:spPr bwMode="auto">
            <a:xfrm>
              <a:off x="4531131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28" name="Rectangle 4227"/>
            <p:cNvSpPr/>
            <p:nvPr/>
          </p:nvSpPr>
          <p:spPr bwMode="auto">
            <a:xfrm>
              <a:off x="4531131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29" name="Rectangle 4228"/>
            <p:cNvSpPr/>
            <p:nvPr/>
          </p:nvSpPr>
          <p:spPr bwMode="auto">
            <a:xfrm>
              <a:off x="4531131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30" name="Rectangle 4229"/>
            <p:cNvSpPr/>
            <p:nvPr/>
          </p:nvSpPr>
          <p:spPr bwMode="auto">
            <a:xfrm>
              <a:off x="4531131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31" name="Rectangle 4230"/>
            <p:cNvSpPr/>
            <p:nvPr/>
          </p:nvSpPr>
          <p:spPr bwMode="auto">
            <a:xfrm>
              <a:off x="4531131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32" name="Rectangle 4231"/>
            <p:cNvSpPr/>
            <p:nvPr/>
          </p:nvSpPr>
          <p:spPr bwMode="auto">
            <a:xfrm>
              <a:off x="4531131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33" name="Rectangle 4232"/>
            <p:cNvSpPr/>
            <p:nvPr/>
          </p:nvSpPr>
          <p:spPr bwMode="auto">
            <a:xfrm>
              <a:off x="4531131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34" name="Rectangle 4233"/>
            <p:cNvSpPr/>
            <p:nvPr/>
          </p:nvSpPr>
          <p:spPr bwMode="auto">
            <a:xfrm>
              <a:off x="4531131" y="3785803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35" name="Rectangle 4234"/>
            <p:cNvSpPr/>
            <p:nvPr/>
          </p:nvSpPr>
          <p:spPr bwMode="auto">
            <a:xfrm>
              <a:off x="4531131" y="3886472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36" name="Rectangle 4235"/>
            <p:cNvSpPr/>
            <p:nvPr/>
          </p:nvSpPr>
          <p:spPr bwMode="auto">
            <a:xfrm>
              <a:off x="4531131" y="3987142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37" name="Rectangle 4236"/>
            <p:cNvSpPr/>
            <p:nvPr/>
          </p:nvSpPr>
          <p:spPr bwMode="auto">
            <a:xfrm>
              <a:off x="4531131" y="4087811"/>
              <a:ext cx="95861" cy="88899"/>
            </a:xfrm>
            <a:prstGeom prst="rect">
              <a:avLst/>
            </a:prstGeom>
            <a:solidFill>
              <a:srgbClr val="CCCCCC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38" name="Rectangle 4237"/>
            <p:cNvSpPr/>
            <p:nvPr/>
          </p:nvSpPr>
          <p:spPr bwMode="auto">
            <a:xfrm>
              <a:off x="4531131" y="4188481"/>
              <a:ext cx="95861" cy="88899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39" name="Rectangle 4238"/>
            <p:cNvSpPr/>
            <p:nvPr/>
          </p:nvSpPr>
          <p:spPr bwMode="auto">
            <a:xfrm>
              <a:off x="4531131" y="4289150"/>
              <a:ext cx="95861" cy="888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40" name="Rectangle 4239"/>
            <p:cNvSpPr/>
            <p:nvPr/>
          </p:nvSpPr>
          <p:spPr bwMode="auto">
            <a:xfrm>
              <a:off x="4531131" y="4389819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41" name="Rectangle 4240"/>
            <p:cNvSpPr/>
            <p:nvPr/>
          </p:nvSpPr>
          <p:spPr bwMode="auto">
            <a:xfrm>
              <a:off x="4531131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242" name="Group 4241"/>
          <p:cNvGrpSpPr/>
          <p:nvPr/>
        </p:nvGrpSpPr>
        <p:grpSpPr>
          <a:xfrm>
            <a:off x="2766084" y="3670332"/>
            <a:ext cx="95861" cy="2001617"/>
            <a:chOff x="4638520" y="3785803"/>
            <a:chExt cx="95861" cy="2001617"/>
          </a:xfrm>
        </p:grpSpPr>
        <p:sp>
          <p:nvSpPr>
            <p:cNvPr id="4243" name="Rectangle 4242"/>
            <p:cNvSpPr/>
            <p:nvPr/>
          </p:nvSpPr>
          <p:spPr bwMode="auto">
            <a:xfrm>
              <a:off x="4638520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44" name="Rectangle 4243"/>
            <p:cNvSpPr/>
            <p:nvPr/>
          </p:nvSpPr>
          <p:spPr bwMode="auto">
            <a:xfrm>
              <a:off x="4638520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45" name="Rectangle 4244"/>
            <p:cNvSpPr/>
            <p:nvPr/>
          </p:nvSpPr>
          <p:spPr bwMode="auto">
            <a:xfrm>
              <a:off x="4638520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46" name="Rectangle 4245"/>
            <p:cNvSpPr/>
            <p:nvPr/>
          </p:nvSpPr>
          <p:spPr bwMode="auto">
            <a:xfrm>
              <a:off x="4638520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47" name="Rectangle 4246"/>
            <p:cNvSpPr/>
            <p:nvPr/>
          </p:nvSpPr>
          <p:spPr bwMode="auto">
            <a:xfrm>
              <a:off x="4638520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48" name="Rectangle 4247"/>
            <p:cNvSpPr/>
            <p:nvPr/>
          </p:nvSpPr>
          <p:spPr bwMode="auto">
            <a:xfrm>
              <a:off x="4638520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49" name="Rectangle 4248"/>
            <p:cNvSpPr/>
            <p:nvPr/>
          </p:nvSpPr>
          <p:spPr bwMode="auto">
            <a:xfrm>
              <a:off x="4638520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50" name="Rectangle 4249"/>
            <p:cNvSpPr/>
            <p:nvPr/>
          </p:nvSpPr>
          <p:spPr bwMode="auto">
            <a:xfrm>
              <a:off x="4638520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51" name="Rectangle 4250"/>
            <p:cNvSpPr/>
            <p:nvPr/>
          </p:nvSpPr>
          <p:spPr bwMode="auto">
            <a:xfrm>
              <a:off x="4638520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52" name="Rectangle 4251"/>
            <p:cNvSpPr/>
            <p:nvPr/>
          </p:nvSpPr>
          <p:spPr bwMode="auto">
            <a:xfrm>
              <a:off x="4638520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53" name="Rectangle 4252"/>
            <p:cNvSpPr/>
            <p:nvPr/>
          </p:nvSpPr>
          <p:spPr bwMode="auto">
            <a:xfrm>
              <a:off x="4638520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54" name="Rectangle 4253"/>
            <p:cNvSpPr/>
            <p:nvPr/>
          </p:nvSpPr>
          <p:spPr bwMode="auto">
            <a:xfrm>
              <a:off x="4638520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55" name="Rectangle 4254"/>
            <p:cNvSpPr/>
            <p:nvPr/>
          </p:nvSpPr>
          <p:spPr bwMode="auto">
            <a:xfrm>
              <a:off x="4638520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56" name="Rectangle 4255"/>
            <p:cNvSpPr/>
            <p:nvPr/>
          </p:nvSpPr>
          <p:spPr bwMode="auto">
            <a:xfrm>
              <a:off x="4638520" y="3886472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57" name="Rectangle 4256"/>
            <p:cNvSpPr/>
            <p:nvPr/>
          </p:nvSpPr>
          <p:spPr bwMode="auto">
            <a:xfrm>
              <a:off x="4638520" y="3987142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58" name="Rectangle 4257"/>
            <p:cNvSpPr/>
            <p:nvPr/>
          </p:nvSpPr>
          <p:spPr bwMode="auto">
            <a:xfrm>
              <a:off x="4638520" y="4087811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59" name="Rectangle 4258"/>
            <p:cNvSpPr/>
            <p:nvPr/>
          </p:nvSpPr>
          <p:spPr bwMode="auto">
            <a:xfrm>
              <a:off x="4638520" y="4188481"/>
              <a:ext cx="95861" cy="88899"/>
            </a:xfrm>
            <a:prstGeom prst="rect">
              <a:avLst/>
            </a:prstGeom>
            <a:solidFill>
              <a:srgbClr val="CCCCCC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60" name="Rectangle 4259"/>
            <p:cNvSpPr/>
            <p:nvPr/>
          </p:nvSpPr>
          <p:spPr bwMode="auto">
            <a:xfrm>
              <a:off x="4638520" y="4289150"/>
              <a:ext cx="95861" cy="88899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61" name="Rectangle 4260"/>
            <p:cNvSpPr/>
            <p:nvPr/>
          </p:nvSpPr>
          <p:spPr bwMode="auto">
            <a:xfrm>
              <a:off x="4638520" y="4389819"/>
              <a:ext cx="95861" cy="888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62" name="Rectangle 4261"/>
            <p:cNvSpPr/>
            <p:nvPr/>
          </p:nvSpPr>
          <p:spPr bwMode="auto">
            <a:xfrm>
              <a:off x="4638520" y="4490489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263" name="Group 4262"/>
          <p:cNvGrpSpPr/>
          <p:nvPr/>
        </p:nvGrpSpPr>
        <p:grpSpPr>
          <a:xfrm>
            <a:off x="3095799" y="3670332"/>
            <a:ext cx="95861" cy="2001617"/>
            <a:chOff x="4745909" y="3785803"/>
            <a:chExt cx="95861" cy="2001617"/>
          </a:xfrm>
        </p:grpSpPr>
        <p:sp>
          <p:nvSpPr>
            <p:cNvPr id="4264" name="Rectangle 4263"/>
            <p:cNvSpPr/>
            <p:nvPr/>
          </p:nvSpPr>
          <p:spPr bwMode="auto">
            <a:xfrm>
              <a:off x="4745909" y="4591158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65" name="Rectangle 4264"/>
            <p:cNvSpPr/>
            <p:nvPr/>
          </p:nvSpPr>
          <p:spPr bwMode="auto">
            <a:xfrm>
              <a:off x="4745909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66" name="Rectangle 4265"/>
            <p:cNvSpPr/>
            <p:nvPr/>
          </p:nvSpPr>
          <p:spPr bwMode="auto">
            <a:xfrm>
              <a:off x="4745909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67" name="Rectangle 4266"/>
            <p:cNvSpPr/>
            <p:nvPr/>
          </p:nvSpPr>
          <p:spPr bwMode="auto">
            <a:xfrm>
              <a:off x="4745909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68" name="Rectangle 4267"/>
            <p:cNvSpPr/>
            <p:nvPr/>
          </p:nvSpPr>
          <p:spPr bwMode="auto">
            <a:xfrm>
              <a:off x="4745909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69" name="Rectangle 4268"/>
            <p:cNvSpPr/>
            <p:nvPr/>
          </p:nvSpPr>
          <p:spPr bwMode="auto">
            <a:xfrm>
              <a:off x="4745909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70" name="Rectangle 4269"/>
            <p:cNvSpPr/>
            <p:nvPr/>
          </p:nvSpPr>
          <p:spPr bwMode="auto">
            <a:xfrm>
              <a:off x="4745909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71" name="Rectangle 4270"/>
            <p:cNvSpPr/>
            <p:nvPr/>
          </p:nvSpPr>
          <p:spPr bwMode="auto">
            <a:xfrm>
              <a:off x="4745909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72" name="Rectangle 4271"/>
            <p:cNvSpPr/>
            <p:nvPr/>
          </p:nvSpPr>
          <p:spPr bwMode="auto">
            <a:xfrm>
              <a:off x="4745909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73" name="Rectangle 4272"/>
            <p:cNvSpPr/>
            <p:nvPr/>
          </p:nvSpPr>
          <p:spPr bwMode="auto">
            <a:xfrm>
              <a:off x="4745909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74" name="Rectangle 4273"/>
            <p:cNvSpPr/>
            <p:nvPr/>
          </p:nvSpPr>
          <p:spPr bwMode="auto">
            <a:xfrm>
              <a:off x="4745909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75" name="Rectangle 4274"/>
            <p:cNvSpPr/>
            <p:nvPr/>
          </p:nvSpPr>
          <p:spPr bwMode="auto">
            <a:xfrm>
              <a:off x="4745909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76" name="Rectangle 4275"/>
            <p:cNvSpPr/>
            <p:nvPr/>
          </p:nvSpPr>
          <p:spPr bwMode="auto">
            <a:xfrm>
              <a:off x="4745909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77" name="Rectangle 4276"/>
            <p:cNvSpPr/>
            <p:nvPr/>
          </p:nvSpPr>
          <p:spPr bwMode="auto">
            <a:xfrm>
              <a:off x="4745909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78" name="Rectangle 4277"/>
            <p:cNvSpPr/>
            <p:nvPr/>
          </p:nvSpPr>
          <p:spPr bwMode="auto">
            <a:xfrm>
              <a:off x="4745909" y="3987142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79" name="Rectangle 4278"/>
            <p:cNvSpPr/>
            <p:nvPr/>
          </p:nvSpPr>
          <p:spPr bwMode="auto">
            <a:xfrm>
              <a:off x="4745909" y="4087811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80" name="Rectangle 4279"/>
            <p:cNvSpPr/>
            <p:nvPr/>
          </p:nvSpPr>
          <p:spPr bwMode="auto">
            <a:xfrm>
              <a:off x="4745909" y="4188481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81" name="Rectangle 4280"/>
            <p:cNvSpPr/>
            <p:nvPr/>
          </p:nvSpPr>
          <p:spPr bwMode="auto">
            <a:xfrm>
              <a:off x="4745909" y="4289150"/>
              <a:ext cx="95861" cy="88899"/>
            </a:xfrm>
            <a:prstGeom prst="rect">
              <a:avLst/>
            </a:prstGeom>
            <a:solidFill>
              <a:srgbClr val="CCCCCC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82" name="Rectangle 4281"/>
            <p:cNvSpPr/>
            <p:nvPr/>
          </p:nvSpPr>
          <p:spPr bwMode="auto">
            <a:xfrm>
              <a:off x="4745909" y="4389819"/>
              <a:ext cx="95861" cy="88899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83" name="Rectangle 4282"/>
            <p:cNvSpPr/>
            <p:nvPr/>
          </p:nvSpPr>
          <p:spPr bwMode="auto">
            <a:xfrm>
              <a:off x="4745909" y="4490489"/>
              <a:ext cx="95861" cy="888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284" name="Group 4283"/>
          <p:cNvGrpSpPr/>
          <p:nvPr/>
        </p:nvGrpSpPr>
        <p:grpSpPr>
          <a:xfrm>
            <a:off x="3425514" y="3670332"/>
            <a:ext cx="95861" cy="2001617"/>
            <a:chOff x="4853298" y="3785803"/>
            <a:chExt cx="95861" cy="2001617"/>
          </a:xfrm>
        </p:grpSpPr>
        <p:sp>
          <p:nvSpPr>
            <p:cNvPr id="4285" name="Rectangle 4284"/>
            <p:cNvSpPr/>
            <p:nvPr/>
          </p:nvSpPr>
          <p:spPr bwMode="auto">
            <a:xfrm>
              <a:off x="4853298" y="4591158"/>
              <a:ext cx="95861" cy="888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86" name="Rectangle 4285"/>
            <p:cNvSpPr/>
            <p:nvPr/>
          </p:nvSpPr>
          <p:spPr bwMode="auto">
            <a:xfrm>
              <a:off x="4853298" y="4691827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87" name="Rectangle 4286"/>
            <p:cNvSpPr/>
            <p:nvPr/>
          </p:nvSpPr>
          <p:spPr bwMode="auto">
            <a:xfrm>
              <a:off x="4853298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88" name="Rectangle 4287"/>
            <p:cNvSpPr/>
            <p:nvPr/>
          </p:nvSpPr>
          <p:spPr bwMode="auto">
            <a:xfrm>
              <a:off x="4853298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89" name="Rectangle 4288"/>
            <p:cNvSpPr/>
            <p:nvPr/>
          </p:nvSpPr>
          <p:spPr bwMode="auto">
            <a:xfrm>
              <a:off x="4853298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90" name="Rectangle 4289"/>
            <p:cNvSpPr/>
            <p:nvPr/>
          </p:nvSpPr>
          <p:spPr bwMode="auto">
            <a:xfrm>
              <a:off x="4853298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91" name="Rectangle 4290"/>
            <p:cNvSpPr/>
            <p:nvPr/>
          </p:nvSpPr>
          <p:spPr bwMode="auto">
            <a:xfrm>
              <a:off x="4853298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92" name="Rectangle 4291"/>
            <p:cNvSpPr/>
            <p:nvPr/>
          </p:nvSpPr>
          <p:spPr bwMode="auto">
            <a:xfrm>
              <a:off x="4853298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93" name="Rectangle 4292"/>
            <p:cNvSpPr/>
            <p:nvPr/>
          </p:nvSpPr>
          <p:spPr bwMode="auto">
            <a:xfrm>
              <a:off x="4853298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94" name="Rectangle 4293"/>
            <p:cNvSpPr/>
            <p:nvPr/>
          </p:nvSpPr>
          <p:spPr bwMode="auto">
            <a:xfrm>
              <a:off x="4853298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95" name="Rectangle 4294"/>
            <p:cNvSpPr/>
            <p:nvPr/>
          </p:nvSpPr>
          <p:spPr bwMode="auto">
            <a:xfrm>
              <a:off x="4853298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96" name="Rectangle 4295"/>
            <p:cNvSpPr/>
            <p:nvPr/>
          </p:nvSpPr>
          <p:spPr bwMode="auto">
            <a:xfrm>
              <a:off x="4853298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97" name="Rectangle 4296"/>
            <p:cNvSpPr/>
            <p:nvPr/>
          </p:nvSpPr>
          <p:spPr bwMode="auto">
            <a:xfrm>
              <a:off x="4853298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98" name="Rectangle 4297"/>
            <p:cNvSpPr/>
            <p:nvPr/>
          </p:nvSpPr>
          <p:spPr bwMode="auto">
            <a:xfrm>
              <a:off x="4853298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99" name="Rectangle 4298"/>
            <p:cNvSpPr/>
            <p:nvPr/>
          </p:nvSpPr>
          <p:spPr bwMode="auto">
            <a:xfrm>
              <a:off x="4853298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00" name="Rectangle 4299"/>
            <p:cNvSpPr/>
            <p:nvPr/>
          </p:nvSpPr>
          <p:spPr bwMode="auto">
            <a:xfrm>
              <a:off x="4853298" y="4087811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01" name="Rectangle 4300"/>
            <p:cNvSpPr/>
            <p:nvPr/>
          </p:nvSpPr>
          <p:spPr bwMode="auto">
            <a:xfrm>
              <a:off x="4853298" y="4188481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02" name="Rectangle 4301"/>
            <p:cNvSpPr/>
            <p:nvPr/>
          </p:nvSpPr>
          <p:spPr bwMode="auto">
            <a:xfrm>
              <a:off x="4853298" y="4289150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03" name="Rectangle 4302"/>
            <p:cNvSpPr/>
            <p:nvPr/>
          </p:nvSpPr>
          <p:spPr bwMode="auto">
            <a:xfrm>
              <a:off x="4853298" y="4389819"/>
              <a:ext cx="95861" cy="88899"/>
            </a:xfrm>
            <a:prstGeom prst="rect">
              <a:avLst/>
            </a:prstGeom>
            <a:solidFill>
              <a:srgbClr val="CCCCCC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04" name="Rectangle 4303"/>
            <p:cNvSpPr/>
            <p:nvPr/>
          </p:nvSpPr>
          <p:spPr bwMode="auto">
            <a:xfrm>
              <a:off x="4853298" y="4490489"/>
              <a:ext cx="95861" cy="88899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305" name="Group 4304"/>
          <p:cNvGrpSpPr/>
          <p:nvPr/>
        </p:nvGrpSpPr>
        <p:grpSpPr>
          <a:xfrm>
            <a:off x="3755229" y="3670332"/>
            <a:ext cx="95861" cy="2001617"/>
            <a:chOff x="4960687" y="3785803"/>
            <a:chExt cx="95861" cy="2001617"/>
          </a:xfrm>
        </p:grpSpPr>
        <p:sp>
          <p:nvSpPr>
            <p:cNvPr id="4306" name="Rectangle 4305"/>
            <p:cNvSpPr/>
            <p:nvPr/>
          </p:nvSpPr>
          <p:spPr bwMode="auto">
            <a:xfrm>
              <a:off x="4960687" y="4591158"/>
              <a:ext cx="95861" cy="88899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07" name="Rectangle 4306"/>
            <p:cNvSpPr/>
            <p:nvPr/>
          </p:nvSpPr>
          <p:spPr bwMode="auto">
            <a:xfrm>
              <a:off x="4960687" y="4691827"/>
              <a:ext cx="95861" cy="888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08" name="Rectangle 4307"/>
            <p:cNvSpPr/>
            <p:nvPr/>
          </p:nvSpPr>
          <p:spPr bwMode="auto">
            <a:xfrm>
              <a:off x="4960687" y="4792497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09" name="Rectangle 4308"/>
            <p:cNvSpPr/>
            <p:nvPr/>
          </p:nvSpPr>
          <p:spPr bwMode="auto">
            <a:xfrm>
              <a:off x="4960687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10" name="Rectangle 4309"/>
            <p:cNvSpPr/>
            <p:nvPr/>
          </p:nvSpPr>
          <p:spPr bwMode="auto">
            <a:xfrm>
              <a:off x="4960687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11" name="Rectangle 4310"/>
            <p:cNvSpPr/>
            <p:nvPr/>
          </p:nvSpPr>
          <p:spPr bwMode="auto">
            <a:xfrm>
              <a:off x="4960687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12" name="Rectangle 4311"/>
            <p:cNvSpPr/>
            <p:nvPr/>
          </p:nvSpPr>
          <p:spPr bwMode="auto">
            <a:xfrm>
              <a:off x="4960687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13" name="Rectangle 4312"/>
            <p:cNvSpPr/>
            <p:nvPr/>
          </p:nvSpPr>
          <p:spPr bwMode="auto">
            <a:xfrm>
              <a:off x="4960687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14" name="Rectangle 4313"/>
            <p:cNvSpPr/>
            <p:nvPr/>
          </p:nvSpPr>
          <p:spPr bwMode="auto">
            <a:xfrm>
              <a:off x="4960687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15" name="Rectangle 4314"/>
            <p:cNvSpPr/>
            <p:nvPr/>
          </p:nvSpPr>
          <p:spPr bwMode="auto">
            <a:xfrm>
              <a:off x="4960687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16" name="Rectangle 4315"/>
            <p:cNvSpPr/>
            <p:nvPr/>
          </p:nvSpPr>
          <p:spPr bwMode="auto">
            <a:xfrm>
              <a:off x="4960687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17" name="Rectangle 4316"/>
            <p:cNvSpPr/>
            <p:nvPr/>
          </p:nvSpPr>
          <p:spPr bwMode="auto">
            <a:xfrm>
              <a:off x="4960687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18" name="Rectangle 4317"/>
            <p:cNvSpPr/>
            <p:nvPr/>
          </p:nvSpPr>
          <p:spPr bwMode="auto">
            <a:xfrm>
              <a:off x="4960687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19" name="Rectangle 4318"/>
            <p:cNvSpPr/>
            <p:nvPr/>
          </p:nvSpPr>
          <p:spPr bwMode="auto">
            <a:xfrm>
              <a:off x="4960687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20" name="Rectangle 4319"/>
            <p:cNvSpPr/>
            <p:nvPr/>
          </p:nvSpPr>
          <p:spPr bwMode="auto">
            <a:xfrm>
              <a:off x="4960687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21" name="Rectangle 4320"/>
            <p:cNvSpPr/>
            <p:nvPr/>
          </p:nvSpPr>
          <p:spPr bwMode="auto">
            <a:xfrm>
              <a:off x="4960687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22" name="Rectangle 4321"/>
            <p:cNvSpPr/>
            <p:nvPr/>
          </p:nvSpPr>
          <p:spPr bwMode="auto">
            <a:xfrm>
              <a:off x="4960687" y="4188481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23" name="Rectangle 4322"/>
            <p:cNvSpPr/>
            <p:nvPr/>
          </p:nvSpPr>
          <p:spPr bwMode="auto">
            <a:xfrm>
              <a:off x="4960687" y="4289150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24" name="Rectangle 4323"/>
            <p:cNvSpPr/>
            <p:nvPr/>
          </p:nvSpPr>
          <p:spPr bwMode="auto">
            <a:xfrm>
              <a:off x="4960687" y="4389819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25" name="Rectangle 4324"/>
            <p:cNvSpPr/>
            <p:nvPr/>
          </p:nvSpPr>
          <p:spPr bwMode="auto">
            <a:xfrm>
              <a:off x="4960687" y="4490489"/>
              <a:ext cx="95861" cy="88899"/>
            </a:xfrm>
            <a:prstGeom prst="rect">
              <a:avLst/>
            </a:prstGeom>
            <a:solidFill>
              <a:srgbClr val="CCCCCC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326" name="Group 4325"/>
          <p:cNvGrpSpPr/>
          <p:nvPr/>
        </p:nvGrpSpPr>
        <p:grpSpPr>
          <a:xfrm>
            <a:off x="4084944" y="3670332"/>
            <a:ext cx="95861" cy="2001617"/>
            <a:chOff x="5068076" y="3785803"/>
            <a:chExt cx="95861" cy="2001617"/>
          </a:xfrm>
        </p:grpSpPr>
        <p:sp>
          <p:nvSpPr>
            <p:cNvPr id="4327" name="Rectangle 4326"/>
            <p:cNvSpPr/>
            <p:nvPr/>
          </p:nvSpPr>
          <p:spPr bwMode="auto">
            <a:xfrm>
              <a:off x="5068076" y="4591158"/>
              <a:ext cx="95861" cy="88899"/>
            </a:xfrm>
            <a:prstGeom prst="rect">
              <a:avLst/>
            </a:prstGeom>
            <a:solidFill>
              <a:srgbClr val="CCCCCC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28" name="Rectangle 4327"/>
            <p:cNvSpPr/>
            <p:nvPr/>
          </p:nvSpPr>
          <p:spPr bwMode="auto">
            <a:xfrm>
              <a:off x="5068076" y="4691827"/>
              <a:ext cx="95861" cy="88899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29" name="Rectangle 4328"/>
            <p:cNvSpPr/>
            <p:nvPr/>
          </p:nvSpPr>
          <p:spPr bwMode="auto">
            <a:xfrm>
              <a:off x="5068076" y="4792497"/>
              <a:ext cx="95861" cy="888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30" name="Rectangle 4329"/>
            <p:cNvSpPr/>
            <p:nvPr/>
          </p:nvSpPr>
          <p:spPr bwMode="auto">
            <a:xfrm>
              <a:off x="5068076" y="4893166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31" name="Rectangle 4330"/>
            <p:cNvSpPr/>
            <p:nvPr/>
          </p:nvSpPr>
          <p:spPr bwMode="auto">
            <a:xfrm>
              <a:off x="5068076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32" name="Rectangle 4331"/>
            <p:cNvSpPr/>
            <p:nvPr/>
          </p:nvSpPr>
          <p:spPr bwMode="auto">
            <a:xfrm>
              <a:off x="5068076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33" name="Rectangle 4332"/>
            <p:cNvSpPr/>
            <p:nvPr/>
          </p:nvSpPr>
          <p:spPr bwMode="auto">
            <a:xfrm>
              <a:off x="5068076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34" name="Rectangle 4333"/>
            <p:cNvSpPr/>
            <p:nvPr/>
          </p:nvSpPr>
          <p:spPr bwMode="auto">
            <a:xfrm>
              <a:off x="5068076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35" name="Rectangle 4334"/>
            <p:cNvSpPr/>
            <p:nvPr/>
          </p:nvSpPr>
          <p:spPr bwMode="auto">
            <a:xfrm>
              <a:off x="5068076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36" name="Rectangle 4335"/>
            <p:cNvSpPr/>
            <p:nvPr/>
          </p:nvSpPr>
          <p:spPr bwMode="auto">
            <a:xfrm>
              <a:off x="5068076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37" name="Rectangle 4336"/>
            <p:cNvSpPr/>
            <p:nvPr/>
          </p:nvSpPr>
          <p:spPr bwMode="auto">
            <a:xfrm>
              <a:off x="5068076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38" name="Rectangle 4337"/>
            <p:cNvSpPr/>
            <p:nvPr/>
          </p:nvSpPr>
          <p:spPr bwMode="auto">
            <a:xfrm>
              <a:off x="5068076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39" name="Rectangle 4338"/>
            <p:cNvSpPr/>
            <p:nvPr/>
          </p:nvSpPr>
          <p:spPr bwMode="auto">
            <a:xfrm>
              <a:off x="5068076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40" name="Rectangle 4339"/>
            <p:cNvSpPr/>
            <p:nvPr/>
          </p:nvSpPr>
          <p:spPr bwMode="auto">
            <a:xfrm>
              <a:off x="5068076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41" name="Rectangle 4340"/>
            <p:cNvSpPr/>
            <p:nvPr/>
          </p:nvSpPr>
          <p:spPr bwMode="auto">
            <a:xfrm>
              <a:off x="5068076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42" name="Rectangle 4341"/>
            <p:cNvSpPr/>
            <p:nvPr/>
          </p:nvSpPr>
          <p:spPr bwMode="auto">
            <a:xfrm>
              <a:off x="5068076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43" name="Rectangle 4342"/>
            <p:cNvSpPr/>
            <p:nvPr/>
          </p:nvSpPr>
          <p:spPr bwMode="auto">
            <a:xfrm>
              <a:off x="5068076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44" name="Rectangle 4343"/>
            <p:cNvSpPr/>
            <p:nvPr/>
          </p:nvSpPr>
          <p:spPr bwMode="auto">
            <a:xfrm>
              <a:off x="5068076" y="4289150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45" name="Rectangle 4344"/>
            <p:cNvSpPr/>
            <p:nvPr/>
          </p:nvSpPr>
          <p:spPr bwMode="auto">
            <a:xfrm>
              <a:off x="5068076" y="4389819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46" name="Rectangle 4345"/>
            <p:cNvSpPr/>
            <p:nvPr/>
          </p:nvSpPr>
          <p:spPr bwMode="auto">
            <a:xfrm>
              <a:off x="5068076" y="4490489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347" name="Group 4346"/>
          <p:cNvGrpSpPr/>
          <p:nvPr/>
        </p:nvGrpSpPr>
        <p:grpSpPr>
          <a:xfrm>
            <a:off x="4414659" y="3670332"/>
            <a:ext cx="95861" cy="2001617"/>
            <a:chOff x="5175465" y="3785803"/>
            <a:chExt cx="95861" cy="2001617"/>
          </a:xfrm>
        </p:grpSpPr>
        <p:sp>
          <p:nvSpPr>
            <p:cNvPr id="4348" name="Rectangle 4347"/>
            <p:cNvSpPr/>
            <p:nvPr/>
          </p:nvSpPr>
          <p:spPr bwMode="auto">
            <a:xfrm>
              <a:off x="5175465" y="4591158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49" name="Rectangle 4348"/>
            <p:cNvSpPr/>
            <p:nvPr/>
          </p:nvSpPr>
          <p:spPr bwMode="auto">
            <a:xfrm>
              <a:off x="5175465" y="4691827"/>
              <a:ext cx="95861" cy="88899"/>
            </a:xfrm>
            <a:prstGeom prst="rect">
              <a:avLst/>
            </a:prstGeom>
            <a:solidFill>
              <a:srgbClr val="CCCCCC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50" name="Rectangle 4349"/>
            <p:cNvSpPr/>
            <p:nvPr/>
          </p:nvSpPr>
          <p:spPr bwMode="auto">
            <a:xfrm>
              <a:off x="5175465" y="4792497"/>
              <a:ext cx="95861" cy="88899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51" name="Rectangle 4350"/>
            <p:cNvSpPr/>
            <p:nvPr/>
          </p:nvSpPr>
          <p:spPr bwMode="auto">
            <a:xfrm>
              <a:off x="5175465" y="4893166"/>
              <a:ext cx="95861" cy="888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52" name="Rectangle 4351"/>
            <p:cNvSpPr/>
            <p:nvPr/>
          </p:nvSpPr>
          <p:spPr bwMode="auto">
            <a:xfrm>
              <a:off x="5175465" y="4993835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53" name="Rectangle 4352"/>
            <p:cNvSpPr/>
            <p:nvPr/>
          </p:nvSpPr>
          <p:spPr bwMode="auto">
            <a:xfrm>
              <a:off x="5175465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54" name="Rectangle 4353"/>
            <p:cNvSpPr/>
            <p:nvPr/>
          </p:nvSpPr>
          <p:spPr bwMode="auto">
            <a:xfrm>
              <a:off x="5175465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55" name="Rectangle 4354"/>
            <p:cNvSpPr/>
            <p:nvPr/>
          </p:nvSpPr>
          <p:spPr bwMode="auto">
            <a:xfrm>
              <a:off x="5175465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56" name="Rectangle 4355"/>
            <p:cNvSpPr/>
            <p:nvPr/>
          </p:nvSpPr>
          <p:spPr bwMode="auto">
            <a:xfrm>
              <a:off x="5175465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57" name="Rectangle 4356"/>
            <p:cNvSpPr/>
            <p:nvPr/>
          </p:nvSpPr>
          <p:spPr bwMode="auto">
            <a:xfrm>
              <a:off x="5175465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58" name="Rectangle 4357"/>
            <p:cNvSpPr/>
            <p:nvPr/>
          </p:nvSpPr>
          <p:spPr bwMode="auto">
            <a:xfrm>
              <a:off x="5175465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59" name="Rectangle 4358"/>
            <p:cNvSpPr/>
            <p:nvPr/>
          </p:nvSpPr>
          <p:spPr bwMode="auto">
            <a:xfrm>
              <a:off x="5175465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60" name="Rectangle 4359"/>
            <p:cNvSpPr/>
            <p:nvPr/>
          </p:nvSpPr>
          <p:spPr bwMode="auto">
            <a:xfrm>
              <a:off x="5175465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61" name="Rectangle 4360"/>
            <p:cNvSpPr/>
            <p:nvPr/>
          </p:nvSpPr>
          <p:spPr bwMode="auto">
            <a:xfrm>
              <a:off x="5175465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62" name="Rectangle 4361"/>
            <p:cNvSpPr/>
            <p:nvPr/>
          </p:nvSpPr>
          <p:spPr bwMode="auto">
            <a:xfrm>
              <a:off x="5175465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63" name="Rectangle 4362"/>
            <p:cNvSpPr/>
            <p:nvPr/>
          </p:nvSpPr>
          <p:spPr bwMode="auto">
            <a:xfrm>
              <a:off x="5175465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64" name="Rectangle 4363"/>
            <p:cNvSpPr/>
            <p:nvPr/>
          </p:nvSpPr>
          <p:spPr bwMode="auto">
            <a:xfrm>
              <a:off x="5175465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65" name="Rectangle 4364"/>
            <p:cNvSpPr/>
            <p:nvPr/>
          </p:nvSpPr>
          <p:spPr bwMode="auto">
            <a:xfrm>
              <a:off x="5175465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66" name="Rectangle 4365"/>
            <p:cNvSpPr/>
            <p:nvPr/>
          </p:nvSpPr>
          <p:spPr bwMode="auto">
            <a:xfrm>
              <a:off x="5175465" y="4389819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67" name="Rectangle 4366"/>
            <p:cNvSpPr/>
            <p:nvPr/>
          </p:nvSpPr>
          <p:spPr bwMode="auto">
            <a:xfrm>
              <a:off x="5175465" y="4490489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368" name="Group 4367"/>
          <p:cNvGrpSpPr/>
          <p:nvPr/>
        </p:nvGrpSpPr>
        <p:grpSpPr>
          <a:xfrm>
            <a:off x="4744374" y="3670332"/>
            <a:ext cx="95861" cy="2001617"/>
            <a:chOff x="5282854" y="3785803"/>
            <a:chExt cx="95861" cy="2001617"/>
          </a:xfrm>
        </p:grpSpPr>
        <p:sp>
          <p:nvSpPr>
            <p:cNvPr id="4369" name="Rectangle 4368"/>
            <p:cNvSpPr/>
            <p:nvPr/>
          </p:nvSpPr>
          <p:spPr bwMode="auto">
            <a:xfrm>
              <a:off x="5282854" y="4591158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70" name="Rectangle 4369"/>
            <p:cNvSpPr/>
            <p:nvPr/>
          </p:nvSpPr>
          <p:spPr bwMode="auto">
            <a:xfrm>
              <a:off x="5282854" y="4691827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71" name="Rectangle 4370"/>
            <p:cNvSpPr/>
            <p:nvPr/>
          </p:nvSpPr>
          <p:spPr bwMode="auto">
            <a:xfrm>
              <a:off x="5282854" y="4792497"/>
              <a:ext cx="95861" cy="88899"/>
            </a:xfrm>
            <a:prstGeom prst="rect">
              <a:avLst/>
            </a:prstGeom>
            <a:solidFill>
              <a:srgbClr val="CCCCCC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72" name="Rectangle 4371"/>
            <p:cNvSpPr/>
            <p:nvPr/>
          </p:nvSpPr>
          <p:spPr bwMode="auto">
            <a:xfrm>
              <a:off x="5282854" y="4893166"/>
              <a:ext cx="95861" cy="88899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73" name="Rectangle 4372"/>
            <p:cNvSpPr/>
            <p:nvPr/>
          </p:nvSpPr>
          <p:spPr bwMode="auto">
            <a:xfrm>
              <a:off x="5282854" y="4993835"/>
              <a:ext cx="95861" cy="888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74" name="Rectangle 4373"/>
            <p:cNvSpPr/>
            <p:nvPr/>
          </p:nvSpPr>
          <p:spPr bwMode="auto">
            <a:xfrm>
              <a:off x="5282854" y="5094505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75" name="Rectangle 4374"/>
            <p:cNvSpPr/>
            <p:nvPr/>
          </p:nvSpPr>
          <p:spPr bwMode="auto">
            <a:xfrm>
              <a:off x="5282854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76" name="Rectangle 4375"/>
            <p:cNvSpPr/>
            <p:nvPr/>
          </p:nvSpPr>
          <p:spPr bwMode="auto">
            <a:xfrm>
              <a:off x="5282854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77" name="Rectangle 4376"/>
            <p:cNvSpPr/>
            <p:nvPr/>
          </p:nvSpPr>
          <p:spPr bwMode="auto">
            <a:xfrm>
              <a:off x="5282854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78" name="Rectangle 4377"/>
            <p:cNvSpPr/>
            <p:nvPr/>
          </p:nvSpPr>
          <p:spPr bwMode="auto">
            <a:xfrm>
              <a:off x="5282854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79" name="Rectangle 4378"/>
            <p:cNvSpPr/>
            <p:nvPr/>
          </p:nvSpPr>
          <p:spPr bwMode="auto">
            <a:xfrm>
              <a:off x="5282854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80" name="Rectangle 4379"/>
            <p:cNvSpPr/>
            <p:nvPr/>
          </p:nvSpPr>
          <p:spPr bwMode="auto">
            <a:xfrm>
              <a:off x="5282854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81" name="Rectangle 4380"/>
            <p:cNvSpPr/>
            <p:nvPr/>
          </p:nvSpPr>
          <p:spPr bwMode="auto">
            <a:xfrm>
              <a:off x="5282854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82" name="Rectangle 4381"/>
            <p:cNvSpPr/>
            <p:nvPr/>
          </p:nvSpPr>
          <p:spPr bwMode="auto">
            <a:xfrm>
              <a:off x="5282854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83" name="Rectangle 4382"/>
            <p:cNvSpPr/>
            <p:nvPr/>
          </p:nvSpPr>
          <p:spPr bwMode="auto">
            <a:xfrm>
              <a:off x="5282854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84" name="Rectangle 4383"/>
            <p:cNvSpPr/>
            <p:nvPr/>
          </p:nvSpPr>
          <p:spPr bwMode="auto">
            <a:xfrm>
              <a:off x="5282854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85" name="Rectangle 4384"/>
            <p:cNvSpPr/>
            <p:nvPr/>
          </p:nvSpPr>
          <p:spPr bwMode="auto">
            <a:xfrm>
              <a:off x="5282854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86" name="Rectangle 4385"/>
            <p:cNvSpPr/>
            <p:nvPr/>
          </p:nvSpPr>
          <p:spPr bwMode="auto">
            <a:xfrm>
              <a:off x="5282854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87" name="Rectangle 4386"/>
            <p:cNvSpPr/>
            <p:nvPr/>
          </p:nvSpPr>
          <p:spPr bwMode="auto">
            <a:xfrm>
              <a:off x="5282854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88" name="Rectangle 4387"/>
            <p:cNvSpPr/>
            <p:nvPr/>
          </p:nvSpPr>
          <p:spPr bwMode="auto">
            <a:xfrm>
              <a:off x="5282854" y="4490489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389" name="Group 4388"/>
          <p:cNvGrpSpPr/>
          <p:nvPr/>
        </p:nvGrpSpPr>
        <p:grpSpPr>
          <a:xfrm>
            <a:off x="5074089" y="3670332"/>
            <a:ext cx="95861" cy="2001617"/>
            <a:chOff x="5390244" y="3785803"/>
            <a:chExt cx="95861" cy="2001617"/>
          </a:xfrm>
        </p:grpSpPr>
        <p:sp>
          <p:nvSpPr>
            <p:cNvPr id="4390" name="Rectangle 4389"/>
            <p:cNvSpPr/>
            <p:nvPr/>
          </p:nvSpPr>
          <p:spPr bwMode="auto">
            <a:xfrm>
              <a:off x="5390244" y="4591158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91" name="Rectangle 4390"/>
            <p:cNvSpPr/>
            <p:nvPr/>
          </p:nvSpPr>
          <p:spPr bwMode="auto">
            <a:xfrm>
              <a:off x="5390244" y="4691827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92" name="Rectangle 4391"/>
            <p:cNvSpPr/>
            <p:nvPr/>
          </p:nvSpPr>
          <p:spPr bwMode="auto">
            <a:xfrm>
              <a:off x="5390244" y="4792497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93" name="Rectangle 4392"/>
            <p:cNvSpPr/>
            <p:nvPr/>
          </p:nvSpPr>
          <p:spPr bwMode="auto">
            <a:xfrm>
              <a:off x="5390244" y="4893166"/>
              <a:ext cx="95861" cy="88899"/>
            </a:xfrm>
            <a:prstGeom prst="rect">
              <a:avLst/>
            </a:prstGeom>
            <a:solidFill>
              <a:srgbClr val="CCCCCC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94" name="Rectangle 4393"/>
            <p:cNvSpPr/>
            <p:nvPr/>
          </p:nvSpPr>
          <p:spPr bwMode="auto">
            <a:xfrm>
              <a:off x="5390244" y="4993835"/>
              <a:ext cx="95861" cy="88899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95" name="Rectangle 4394"/>
            <p:cNvSpPr/>
            <p:nvPr/>
          </p:nvSpPr>
          <p:spPr bwMode="auto">
            <a:xfrm>
              <a:off x="5390244" y="5094505"/>
              <a:ext cx="95861" cy="888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96" name="Rectangle 4395"/>
            <p:cNvSpPr/>
            <p:nvPr/>
          </p:nvSpPr>
          <p:spPr bwMode="auto">
            <a:xfrm>
              <a:off x="5390244" y="5195174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97" name="Rectangle 4396"/>
            <p:cNvSpPr/>
            <p:nvPr/>
          </p:nvSpPr>
          <p:spPr bwMode="auto">
            <a:xfrm>
              <a:off x="5390244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98" name="Rectangle 4397"/>
            <p:cNvSpPr/>
            <p:nvPr/>
          </p:nvSpPr>
          <p:spPr bwMode="auto">
            <a:xfrm>
              <a:off x="5390244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99" name="Rectangle 4398"/>
            <p:cNvSpPr/>
            <p:nvPr/>
          </p:nvSpPr>
          <p:spPr bwMode="auto">
            <a:xfrm>
              <a:off x="5390244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00" name="Rectangle 4399"/>
            <p:cNvSpPr/>
            <p:nvPr/>
          </p:nvSpPr>
          <p:spPr bwMode="auto">
            <a:xfrm>
              <a:off x="5390244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01" name="Rectangle 4400"/>
            <p:cNvSpPr/>
            <p:nvPr/>
          </p:nvSpPr>
          <p:spPr bwMode="auto">
            <a:xfrm>
              <a:off x="5390244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02" name="Rectangle 4401"/>
            <p:cNvSpPr/>
            <p:nvPr/>
          </p:nvSpPr>
          <p:spPr bwMode="auto">
            <a:xfrm>
              <a:off x="5390244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03" name="Rectangle 4402"/>
            <p:cNvSpPr/>
            <p:nvPr/>
          </p:nvSpPr>
          <p:spPr bwMode="auto">
            <a:xfrm>
              <a:off x="5390244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04" name="Rectangle 4403"/>
            <p:cNvSpPr/>
            <p:nvPr/>
          </p:nvSpPr>
          <p:spPr bwMode="auto">
            <a:xfrm>
              <a:off x="5390244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05" name="Rectangle 4404"/>
            <p:cNvSpPr/>
            <p:nvPr/>
          </p:nvSpPr>
          <p:spPr bwMode="auto">
            <a:xfrm>
              <a:off x="5390244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06" name="Rectangle 4405"/>
            <p:cNvSpPr/>
            <p:nvPr/>
          </p:nvSpPr>
          <p:spPr bwMode="auto">
            <a:xfrm>
              <a:off x="5390244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07" name="Rectangle 4406"/>
            <p:cNvSpPr/>
            <p:nvPr/>
          </p:nvSpPr>
          <p:spPr bwMode="auto">
            <a:xfrm>
              <a:off x="5390244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08" name="Rectangle 4407"/>
            <p:cNvSpPr/>
            <p:nvPr/>
          </p:nvSpPr>
          <p:spPr bwMode="auto">
            <a:xfrm>
              <a:off x="5390244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09" name="Rectangle 4408"/>
            <p:cNvSpPr/>
            <p:nvPr/>
          </p:nvSpPr>
          <p:spPr bwMode="auto">
            <a:xfrm>
              <a:off x="5390244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410" name="Group 4409"/>
          <p:cNvGrpSpPr/>
          <p:nvPr/>
        </p:nvGrpSpPr>
        <p:grpSpPr>
          <a:xfrm>
            <a:off x="5403804" y="3670332"/>
            <a:ext cx="95861" cy="2001617"/>
            <a:chOff x="5497633" y="3785803"/>
            <a:chExt cx="95861" cy="2001617"/>
          </a:xfrm>
        </p:grpSpPr>
        <p:sp>
          <p:nvSpPr>
            <p:cNvPr id="4411" name="Rectangle 4410"/>
            <p:cNvSpPr/>
            <p:nvPr/>
          </p:nvSpPr>
          <p:spPr bwMode="auto">
            <a:xfrm>
              <a:off x="5497633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12" name="Rectangle 4411"/>
            <p:cNvSpPr/>
            <p:nvPr/>
          </p:nvSpPr>
          <p:spPr bwMode="auto">
            <a:xfrm>
              <a:off x="5497633" y="4691827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13" name="Rectangle 4412"/>
            <p:cNvSpPr/>
            <p:nvPr/>
          </p:nvSpPr>
          <p:spPr bwMode="auto">
            <a:xfrm>
              <a:off x="5497633" y="4792497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14" name="Rectangle 4413"/>
            <p:cNvSpPr/>
            <p:nvPr/>
          </p:nvSpPr>
          <p:spPr bwMode="auto">
            <a:xfrm>
              <a:off x="5497633" y="4893166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15" name="Rectangle 4414"/>
            <p:cNvSpPr/>
            <p:nvPr/>
          </p:nvSpPr>
          <p:spPr bwMode="auto">
            <a:xfrm>
              <a:off x="5497633" y="4993835"/>
              <a:ext cx="95861" cy="88899"/>
            </a:xfrm>
            <a:prstGeom prst="rect">
              <a:avLst/>
            </a:prstGeom>
            <a:solidFill>
              <a:srgbClr val="CCCCCC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16" name="Rectangle 4415"/>
            <p:cNvSpPr/>
            <p:nvPr/>
          </p:nvSpPr>
          <p:spPr bwMode="auto">
            <a:xfrm>
              <a:off x="5497633" y="5094505"/>
              <a:ext cx="95861" cy="88899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17" name="Rectangle 4416"/>
            <p:cNvSpPr/>
            <p:nvPr/>
          </p:nvSpPr>
          <p:spPr bwMode="auto">
            <a:xfrm>
              <a:off x="5497633" y="5195174"/>
              <a:ext cx="95861" cy="888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18" name="Rectangle 4417"/>
            <p:cNvSpPr/>
            <p:nvPr/>
          </p:nvSpPr>
          <p:spPr bwMode="auto">
            <a:xfrm>
              <a:off x="5497633" y="5295843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19" name="Rectangle 4418"/>
            <p:cNvSpPr/>
            <p:nvPr/>
          </p:nvSpPr>
          <p:spPr bwMode="auto">
            <a:xfrm>
              <a:off x="5497633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20" name="Rectangle 4419"/>
            <p:cNvSpPr/>
            <p:nvPr/>
          </p:nvSpPr>
          <p:spPr bwMode="auto">
            <a:xfrm>
              <a:off x="5497633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21" name="Rectangle 4420"/>
            <p:cNvSpPr/>
            <p:nvPr/>
          </p:nvSpPr>
          <p:spPr bwMode="auto">
            <a:xfrm>
              <a:off x="5497633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22" name="Rectangle 4421"/>
            <p:cNvSpPr/>
            <p:nvPr/>
          </p:nvSpPr>
          <p:spPr bwMode="auto">
            <a:xfrm>
              <a:off x="5497633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23" name="Rectangle 4422"/>
            <p:cNvSpPr/>
            <p:nvPr/>
          </p:nvSpPr>
          <p:spPr bwMode="auto">
            <a:xfrm>
              <a:off x="5497633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24" name="Rectangle 4423"/>
            <p:cNvSpPr/>
            <p:nvPr/>
          </p:nvSpPr>
          <p:spPr bwMode="auto">
            <a:xfrm>
              <a:off x="5497633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25" name="Rectangle 4424"/>
            <p:cNvSpPr/>
            <p:nvPr/>
          </p:nvSpPr>
          <p:spPr bwMode="auto">
            <a:xfrm>
              <a:off x="5497633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26" name="Rectangle 4425"/>
            <p:cNvSpPr/>
            <p:nvPr/>
          </p:nvSpPr>
          <p:spPr bwMode="auto">
            <a:xfrm>
              <a:off x="5497633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27" name="Rectangle 4426"/>
            <p:cNvSpPr/>
            <p:nvPr/>
          </p:nvSpPr>
          <p:spPr bwMode="auto">
            <a:xfrm>
              <a:off x="5497633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28" name="Rectangle 4427"/>
            <p:cNvSpPr/>
            <p:nvPr/>
          </p:nvSpPr>
          <p:spPr bwMode="auto">
            <a:xfrm>
              <a:off x="5497633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29" name="Rectangle 4428"/>
            <p:cNvSpPr/>
            <p:nvPr/>
          </p:nvSpPr>
          <p:spPr bwMode="auto">
            <a:xfrm>
              <a:off x="5497633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30" name="Rectangle 4429"/>
            <p:cNvSpPr/>
            <p:nvPr/>
          </p:nvSpPr>
          <p:spPr bwMode="auto">
            <a:xfrm>
              <a:off x="5497633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431" name="Group 4430"/>
          <p:cNvGrpSpPr/>
          <p:nvPr/>
        </p:nvGrpSpPr>
        <p:grpSpPr>
          <a:xfrm>
            <a:off x="5733519" y="3670332"/>
            <a:ext cx="95861" cy="2001617"/>
            <a:chOff x="5605022" y="3785803"/>
            <a:chExt cx="95861" cy="2001617"/>
          </a:xfrm>
        </p:grpSpPr>
        <p:sp>
          <p:nvSpPr>
            <p:cNvPr id="4432" name="Rectangle 4431"/>
            <p:cNvSpPr/>
            <p:nvPr/>
          </p:nvSpPr>
          <p:spPr bwMode="auto">
            <a:xfrm>
              <a:off x="5605022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33" name="Rectangle 4432"/>
            <p:cNvSpPr/>
            <p:nvPr/>
          </p:nvSpPr>
          <p:spPr bwMode="auto">
            <a:xfrm>
              <a:off x="5605022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34" name="Rectangle 4433"/>
            <p:cNvSpPr/>
            <p:nvPr/>
          </p:nvSpPr>
          <p:spPr bwMode="auto">
            <a:xfrm>
              <a:off x="5605022" y="4792497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35" name="Rectangle 4434"/>
            <p:cNvSpPr/>
            <p:nvPr/>
          </p:nvSpPr>
          <p:spPr bwMode="auto">
            <a:xfrm>
              <a:off x="5605022" y="4893166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36" name="Rectangle 4435"/>
            <p:cNvSpPr/>
            <p:nvPr/>
          </p:nvSpPr>
          <p:spPr bwMode="auto">
            <a:xfrm>
              <a:off x="5605022" y="4993835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37" name="Rectangle 4436"/>
            <p:cNvSpPr/>
            <p:nvPr/>
          </p:nvSpPr>
          <p:spPr bwMode="auto">
            <a:xfrm>
              <a:off x="5605022" y="5094505"/>
              <a:ext cx="95861" cy="88899"/>
            </a:xfrm>
            <a:prstGeom prst="rect">
              <a:avLst/>
            </a:prstGeom>
            <a:solidFill>
              <a:srgbClr val="CCCCCC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38" name="Rectangle 4437"/>
            <p:cNvSpPr/>
            <p:nvPr/>
          </p:nvSpPr>
          <p:spPr bwMode="auto">
            <a:xfrm>
              <a:off x="5605022" y="5195174"/>
              <a:ext cx="95861" cy="88899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39" name="Rectangle 4438"/>
            <p:cNvSpPr/>
            <p:nvPr/>
          </p:nvSpPr>
          <p:spPr bwMode="auto">
            <a:xfrm>
              <a:off x="5605022" y="5295843"/>
              <a:ext cx="95861" cy="888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40" name="Rectangle 4439"/>
            <p:cNvSpPr/>
            <p:nvPr/>
          </p:nvSpPr>
          <p:spPr bwMode="auto">
            <a:xfrm>
              <a:off x="5605022" y="5396513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41" name="Rectangle 4440"/>
            <p:cNvSpPr/>
            <p:nvPr/>
          </p:nvSpPr>
          <p:spPr bwMode="auto">
            <a:xfrm>
              <a:off x="5605022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42" name="Rectangle 4441"/>
            <p:cNvSpPr/>
            <p:nvPr/>
          </p:nvSpPr>
          <p:spPr bwMode="auto">
            <a:xfrm>
              <a:off x="5605022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43" name="Rectangle 4442"/>
            <p:cNvSpPr/>
            <p:nvPr/>
          </p:nvSpPr>
          <p:spPr bwMode="auto">
            <a:xfrm>
              <a:off x="5605022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44" name="Rectangle 4443"/>
            <p:cNvSpPr/>
            <p:nvPr/>
          </p:nvSpPr>
          <p:spPr bwMode="auto">
            <a:xfrm>
              <a:off x="5605022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45" name="Rectangle 4444"/>
            <p:cNvSpPr/>
            <p:nvPr/>
          </p:nvSpPr>
          <p:spPr bwMode="auto">
            <a:xfrm>
              <a:off x="5605022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46" name="Rectangle 4445"/>
            <p:cNvSpPr/>
            <p:nvPr/>
          </p:nvSpPr>
          <p:spPr bwMode="auto">
            <a:xfrm>
              <a:off x="5605022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47" name="Rectangle 4446"/>
            <p:cNvSpPr/>
            <p:nvPr/>
          </p:nvSpPr>
          <p:spPr bwMode="auto">
            <a:xfrm>
              <a:off x="5605022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48" name="Rectangle 4447"/>
            <p:cNvSpPr/>
            <p:nvPr/>
          </p:nvSpPr>
          <p:spPr bwMode="auto">
            <a:xfrm>
              <a:off x="5605022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49" name="Rectangle 4448"/>
            <p:cNvSpPr/>
            <p:nvPr/>
          </p:nvSpPr>
          <p:spPr bwMode="auto">
            <a:xfrm>
              <a:off x="5605022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50" name="Rectangle 4449"/>
            <p:cNvSpPr/>
            <p:nvPr/>
          </p:nvSpPr>
          <p:spPr bwMode="auto">
            <a:xfrm>
              <a:off x="5605022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51" name="Rectangle 4450"/>
            <p:cNvSpPr/>
            <p:nvPr/>
          </p:nvSpPr>
          <p:spPr bwMode="auto">
            <a:xfrm>
              <a:off x="5605022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452" name="Group 4451"/>
          <p:cNvGrpSpPr/>
          <p:nvPr/>
        </p:nvGrpSpPr>
        <p:grpSpPr>
          <a:xfrm>
            <a:off x="6063234" y="3670332"/>
            <a:ext cx="95861" cy="2001617"/>
            <a:chOff x="5712411" y="3785803"/>
            <a:chExt cx="95861" cy="2001617"/>
          </a:xfrm>
        </p:grpSpPr>
        <p:sp>
          <p:nvSpPr>
            <p:cNvPr id="4453" name="Rectangle 4452"/>
            <p:cNvSpPr/>
            <p:nvPr/>
          </p:nvSpPr>
          <p:spPr bwMode="auto">
            <a:xfrm>
              <a:off x="5712411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54" name="Rectangle 4453"/>
            <p:cNvSpPr/>
            <p:nvPr/>
          </p:nvSpPr>
          <p:spPr bwMode="auto">
            <a:xfrm>
              <a:off x="5712411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55" name="Rectangle 4454"/>
            <p:cNvSpPr/>
            <p:nvPr/>
          </p:nvSpPr>
          <p:spPr bwMode="auto">
            <a:xfrm>
              <a:off x="5712411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56" name="Rectangle 4455"/>
            <p:cNvSpPr/>
            <p:nvPr/>
          </p:nvSpPr>
          <p:spPr bwMode="auto">
            <a:xfrm>
              <a:off x="5712411" y="4893166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57" name="Rectangle 4456"/>
            <p:cNvSpPr/>
            <p:nvPr/>
          </p:nvSpPr>
          <p:spPr bwMode="auto">
            <a:xfrm>
              <a:off x="5712411" y="4993835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58" name="Rectangle 4457"/>
            <p:cNvSpPr/>
            <p:nvPr/>
          </p:nvSpPr>
          <p:spPr bwMode="auto">
            <a:xfrm>
              <a:off x="5712411" y="5094505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59" name="Rectangle 4458"/>
            <p:cNvSpPr/>
            <p:nvPr/>
          </p:nvSpPr>
          <p:spPr bwMode="auto">
            <a:xfrm>
              <a:off x="5712411" y="5195174"/>
              <a:ext cx="95861" cy="88899"/>
            </a:xfrm>
            <a:prstGeom prst="rect">
              <a:avLst/>
            </a:prstGeom>
            <a:solidFill>
              <a:srgbClr val="CCCCCC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60" name="Rectangle 4459"/>
            <p:cNvSpPr/>
            <p:nvPr/>
          </p:nvSpPr>
          <p:spPr bwMode="auto">
            <a:xfrm>
              <a:off x="5712411" y="5295843"/>
              <a:ext cx="95861" cy="88899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61" name="Rectangle 4460"/>
            <p:cNvSpPr/>
            <p:nvPr/>
          </p:nvSpPr>
          <p:spPr bwMode="auto">
            <a:xfrm>
              <a:off x="5712411" y="5396513"/>
              <a:ext cx="95861" cy="888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62" name="Rectangle 4461"/>
            <p:cNvSpPr/>
            <p:nvPr/>
          </p:nvSpPr>
          <p:spPr bwMode="auto">
            <a:xfrm>
              <a:off x="5712411" y="5497182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63" name="Rectangle 4462"/>
            <p:cNvSpPr/>
            <p:nvPr/>
          </p:nvSpPr>
          <p:spPr bwMode="auto">
            <a:xfrm>
              <a:off x="5712411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64" name="Rectangle 4463"/>
            <p:cNvSpPr/>
            <p:nvPr/>
          </p:nvSpPr>
          <p:spPr bwMode="auto">
            <a:xfrm>
              <a:off x="5712411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65" name="Rectangle 4464"/>
            <p:cNvSpPr/>
            <p:nvPr/>
          </p:nvSpPr>
          <p:spPr bwMode="auto">
            <a:xfrm>
              <a:off x="5712411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66" name="Rectangle 4465"/>
            <p:cNvSpPr/>
            <p:nvPr/>
          </p:nvSpPr>
          <p:spPr bwMode="auto">
            <a:xfrm>
              <a:off x="5712411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67" name="Rectangle 4466"/>
            <p:cNvSpPr/>
            <p:nvPr/>
          </p:nvSpPr>
          <p:spPr bwMode="auto">
            <a:xfrm>
              <a:off x="5712411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68" name="Rectangle 4467"/>
            <p:cNvSpPr/>
            <p:nvPr/>
          </p:nvSpPr>
          <p:spPr bwMode="auto">
            <a:xfrm>
              <a:off x="5712411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69" name="Rectangle 4468"/>
            <p:cNvSpPr/>
            <p:nvPr/>
          </p:nvSpPr>
          <p:spPr bwMode="auto">
            <a:xfrm>
              <a:off x="5712411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70" name="Rectangle 4469"/>
            <p:cNvSpPr/>
            <p:nvPr/>
          </p:nvSpPr>
          <p:spPr bwMode="auto">
            <a:xfrm>
              <a:off x="5712411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71" name="Rectangle 4470"/>
            <p:cNvSpPr/>
            <p:nvPr/>
          </p:nvSpPr>
          <p:spPr bwMode="auto">
            <a:xfrm>
              <a:off x="5712411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72" name="Rectangle 4471"/>
            <p:cNvSpPr/>
            <p:nvPr/>
          </p:nvSpPr>
          <p:spPr bwMode="auto">
            <a:xfrm>
              <a:off x="5712411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473" name="Group 4472"/>
          <p:cNvGrpSpPr/>
          <p:nvPr/>
        </p:nvGrpSpPr>
        <p:grpSpPr>
          <a:xfrm>
            <a:off x="6392949" y="3670332"/>
            <a:ext cx="95861" cy="2001617"/>
            <a:chOff x="5819800" y="3785803"/>
            <a:chExt cx="95861" cy="2001617"/>
          </a:xfrm>
        </p:grpSpPr>
        <p:sp>
          <p:nvSpPr>
            <p:cNvPr id="4474" name="Rectangle 4473"/>
            <p:cNvSpPr/>
            <p:nvPr/>
          </p:nvSpPr>
          <p:spPr bwMode="auto">
            <a:xfrm>
              <a:off x="5819800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75" name="Rectangle 4474"/>
            <p:cNvSpPr/>
            <p:nvPr/>
          </p:nvSpPr>
          <p:spPr bwMode="auto">
            <a:xfrm>
              <a:off x="5819800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76" name="Rectangle 4475"/>
            <p:cNvSpPr/>
            <p:nvPr/>
          </p:nvSpPr>
          <p:spPr bwMode="auto">
            <a:xfrm>
              <a:off x="5819800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77" name="Rectangle 4476"/>
            <p:cNvSpPr/>
            <p:nvPr/>
          </p:nvSpPr>
          <p:spPr bwMode="auto">
            <a:xfrm>
              <a:off x="5819800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78" name="Rectangle 4477"/>
            <p:cNvSpPr/>
            <p:nvPr/>
          </p:nvSpPr>
          <p:spPr bwMode="auto">
            <a:xfrm>
              <a:off x="5819800" y="4993835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79" name="Rectangle 4478"/>
            <p:cNvSpPr/>
            <p:nvPr/>
          </p:nvSpPr>
          <p:spPr bwMode="auto">
            <a:xfrm>
              <a:off x="5819800" y="5094505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80" name="Rectangle 4479"/>
            <p:cNvSpPr/>
            <p:nvPr/>
          </p:nvSpPr>
          <p:spPr bwMode="auto">
            <a:xfrm>
              <a:off x="5819800" y="5195174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81" name="Rectangle 4480"/>
            <p:cNvSpPr/>
            <p:nvPr/>
          </p:nvSpPr>
          <p:spPr bwMode="auto">
            <a:xfrm>
              <a:off x="5819800" y="5295843"/>
              <a:ext cx="95861" cy="88899"/>
            </a:xfrm>
            <a:prstGeom prst="rect">
              <a:avLst/>
            </a:prstGeom>
            <a:solidFill>
              <a:srgbClr val="CCCCCC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82" name="Rectangle 4481"/>
            <p:cNvSpPr/>
            <p:nvPr/>
          </p:nvSpPr>
          <p:spPr bwMode="auto">
            <a:xfrm>
              <a:off x="5819800" y="5396513"/>
              <a:ext cx="95861" cy="88899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83" name="Rectangle 4482"/>
            <p:cNvSpPr/>
            <p:nvPr/>
          </p:nvSpPr>
          <p:spPr bwMode="auto">
            <a:xfrm>
              <a:off x="5819800" y="5497182"/>
              <a:ext cx="95861" cy="888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84" name="Rectangle 4483"/>
            <p:cNvSpPr/>
            <p:nvPr/>
          </p:nvSpPr>
          <p:spPr bwMode="auto">
            <a:xfrm>
              <a:off x="5819800" y="5597851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85" name="Rectangle 4484"/>
            <p:cNvSpPr/>
            <p:nvPr/>
          </p:nvSpPr>
          <p:spPr bwMode="auto">
            <a:xfrm>
              <a:off x="5819800" y="56985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86" name="Rectangle 4485"/>
            <p:cNvSpPr/>
            <p:nvPr/>
          </p:nvSpPr>
          <p:spPr bwMode="auto">
            <a:xfrm>
              <a:off x="5819800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87" name="Rectangle 4486"/>
            <p:cNvSpPr/>
            <p:nvPr/>
          </p:nvSpPr>
          <p:spPr bwMode="auto">
            <a:xfrm>
              <a:off x="5819800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88" name="Rectangle 4487"/>
            <p:cNvSpPr/>
            <p:nvPr/>
          </p:nvSpPr>
          <p:spPr bwMode="auto">
            <a:xfrm>
              <a:off x="5819800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89" name="Rectangle 4488"/>
            <p:cNvSpPr/>
            <p:nvPr/>
          </p:nvSpPr>
          <p:spPr bwMode="auto">
            <a:xfrm>
              <a:off x="5819800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90" name="Rectangle 4489"/>
            <p:cNvSpPr/>
            <p:nvPr/>
          </p:nvSpPr>
          <p:spPr bwMode="auto">
            <a:xfrm>
              <a:off x="5819800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91" name="Rectangle 4490"/>
            <p:cNvSpPr/>
            <p:nvPr/>
          </p:nvSpPr>
          <p:spPr bwMode="auto">
            <a:xfrm>
              <a:off x="5819800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92" name="Rectangle 4491"/>
            <p:cNvSpPr/>
            <p:nvPr/>
          </p:nvSpPr>
          <p:spPr bwMode="auto">
            <a:xfrm>
              <a:off x="5819800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93" name="Rectangle 4492"/>
            <p:cNvSpPr/>
            <p:nvPr/>
          </p:nvSpPr>
          <p:spPr bwMode="auto">
            <a:xfrm>
              <a:off x="5819800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494" name="Group 4493"/>
          <p:cNvGrpSpPr/>
          <p:nvPr/>
        </p:nvGrpSpPr>
        <p:grpSpPr>
          <a:xfrm>
            <a:off x="6722664" y="3670332"/>
            <a:ext cx="95861" cy="2001617"/>
            <a:chOff x="5927189" y="3785803"/>
            <a:chExt cx="95861" cy="2001617"/>
          </a:xfrm>
        </p:grpSpPr>
        <p:sp>
          <p:nvSpPr>
            <p:cNvPr id="4495" name="Rectangle 4494"/>
            <p:cNvSpPr/>
            <p:nvPr/>
          </p:nvSpPr>
          <p:spPr bwMode="auto">
            <a:xfrm>
              <a:off x="5927189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96" name="Rectangle 4495"/>
            <p:cNvSpPr/>
            <p:nvPr/>
          </p:nvSpPr>
          <p:spPr bwMode="auto">
            <a:xfrm>
              <a:off x="5927189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97" name="Rectangle 4496"/>
            <p:cNvSpPr/>
            <p:nvPr/>
          </p:nvSpPr>
          <p:spPr bwMode="auto">
            <a:xfrm>
              <a:off x="5927189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98" name="Rectangle 4497"/>
            <p:cNvSpPr/>
            <p:nvPr/>
          </p:nvSpPr>
          <p:spPr bwMode="auto">
            <a:xfrm>
              <a:off x="5927189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99" name="Rectangle 4498"/>
            <p:cNvSpPr/>
            <p:nvPr/>
          </p:nvSpPr>
          <p:spPr bwMode="auto">
            <a:xfrm>
              <a:off x="5927189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00" name="Rectangle 4499"/>
            <p:cNvSpPr/>
            <p:nvPr/>
          </p:nvSpPr>
          <p:spPr bwMode="auto">
            <a:xfrm>
              <a:off x="5927189" y="5094505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01" name="Rectangle 4500"/>
            <p:cNvSpPr/>
            <p:nvPr/>
          </p:nvSpPr>
          <p:spPr bwMode="auto">
            <a:xfrm>
              <a:off x="5927189" y="5195174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02" name="Rectangle 4501"/>
            <p:cNvSpPr/>
            <p:nvPr/>
          </p:nvSpPr>
          <p:spPr bwMode="auto">
            <a:xfrm>
              <a:off x="5927189" y="5295843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03" name="Rectangle 4502"/>
            <p:cNvSpPr/>
            <p:nvPr/>
          </p:nvSpPr>
          <p:spPr bwMode="auto">
            <a:xfrm>
              <a:off x="5927189" y="5396513"/>
              <a:ext cx="95861" cy="88899"/>
            </a:xfrm>
            <a:prstGeom prst="rect">
              <a:avLst/>
            </a:prstGeom>
            <a:solidFill>
              <a:srgbClr val="CCCCCC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04" name="Rectangle 4503"/>
            <p:cNvSpPr/>
            <p:nvPr/>
          </p:nvSpPr>
          <p:spPr bwMode="auto">
            <a:xfrm>
              <a:off x="5927189" y="5497182"/>
              <a:ext cx="95861" cy="88899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05" name="Rectangle 4504"/>
            <p:cNvSpPr/>
            <p:nvPr/>
          </p:nvSpPr>
          <p:spPr bwMode="auto">
            <a:xfrm>
              <a:off x="5927189" y="5597851"/>
              <a:ext cx="95861" cy="888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06" name="Rectangle 4505"/>
            <p:cNvSpPr/>
            <p:nvPr/>
          </p:nvSpPr>
          <p:spPr bwMode="auto">
            <a:xfrm>
              <a:off x="5927189" y="5698521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07" name="Rectangle 4506"/>
            <p:cNvSpPr/>
            <p:nvPr/>
          </p:nvSpPr>
          <p:spPr bwMode="auto">
            <a:xfrm>
              <a:off x="5927189" y="378580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08" name="Rectangle 4507"/>
            <p:cNvSpPr/>
            <p:nvPr/>
          </p:nvSpPr>
          <p:spPr bwMode="auto">
            <a:xfrm>
              <a:off x="5927189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09" name="Rectangle 4508"/>
            <p:cNvSpPr/>
            <p:nvPr/>
          </p:nvSpPr>
          <p:spPr bwMode="auto">
            <a:xfrm>
              <a:off x="5927189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10" name="Rectangle 4509"/>
            <p:cNvSpPr/>
            <p:nvPr/>
          </p:nvSpPr>
          <p:spPr bwMode="auto">
            <a:xfrm>
              <a:off x="5927189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11" name="Rectangle 4510"/>
            <p:cNvSpPr/>
            <p:nvPr/>
          </p:nvSpPr>
          <p:spPr bwMode="auto">
            <a:xfrm>
              <a:off x="5927189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12" name="Rectangle 4511"/>
            <p:cNvSpPr/>
            <p:nvPr/>
          </p:nvSpPr>
          <p:spPr bwMode="auto">
            <a:xfrm>
              <a:off x="5927189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13" name="Rectangle 4512"/>
            <p:cNvSpPr/>
            <p:nvPr/>
          </p:nvSpPr>
          <p:spPr bwMode="auto">
            <a:xfrm>
              <a:off x="5927189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14" name="Rectangle 4513"/>
            <p:cNvSpPr/>
            <p:nvPr/>
          </p:nvSpPr>
          <p:spPr bwMode="auto">
            <a:xfrm>
              <a:off x="5927189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515" name="Group 4514"/>
          <p:cNvGrpSpPr/>
          <p:nvPr/>
        </p:nvGrpSpPr>
        <p:grpSpPr>
          <a:xfrm>
            <a:off x="7052379" y="3670332"/>
            <a:ext cx="95861" cy="2001617"/>
            <a:chOff x="6034578" y="3785803"/>
            <a:chExt cx="95861" cy="2001617"/>
          </a:xfrm>
        </p:grpSpPr>
        <p:sp>
          <p:nvSpPr>
            <p:cNvPr id="4516" name="Rectangle 4515"/>
            <p:cNvSpPr/>
            <p:nvPr/>
          </p:nvSpPr>
          <p:spPr bwMode="auto">
            <a:xfrm>
              <a:off x="6034578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17" name="Rectangle 4516"/>
            <p:cNvSpPr/>
            <p:nvPr/>
          </p:nvSpPr>
          <p:spPr bwMode="auto">
            <a:xfrm>
              <a:off x="6034578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18" name="Rectangle 4517"/>
            <p:cNvSpPr/>
            <p:nvPr/>
          </p:nvSpPr>
          <p:spPr bwMode="auto">
            <a:xfrm>
              <a:off x="6034578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19" name="Rectangle 4518"/>
            <p:cNvSpPr/>
            <p:nvPr/>
          </p:nvSpPr>
          <p:spPr bwMode="auto">
            <a:xfrm>
              <a:off x="6034578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20" name="Rectangle 4519"/>
            <p:cNvSpPr/>
            <p:nvPr/>
          </p:nvSpPr>
          <p:spPr bwMode="auto">
            <a:xfrm>
              <a:off x="6034578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21" name="Rectangle 4520"/>
            <p:cNvSpPr/>
            <p:nvPr/>
          </p:nvSpPr>
          <p:spPr bwMode="auto">
            <a:xfrm>
              <a:off x="6034578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22" name="Rectangle 4521"/>
            <p:cNvSpPr/>
            <p:nvPr/>
          </p:nvSpPr>
          <p:spPr bwMode="auto">
            <a:xfrm>
              <a:off x="6034578" y="5195174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23" name="Rectangle 4522"/>
            <p:cNvSpPr/>
            <p:nvPr/>
          </p:nvSpPr>
          <p:spPr bwMode="auto">
            <a:xfrm>
              <a:off x="6034578" y="5295843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24" name="Rectangle 4523"/>
            <p:cNvSpPr/>
            <p:nvPr/>
          </p:nvSpPr>
          <p:spPr bwMode="auto">
            <a:xfrm>
              <a:off x="6034578" y="5396513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25" name="Rectangle 4524"/>
            <p:cNvSpPr/>
            <p:nvPr/>
          </p:nvSpPr>
          <p:spPr bwMode="auto">
            <a:xfrm>
              <a:off x="6034578" y="5497182"/>
              <a:ext cx="95861" cy="88899"/>
            </a:xfrm>
            <a:prstGeom prst="rect">
              <a:avLst/>
            </a:prstGeom>
            <a:solidFill>
              <a:srgbClr val="CCCCCC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26" name="Rectangle 4525"/>
            <p:cNvSpPr/>
            <p:nvPr/>
          </p:nvSpPr>
          <p:spPr bwMode="auto">
            <a:xfrm>
              <a:off x="6034578" y="5597851"/>
              <a:ext cx="95861" cy="88899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27" name="Rectangle 4526"/>
            <p:cNvSpPr/>
            <p:nvPr/>
          </p:nvSpPr>
          <p:spPr bwMode="auto">
            <a:xfrm>
              <a:off x="6034578" y="5698521"/>
              <a:ext cx="95861" cy="888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28" name="Rectangle 4527"/>
            <p:cNvSpPr/>
            <p:nvPr/>
          </p:nvSpPr>
          <p:spPr bwMode="auto">
            <a:xfrm>
              <a:off x="6034578" y="3785803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29" name="Rectangle 4528"/>
            <p:cNvSpPr/>
            <p:nvPr/>
          </p:nvSpPr>
          <p:spPr bwMode="auto">
            <a:xfrm>
              <a:off x="6034578" y="388647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30" name="Rectangle 4529"/>
            <p:cNvSpPr/>
            <p:nvPr/>
          </p:nvSpPr>
          <p:spPr bwMode="auto">
            <a:xfrm>
              <a:off x="6034578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31" name="Rectangle 4530"/>
            <p:cNvSpPr/>
            <p:nvPr/>
          </p:nvSpPr>
          <p:spPr bwMode="auto">
            <a:xfrm>
              <a:off x="6034578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32" name="Rectangle 4531"/>
            <p:cNvSpPr/>
            <p:nvPr/>
          </p:nvSpPr>
          <p:spPr bwMode="auto">
            <a:xfrm>
              <a:off x="6034578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33" name="Rectangle 4532"/>
            <p:cNvSpPr/>
            <p:nvPr/>
          </p:nvSpPr>
          <p:spPr bwMode="auto">
            <a:xfrm>
              <a:off x="6034578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34" name="Rectangle 4533"/>
            <p:cNvSpPr/>
            <p:nvPr/>
          </p:nvSpPr>
          <p:spPr bwMode="auto">
            <a:xfrm>
              <a:off x="6034578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35" name="Rectangle 4534"/>
            <p:cNvSpPr/>
            <p:nvPr/>
          </p:nvSpPr>
          <p:spPr bwMode="auto">
            <a:xfrm>
              <a:off x="6034578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536" name="Group 4535"/>
          <p:cNvGrpSpPr/>
          <p:nvPr/>
        </p:nvGrpSpPr>
        <p:grpSpPr>
          <a:xfrm>
            <a:off x="7382094" y="3670332"/>
            <a:ext cx="95861" cy="2001617"/>
            <a:chOff x="6141967" y="3785803"/>
            <a:chExt cx="95861" cy="2001617"/>
          </a:xfrm>
        </p:grpSpPr>
        <p:sp>
          <p:nvSpPr>
            <p:cNvPr id="4537" name="Rectangle 4536"/>
            <p:cNvSpPr/>
            <p:nvPr/>
          </p:nvSpPr>
          <p:spPr bwMode="auto">
            <a:xfrm>
              <a:off x="6141967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38" name="Rectangle 4537"/>
            <p:cNvSpPr/>
            <p:nvPr/>
          </p:nvSpPr>
          <p:spPr bwMode="auto">
            <a:xfrm>
              <a:off x="6141967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39" name="Rectangle 4538"/>
            <p:cNvSpPr/>
            <p:nvPr/>
          </p:nvSpPr>
          <p:spPr bwMode="auto">
            <a:xfrm>
              <a:off x="6141967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40" name="Rectangle 4539"/>
            <p:cNvSpPr/>
            <p:nvPr/>
          </p:nvSpPr>
          <p:spPr bwMode="auto">
            <a:xfrm>
              <a:off x="6141967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41" name="Rectangle 4540"/>
            <p:cNvSpPr/>
            <p:nvPr/>
          </p:nvSpPr>
          <p:spPr bwMode="auto">
            <a:xfrm>
              <a:off x="6141967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42" name="Rectangle 4541"/>
            <p:cNvSpPr/>
            <p:nvPr/>
          </p:nvSpPr>
          <p:spPr bwMode="auto">
            <a:xfrm>
              <a:off x="6141967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43" name="Rectangle 4542"/>
            <p:cNvSpPr/>
            <p:nvPr/>
          </p:nvSpPr>
          <p:spPr bwMode="auto">
            <a:xfrm>
              <a:off x="6141967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44" name="Rectangle 4543"/>
            <p:cNvSpPr/>
            <p:nvPr/>
          </p:nvSpPr>
          <p:spPr bwMode="auto">
            <a:xfrm>
              <a:off x="6141967" y="5295843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45" name="Rectangle 4544"/>
            <p:cNvSpPr/>
            <p:nvPr/>
          </p:nvSpPr>
          <p:spPr bwMode="auto">
            <a:xfrm>
              <a:off x="6141967" y="5396513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46" name="Rectangle 4545"/>
            <p:cNvSpPr/>
            <p:nvPr/>
          </p:nvSpPr>
          <p:spPr bwMode="auto">
            <a:xfrm>
              <a:off x="6141967" y="5497182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47" name="Rectangle 4546"/>
            <p:cNvSpPr/>
            <p:nvPr/>
          </p:nvSpPr>
          <p:spPr bwMode="auto">
            <a:xfrm>
              <a:off x="6141967" y="5597851"/>
              <a:ext cx="95861" cy="88899"/>
            </a:xfrm>
            <a:prstGeom prst="rect">
              <a:avLst/>
            </a:prstGeom>
            <a:solidFill>
              <a:srgbClr val="CCCCCC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48" name="Rectangle 4547"/>
            <p:cNvSpPr/>
            <p:nvPr/>
          </p:nvSpPr>
          <p:spPr bwMode="auto">
            <a:xfrm>
              <a:off x="6141967" y="5698521"/>
              <a:ext cx="95861" cy="88899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49" name="Rectangle 4548"/>
            <p:cNvSpPr/>
            <p:nvPr/>
          </p:nvSpPr>
          <p:spPr bwMode="auto">
            <a:xfrm>
              <a:off x="6141967" y="3785803"/>
              <a:ext cx="95861" cy="888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50" name="Rectangle 4549"/>
            <p:cNvSpPr/>
            <p:nvPr/>
          </p:nvSpPr>
          <p:spPr bwMode="auto">
            <a:xfrm>
              <a:off x="6141967" y="3886472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51" name="Rectangle 4550"/>
            <p:cNvSpPr/>
            <p:nvPr/>
          </p:nvSpPr>
          <p:spPr bwMode="auto">
            <a:xfrm>
              <a:off x="6141967" y="398714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52" name="Rectangle 4551"/>
            <p:cNvSpPr/>
            <p:nvPr/>
          </p:nvSpPr>
          <p:spPr bwMode="auto">
            <a:xfrm>
              <a:off x="6141967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53" name="Rectangle 4552"/>
            <p:cNvSpPr/>
            <p:nvPr/>
          </p:nvSpPr>
          <p:spPr bwMode="auto">
            <a:xfrm>
              <a:off x="6141967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54" name="Rectangle 4553"/>
            <p:cNvSpPr/>
            <p:nvPr/>
          </p:nvSpPr>
          <p:spPr bwMode="auto">
            <a:xfrm>
              <a:off x="6141967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55" name="Rectangle 4554"/>
            <p:cNvSpPr/>
            <p:nvPr/>
          </p:nvSpPr>
          <p:spPr bwMode="auto">
            <a:xfrm>
              <a:off x="6141967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56" name="Rectangle 4555"/>
            <p:cNvSpPr/>
            <p:nvPr/>
          </p:nvSpPr>
          <p:spPr bwMode="auto">
            <a:xfrm>
              <a:off x="6141967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557" name="Group 4556"/>
          <p:cNvGrpSpPr/>
          <p:nvPr/>
        </p:nvGrpSpPr>
        <p:grpSpPr>
          <a:xfrm>
            <a:off x="7711809" y="3670332"/>
            <a:ext cx="95861" cy="2001617"/>
            <a:chOff x="6249356" y="3785803"/>
            <a:chExt cx="95861" cy="2001617"/>
          </a:xfrm>
        </p:grpSpPr>
        <p:sp>
          <p:nvSpPr>
            <p:cNvPr id="4558" name="Rectangle 4557"/>
            <p:cNvSpPr/>
            <p:nvPr/>
          </p:nvSpPr>
          <p:spPr bwMode="auto">
            <a:xfrm>
              <a:off x="6249356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59" name="Rectangle 4558"/>
            <p:cNvSpPr/>
            <p:nvPr/>
          </p:nvSpPr>
          <p:spPr bwMode="auto">
            <a:xfrm>
              <a:off x="6249356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60" name="Rectangle 4559"/>
            <p:cNvSpPr/>
            <p:nvPr/>
          </p:nvSpPr>
          <p:spPr bwMode="auto">
            <a:xfrm>
              <a:off x="6249356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61" name="Rectangle 4560"/>
            <p:cNvSpPr/>
            <p:nvPr/>
          </p:nvSpPr>
          <p:spPr bwMode="auto">
            <a:xfrm>
              <a:off x="6249356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62" name="Rectangle 4561"/>
            <p:cNvSpPr/>
            <p:nvPr/>
          </p:nvSpPr>
          <p:spPr bwMode="auto">
            <a:xfrm>
              <a:off x="6249356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63" name="Rectangle 4562"/>
            <p:cNvSpPr/>
            <p:nvPr/>
          </p:nvSpPr>
          <p:spPr bwMode="auto">
            <a:xfrm>
              <a:off x="6249356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64" name="Rectangle 4563"/>
            <p:cNvSpPr/>
            <p:nvPr/>
          </p:nvSpPr>
          <p:spPr bwMode="auto">
            <a:xfrm>
              <a:off x="6249356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65" name="Rectangle 4564"/>
            <p:cNvSpPr/>
            <p:nvPr/>
          </p:nvSpPr>
          <p:spPr bwMode="auto">
            <a:xfrm>
              <a:off x="6249356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66" name="Rectangle 4565"/>
            <p:cNvSpPr/>
            <p:nvPr/>
          </p:nvSpPr>
          <p:spPr bwMode="auto">
            <a:xfrm>
              <a:off x="6249356" y="5396513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67" name="Rectangle 4566"/>
            <p:cNvSpPr/>
            <p:nvPr/>
          </p:nvSpPr>
          <p:spPr bwMode="auto">
            <a:xfrm>
              <a:off x="6249356" y="5497182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68" name="Rectangle 4567"/>
            <p:cNvSpPr/>
            <p:nvPr/>
          </p:nvSpPr>
          <p:spPr bwMode="auto">
            <a:xfrm>
              <a:off x="6249356" y="5597851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69" name="Rectangle 4568"/>
            <p:cNvSpPr/>
            <p:nvPr/>
          </p:nvSpPr>
          <p:spPr bwMode="auto">
            <a:xfrm>
              <a:off x="6249356" y="5698521"/>
              <a:ext cx="95861" cy="88899"/>
            </a:xfrm>
            <a:prstGeom prst="rect">
              <a:avLst/>
            </a:prstGeom>
            <a:solidFill>
              <a:srgbClr val="CCCCCC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70" name="Rectangle 4569"/>
            <p:cNvSpPr/>
            <p:nvPr/>
          </p:nvSpPr>
          <p:spPr bwMode="auto">
            <a:xfrm>
              <a:off x="6249356" y="3785803"/>
              <a:ext cx="95861" cy="88899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71" name="Rectangle 4570"/>
            <p:cNvSpPr/>
            <p:nvPr/>
          </p:nvSpPr>
          <p:spPr bwMode="auto">
            <a:xfrm>
              <a:off x="6249356" y="3886472"/>
              <a:ext cx="95861" cy="888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72" name="Rectangle 4571"/>
            <p:cNvSpPr/>
            <p:nvPr/>
          </p:nvSpPr>
          <p:spPr bwMode="auto">
            <a:xfrm>
              <a:off x="6249356" y="3987142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73" name="Rectangle 4572"/>
            <p:cNvSpPr/>
            <p:nvPr/>
          </p:nvSpPr>
          <p:spPr bwMode="auto">
            <a:xfrm>
              <a:off x="6249356" y="408781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74" name="Rectangle 4573"/>
            <p:cNvSpPr/>
            <p:nvPr/>
          </p:nvSpPr>
          <p:spPr bwMode="auto">
            <a:xfrm>
              <a:off x="6249356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75" name="Rectangle 4574"/>
            <p:cNvSpPr/>
            <p:nvPr/>
          </p:nvSpPr>
          <p:spPr bwMode="auto">
            <a:xfrm>
              <a:off x="6249356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76" name="Rectangle 4575"/>
            <p:cNvSpPr/>
            <p:nvPr/>
          </p:nvSpPr>
          <p:spPr bwMode="auto">
            <a:xfrm>
              <a:off x="6249356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77" name="Rectangle 4576"/>
            <p:cNvSpPr/>
            <p:nvPr/>
          </p:nvSpPr>
          <p:spPr bwMode="auto">
            <a:xfrm>
              <a:off x="6249356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578" name="Group 4577"/>
          <p:cNvGrpSpPr/>
          <p:nvPr/>
        </p:nvGrpSpPr>
        <p:grpSpPr>
          <a:xfrm>
            <a:off x="8041524" y="3670332"/>
            <a:ext cx="95861" cy="2001617"/>
            <a:chOff x="6356745" y="3785803"/>
            <a:chExt cx="95861" cy="2001617"/>
          </a:xfrm>
        </p:grpSpPr>
        <p:sp>
          <p:nvSpPr>
            <p:cNvPr id="4579" name="Rectangle 4578"/>
            <p:cNvSpPr/>
            <p:nvPr/>
          </p:nvSpPr>
          <p:spPr bwMode="auto">
            <a:xfrm>
              <a:off x="6356745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80" name="Rectangle 4579"/>
            <p:cNvSpPr/>
            <p:nvPr/>
          </p:nvSpPr>
          <p:spPr bwMode="auto">
            <a:xfrm>
              <a:off x="6356745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81" name="Rectangle 4580"/>
            <p:cNvSpPr/>
            <p:nvPr/>
          </p:nvSpPr>
          <p:spPr bwMode="auto">
            <a:xfrm>
              <a:off x="6356745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82" name="Rectangle 4581"/>
            <p:cNvSpPr/>
            <p:nvPr/>
          </p:nvSpPr>
          <p:spPr bwMode="auto">
            <a:xfrm>
              <a:off x="6356745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83" name="Rectangle 4582"/>
            <p:cNvSpPr/>
            <p:nvPr/>
          </p:nvSpPr>
          <p:spPr bwMode="auto">
            <a:xfrm>
              <a:off x="6356745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84" name="Rectangle 4583"/>
            <p:cNvSpPr/>
            <p:nvPr/>
          </p:nvSpPr>
          <p:spPr bwMode="auto">
            <a:xfrm>
              <a:off x="6356745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85" name="Rectangle 4584"/>
            <p:cNvSpPr/>
            <p:nvPr/>
          </p:nvSpPr>
          <p:spPr bwMode="auto">
            <a:xfrm>
              <a:off x="6356745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86" name="Rectangle 4585"/>
            <p:cNvSpPr/>
            <p:nvPr/>
          </p:nvSpPr>
          <p:spPr bwMode="auto">
            <a:xfrm>
              <a:off x="6356745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87" name="Rectangle 4586"/>
            <p:cNvSpPr/>
            <p:nvPr/>
          </p:nvSpPr>
          <p:spPr bwMode="auto">
            <a:xfrm>
              <a:off x="6356745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88" name="Rectangle 4587"/>
            <p:cNvSpPr/>
            <p:nvPr/>
          </p:nvSpPr>
          <p:spPr bwMode="auto">
            <a:xfrm>
              <a:off x="6356745" y="5497182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89" name="Rectangle 4588"/>
            <p:cNvSpPr/>
            <p:nvPr/>
          </p:nvSpPr>
          <p:spPr bwMode="auto">
            <a:xfrm>
              <a:off x="6356745" y="5597851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90" name="Rectangle 4589"/>
            <p:cNvSpPr/>
            <p:nvPr/>
          </p:nvSpPr>
          <p:spPr bwMode="auto">
            <a:xfrm>
              <a:off x="6356745" y="5698521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91" name="Rectangle 4590"/>
            <p:cNvSpPr/>
            <p:nvPr/>
          </p:nvSpPr>
          <p:spPr bwMode="auto">
            <a:xfrm>
              <a:off x="6356745" y="3785803"/>
              <a:ext cx="95861" cy="88899"/>
            </a:xfrm>
            <a:prstGeom prst="rect">
              <a:avLst/>
            </a:prstGeom>
            <a:solidFill>
              <a:srgbClr val="CCCCCC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92" name="Rectangle 4591"/>
            <p:cNvSpPr/>
            <p:nvPr/>
          </p:nvSpPr>
          <p:spPr bwMode="auto">
            <a:xfrm>
              <a:off x="6356745" y="3886472"/>
              <a:ext cx="95861" cy="88899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93" name="Rectangle 4592"/>
            <p:cNvSpPr/>
            <p:nvPr/>
          </p:nvSpPr>
          <p:spPr bwMode="auto">
            <a:xfrm>
              <a:off x="6356745" y="3987142"/>
              <a:ext cx="95861" cy="888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94" name="Rectangle 4593"/>
            <p:cNvSpPr/>
            <p:nvPr/>
          </p:nvSpPr>
          <p:spPr bwMode="auto">
            <a:xfrm>
              <a:off x="6356745" y="4087811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95" name="Rectangle 4594"/>
            <p:cNvSpPr/>
            <p:nvPr/>
          </p:nvSpPr>
          <p:spPr bwMode="auto">
            <a:xfrm>
              <a:off x="6356745" y="418848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96" name="Rectangle 4595"/>
            <p:cNvSpPr/>
            <p:nvPr/>
          </p:nvSpPr>
          <p:spPr bwMode="auto">
            <a:xfrm>
              <a:off x="6356745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97" name="Rectangle 4596"/>
            <p:cNvSpPr/>
            <p:nvPr/>
          </p:nvSpPr>
          <p:spPr bwMode="auto">
            <a:xfrm>
              <a:off x="6356745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98" name="Rectangle 4597"/>
            <p:cNvSpPr/>
            <p:nvPr/>
          </p:nvSpPr>
          <p:spPr bwMode="auto">
            <a:xfrm>
              <a:off x="6356745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599" name="Group 4598"/>
          <p:cNvGrpSpPr/>
          <p:nvPr/>
        </p:nvGrpSpPr>
        <p:grpSpPr>
          <a:xfrm>
            <a:off x="8371239" y="3670332"/>
            <a:ext cx="95861" cy="2001617"/>
            <a:chOff x="6464134" y="3785803"/>
            <a:chExt cx="95861" cy="2001617"/>
          </a:xfrm>
        </p:grpSpPr>
        <p:sp>
          <p:nvSpPr>
            <p:cNvPr id="4600" name="Rectangle 4599"/>
            <p:cNvSpPr/>
            <p:nvPr/>
          </p:nvSpPr>
          <p:spPr bwMode="auto">
            <a:xfrm>
              <a:off x="6464134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01" name="Rectangle 4600"/>
            <p:cNvSpPr/>
            <p:nvPr/>
          </p:nvSpPr>
          <p:spPr bwMode="auto">
            <a:xfrm>
              <a:off x="6464134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02" name="Rectangle 4601"/>
            <p:cNvSpPr/>
            <p:nvPr/>
          </p:nvSpPr>
          <p:spPr bwMode="auto">
            <a:xfrm>
              <a:off x="6464134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03" name="Rectangle 4602"/>
            <p:cNvSpPr/>
            <p:nvPr/>
          </p:nvSpPr>
          <p:spPr bwMode="auto">
            <a:xfrm>
              <a:off x="6464134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04" name="Rectangle 4603"/>
            <p:cNvSpPr/>
            <p:nvPr/>
          </p:nvSpPr>
          <p:spPr bwMode="auto">
            <a:xfrm>
              <a:off x="6464134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05" name="Rectangle 4604"/>
            <p:cNvSpPr/>
            <p:nvPr/>
          </p:nvSpPr>
          <p:spPr bwMode="auto">
            <a:xfrm>
              <a:off x="6464134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06" name="Rectangle 4605"/>
            <p:cNvSpPr/>
            <p:nvPr/>
          </p:nvSpPr>
          <p:spPr bwMode="auto">
            <a:xfrm>
              <a:off x="6464134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07" name="Rectangle 4606"/>
            <p:cNvSpPr/>
            <p:nvPr/>
          </p:nvSpPr>
          <p:spPr bwMode="auto">
            <a:xfrm>
              <a:off x="6464134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08" name="Rectangle 4607"/>
            <p:cNvSpPr/>
            <p:nvPr/>
          </p:nvSpPr>
          <p:spPr bwMode="auto">
            <a:xfrm>
              <a:off x="6464134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09" name="Rectangle 4608"/>
            <p:cNvSpPr/>
            <p:nvPr/>
          </p:nvSpPr>
          <p:spPr bwMode="auto">
            <a:xfrm>
              <a:off x="6464134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10" name="Rectangle 4609"/>
            <p:cNvSpPr/>
            <p:nvPr/>
          </p:nvSpPr>
          <p:spPr bwMode="auto">
            <a:xfrm>
              <a:off x="6464134" y="5597851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11" name="Rectangle 4610"/>
            <p:cNvSpPr/>
            <p:nvPr/>
          </p:nvSpPr>
          <p:spPr bwMode="auto">
            <a:xfrm>
              <a:off x="6464134" y="5698521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12" name="Rectangle 4611"/>
            <p:cNvSpPr/>
            <p:nvPr/>
          </p:nvSpPr>
          <p:spPr bwMode="auto">
            <a:xfrm>
              <a:off x="6464134" y="3785803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13" name="Rectangle 4612"/>
            <p:cNvSpPr/>
            <p:nvPr/>
          </p:nvSpPr>
          <p:spPr bwMode="auto">
            <a:xfrm>
              <a:off x="6464134" y="3886472"/>
              <a:ext cx="95861" cy="88899"/>
            </a:xfrm>
            <a:prstGeom prst="rect">
              <a:avLst/>
            </a:prstGeom>
            <a:solidFill>
              <a:srgbClr val="CCCCCC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14" name="Rectangle 4613"/>
            <p:cNvSpPr/>
            <p:nvPr/>
          </p:nvSpPr>
          <p:spPr bwMode="auto">
            <a:xfrm>
              <a:off x="6464134" y="3987142"/>
              <a:ext cx="95861" cy="88899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15" name="Rectangle 4614"/>
            <p:cNvSpPr/>
            <p:nvPr/>
          </p:nvSpPr>
          <p:spPr bwMode="auto">
            <a:xfrm>
              <a:off x="6464134" y="4087811"/>
              <a:ext cx="95861" cy="888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16" name="Rectangle 4615"/>
            <p:cNvSpPr/>
            <p:nvPr/>
          </p:nvSpPr>
          <p:spPr bwMode="auto">
            <a:xfrm>
              <a:off x="6464134" y="4188481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17" name="Rectangle 4616"/>
            <p:cNvSpPr/>
            <p:nvPr/>
          </p:nvSpPr>
          <p:spPr bwMode="auto">
            <a:xfrm>
              <a:off x="6464134" y="428915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18" name="Rectangle 4617"/>
            <p:cNvSpPr/>
            <p:nvPr/>
          </p:nvSpPr>
          <p:spPr bwMode="auto">
            <a:xfrm>
              <a:off x="6464134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19" name="Rectangle 4618"/>
            <p:cNvSpPr/>
            <p:nvPr/>
          </p:nvSpPr>
          <p:spPr bwMode="auto">
            <a:xfrm>
              <a:off x="6464134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620" name="Group 4619"/>
          <p:cNvGrpSpPr/>
          <p:nvPr/>
        </p:nvGrpSpPr>
        <p:grpSpPr>
          <a:xfrm>
            <a:off x="8700954" y="3670332"/>
            <a:ext cx="95861" cy="2001617"/>
            <a:chOff x="6571523" y="3785803"/>
            <a:chExt cx="95861" cy="2001617"/>
          </a:xfrm>
        </p:grpSpPr>
        <p:sp>
          <p:nvSpPr>
            <p:cNvPr id="4621" name="Rectangle 4620"/>
            <p:cNvSpPr/>
            <p:nvPr/>
          </p:nvSpPr>
          <p:spPr bwMode="auto">
            <a:xfrm>
              <a:off x="6571523" y="459115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22" name="Rectangle 4621"/>
            <p:cNvSpPr/>
            <p:nvPr/>
          </p:nvSpPr>
          <p:spPr bwMode="auto">
            <a:xfrm>
              <a:off x="6571523" y="469182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23" name="Rectangle 4622"/>
            <p:cNvSpPr/>
            <p:nvPr/>
          </p:nvSpPr>
          <p:spPr bwMode="auto">
            <a:xfrm>
              <a:off x="6571523" y="479249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24" name="Rectangle 4623"/>
            <p:cNvSpPr/>
            <p:nvPr/>
          </p:nvSpPr>
          <p:spPr bwMode="auto">
            <a:xfrm>
              <a:off x="6571523" y="489316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25" name="Rectangle 4624"/>
            <p:cNvSpPr/>
            <p:nvPr/>
          </p:nvSpPr>
          <p:spPr bwMode="auto">
            <a:xfrm>
              <a:off x="6571523" y="499383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26" name="Rectangle 4625"/>
            <p:cNvSpPr/>
            <p:nvPr/>
          </p:nvSpPr>
          <p:spPr bwMode="auto">
            <a:xfrm>
              <a:off x="6571523" y="509450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27" name="Rectangle 4626"/>
            <p:cNvSpPr/>
            <p:nvPr/>
          </p:nvSpPr>
          <p:spPr bwMode="auto">
            <a:xfrm>
              <a:off x="6571523" y="51951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28" name="Rectangle 4627"/>
            <p:cNvSpPr/>
            <p:nvPr/>
          </p:nvSpPr>
          <p:spPr bwMode="auto">
            <a:xfrm>
              <a:off x="6571523" y="52958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29" name="Rectangle 4628"/>
            <p:cNvSpPr/>
            <p:nvPr/>
          </p:nvSpPr>
          <p:spPr bwMode="auto">
            <a:xfrm>
              <a:off x="6571523" y="53965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30" name="Rectangle 4629"/>
            <p:cNvSpPr/>
            <p:nvPr/>
          </p:nvSpPr>
          <p:spPr bwMode="auto">
            <a:xfrm>
              <a:off x="6571523" y="54971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31" name="Rectangle 4630"/>
            <p:cNvSpPr/>
            <p:nvPr/>
          </p:nvSpPr>
          <p:spPr bwMode="auto">
            <a:xfrm>
              <a:off x="6571523" y="559785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32" name="Rectangle 4631"/>
            <p:cNvSpPr/>
            <p:nvPr/>
          </p:nvSpPr>
          <p:spPr bwMode="auto">
            <a:xfrm>
              <a:off x="6571523" y="5698521"/>
              <a:ext cx="95861" cy="88899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33" name="Rectangle 4632"/>
            <p:cNvSpPr/>
            <p:nvPr/>
          </p:nvSpPr>
          <p:spPr bwMode="auto">
            <a:xfrm>
              <a:off x="6571523" y="3785803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34" name="Rectangle 4633"/>
            <p:cNvSpPr/>
            <p:nvPr/>
          </p:nvSpPr>
          <p:spPr bwMode="auto">
            <a:xfrm>
              <a:off x="6571523" y="3886472"/>
              <a:ext cx="95861" cy="88899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35" name="Rectangle 4634"/>
            <p:cNvSpPr/>
            <p:nvPr/>
          </p:nvSpPr>
          <p:spPr bwMode="auto">
            <a:xfrm>
              <a:off x="6571523" y="3987142"/>
              <a:ext cx="95861" cy="88899"/>
            </a:xfrm>
            <a:prstGeom prst="rect">
              <a:avLst/>
            </a:prstGeom>
            <a:solidFill>
              <a:srgbClr val="CCCCCC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36" name="Rectangle 4635"/>
            <p:cNvSpPr/>
            <p:nvPr/>
          </p:nvSpPr>
          <p:spPr bwMode="auto">
            <a:xfrm>
              <a:off x="6571523" y="4087811"/>
              <a:ext cx="95861" cy="88899"/>
            </a:xfrm>
            <a:prstGeom prst="rect">
              <a:avLst/>
            </a:prstGeom>
            <a:solidFill>
              <a:srgbClr val="3333CC">
                <a:lumMod val="7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37" name="Rectangle 4636"/>
            <p:cNvSpPr/>
            <p:nvPr/>
          </p:nvSpPr>
          <p:spPr bwMode="auto">
            <a:xfrm>
              <a:off x="6571523" y="4188481"/>
              <a:ext cx="95861" cy="888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38" name="Rectangle 4637"/>
            <p:cNvSpPr/>
            <p:nvPr/>
          </p:nvSpPr>
          <p:spPr bwMode="auto">
            <a:xfrm>
              <a:off x="6571523" y="4289150"/>
              <a:ext cx="95861" cy="88899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39" name="Rectangle 4638"/>
            <p:cNvSpPr/>
            <p:nvPr/>
          </p:nvSpPr>
          <p:spPr bwMode="auto">
            <a:xfrm>
              <a:off x="6571523" y="438981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40" name="Rectangle 4639"/>
            <p:cNvSpPr/>
            <p:nvPr/>
          </p:nvSpPr>
          <p:spPr bwMode="auto">
            <a:xfrm>
              <a:off x="6571523" y="449048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641" name="Group 4640"/>
          <p:cNvGrpSpPr/>
          <p:nvPr/>
        </p:nvGrpSpPr>
        <p:grpSpPr>
          <a:xfrm>
            <a:off x="2546274" y="3670332"/>
            <a:ext cx="95861" cy="2001617"/>
            <a:chOff x="6765864" y="3775874"/>
            <a:chExt cx="95861" cy="2001617"/>
          </a:xfrm>
        </p:grpSpPr>
        <p:sp>
          <p:nvSpPr>
            <p:cNvPr id="4642" name="Rectangle 4641"/>
            <p:cNvSpPr/>
            <p:nvPr/>
          </p:nvSpPr>
          <p:spPr bwMode="auto">
            <a:xfrm>
              <a:off x="6765864" y="458122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43" name="Rectangle 4642"/>
            <p:cNvSpPr/>
            <p:nvPr/>
          </p:nvSpPr>
          <p:spPr bwMode="auto">
            <a:xfrm>
              <a:off x="6765864" y="468189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44" name="Rectangle 4643"/>
            <p:cNvSpPr/>
            <p:nvPr/>
          </p:nvSpPr>
          <p:spPr bwMode="auto">
            <a:xfrm>
              <a:off x="6765864" y="478256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45" name="Rectangle 4644"/>
            <p:cNvSpPr/>
            <p:nvPr/>
          </p:nvSpPr>
          <p:spPr bwMode="auto">
            <a:xfrm>
              <a:off x="6765864" y="488323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46" name="Rectangle 4645"/>
            <p:cNvSpPr/>
            <p:nvPr/>
          </p:nvSpPr>
          <p:spPr bwMode="auto">
            <a:xfrm>
              <a:off x="6765864" y="498390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47" name="Rectangle 4646"/>
            <p:cNvSpPr/>
            <p:nvPr/>
          </p:nvSpPr>
          <p:spPr bwMode="auto">
            <a:xfrm>
              <a:off x="6765864" y="508457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48" name="Rectangle 4647"/>
            <p:cNvSpPr/>
            <p:nvPr/>
          </p:nvSpPr>
          <p:spPr bwMode="auto">
            <a:xfrm>
              <a:off x="6765864" y="518524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49" name="Rectangle 4648"/>
            <p:cNvSpPr/>
            <p:nvPr/>
          </p:nvSpPr>
          <p:spPr bwMode="auto">
            <a:xfrm>
              <a:off x="6765864" y="528591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50" name="Rectangle 4649"/>
            <p:cNvSpPr/>
            <p:nvPr/>
          </p:nvSpPr>
          <p:spPr bwMode="auto">
            <a:xfrm>
              <a:off x="6765864" y="538658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51" name="Rectangle 4650"/>
            <p:cNvSpPr/>
            <p:nvPr/>
          </p:nvSpPr>
          <p:spPr bwMode="auto">
            <a:xfrm>
              <a:off x="6765864" y="548725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52" name="Rectangle 4651"/>
            <p:cNvSpPr/>
            <p:nvPr/>
          </p:nvSpPr>
          <p:spPr bwMode="auto">
            <a:xfrm>
              <a:off x="6765864" y="558792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53" name="Rectangle 4652"/>
            <p:cNvSpPr/>
            <p:nvPr/>
          </p:nvSpPr>
          <p:spPr bwMode="auto">
            <a:xfrm>
              <a:off x="6765864" y="568859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54" name="Rectangle 4653"/>
            <p:cNvSpPr/>
            <p:nvPr/>
          </p:nvSpPr>
          <p:spPr bwMode="auto">
            <a:xfrm>
              <a:off x="6765864" y="3775874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55" name="Rectangle 4654"/>
            <p:cNvSpPr/>
            <p:nvPr/>
          </p:nvSpPr>
          <p:spPr bwMode="auto">
            <a:xfrm>
              <a:off x="6765864" y="3876543"/>
              <a:ext cx="95861" cy="8889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56" name="Rectangle 4655"/>
            <p:cNvSpPr/>
            <p:nvPr/>
          </p:nvSpPr>
          <p:spPr bwMode="auto">
            <a:xfrm>
              <a:off x="6765864" y="3977213"/>
              <a:ext cx="95861" cy="88899"/>
            </a:xfrm>
            <a:prstGeom prst="rect">
              <a:avLst/>
            </a:prstGeom>
            <a:solidFill>
              <a:srgbClr val="DDDDDD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57" name="Rectangle 4656"/>
            <p:cNvSpPr/>
            <p:nvPr/>
          </p:nvSpPr>
          <p:spPr bwMode="auto">
            <a:xfrm>
              <a:off x="6765864" y="4077882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58" name="Rectangle 4657"/>
            <p:cNvSpPr/>
            <p:nvPr/>
          </p:nvSpPr>
          <p:spPr bwMode="auto">
            <a:xfrm>
              <a:off x="6765864" y="4178552"/>
              <a:ext cx="95861" cy="88899"/>
            </a:xfrm>
            <a:prstGeom prst="rect">
              <a:avLst/>
            </a:prstGeom>
            <a:solidFill>
              <a:srgbClr val="996633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59" name="Rectangle 4658"/>
            <p:cNvSpPr/>
            <p:nvPr/>
          </p:nvSpPr>
          <p:spPr bwMode="auto">
            <a:xfrm>
              <a:off x="6765864" y="4279221"/>
              <a:ext cx="95861" cy="88899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60" name="Rectangle 4659"/>
            <p:cNvSpPr/>
            <p:nvPr/>
          </p:nvSpPr>
          <p:spPr bwMode="auto">
            <a:xfrm>
              <a:off x="6765864" y="4379890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61" name="Rectangle 4660"/>
            <p:cNvSpPr/>
            <p:nvPr/>
          </p:nvSpPr>
          <p:spPr bwMode="auto">
            <a:xfrm>
              <a:off x="6765864" y="448056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662" name="Group 4661"/>
          <p:cNvGrpSpPr/>
          <p:nvPr/>
        </p:nvGrpSpPr>
        <p:grpSpPr>
          <a:xfrm>
            <a:off x="2875989" y="3670332"/>
            <a:ext cx="95861" cy="2001617"/>
            <a:chOff x="6873253" y="3775874"/>
            <a:chExt cx="95861" cy="2001617"/>
          </a:xfrm>
        </p:grpSpPr>
        <p:sp>
          <p:nvSpPr>
            <p:cNvPr id="4663" name="Rectangle 4662"/>
            <p:cNvSpPr/>
            <p:nvPr/>
          </p:nvSpPr>
          <p:spPr bwMode="auto">
            <a:xfrm>
              <a:off x="6873253" y="458122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64" name="Rectangle 4663"/>
            <p:cNvSpPr/>
            <p:nvPr/>
          </p:nvSpPr>
          <p:spPr bwMode="auto">
            <a:xfrm>
              <a:off x="6873253" y="468189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65" name="Rectangle 4664"/>
            <p:cNvSpPr/>
            <p:nvPr/>
          </p:nvSpPr>
          <p:spPr bwMode="auto">
            <a:xfrm>
              <a:off x="6873253" y="478256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66" name="Rectangle 4665"/>
            <p:cNvSpPr/>
            <p:nvPr/>
          </p:nvSpPr>
          <p:spPr bwMode="auto">
            <a:xfrm>
              <a:off x="6873253" y="488323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67" name="Rectangle 4666"/>
            <p:cNvSpPr/>
            <p:nvPr/>
          </p:nvSpPr>
          <p:spPr bwMode="auto">
            <a:xfrm>
              <a:off x="6873253" y="498390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68" name="Rectangle 4667"/>
            <p:cNvSpPr/>
            <p:nvPr/>
          </p:nvSpPr>
          <p:spPr bwMode="auto">
            <a:xfrm>
              <a:off x="6873253" y="508457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69" name="Rectangle 4668"/>
            <p:cNvSpPr/>
            <p:nvPr/>
          </p:nvSpPr>
          <p:spPr bwMode="auto">
            <a:xfrm>
              <a:off x="6873253" y="518524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70" name="Rectangle 4669"/>
            <p:cNvSpPr/>
            <p:nvPr/>
          </p:nvSpPr>
          <p:spPr bwMode="auto">
            <a:xfrm>
              <a:off x="6873253" y="528591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71" name="Rectangle 4670"/>
            <p:cNvSpPr/>
            <p:nvPr/>
          </p:nvSpPr>
          <p:spPr bwMode="auto">
            <a:xfrm>
              <a:off x="6873253" y="538658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72" name="Rectangle 4671"/>
            <p:cNvSpPr/>
            <p:nvPr/>
          </p:nvSpPr>
          <p:spPr bwMode="auto">
            <a:xfrm>
              <a:off x="6873253" y="548725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73" name="Rectangle 4672"/>
            <p:cNvSpPr/>
            <p:nvPr/>
          </p:nvSpPr>
          <p:spPr bwMode="auto">
            <a:xfrm>
              <a:off x="6873253" y="558792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74" name="Rectangle 4673"/>
            <p:cNvSpPr/>
            <p:nvPr/>
          </p:nvSpPr>
          <p:spPr bwMode="auto">
            <a:xfrm>
              <a:off x="6873253" y="568859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75" name="Rectangle 4674"/>
            <p:cNvSpPr/>
            <p:nvPr/>
          </p:nvSpPr>
          <p:spPr bwMode="auto">
            <a:xfrm>
              <a:off x="6873253" y="37758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76" name="Rectangle 4675"/>
            <p:cNvSpPr/>
            <p:nvPr/>
          </p:nvSpPr>
          <p:spPr bwMode="auto">
            <a:xfrm>
              <a:off x="6873253" y="3876543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77" name="Rectangle 4676"/>
            <p:cNvSpPr/>
            <p:nvPr/>
          </p:nvSpPr>
          <p:spPr bwMode="auto">
            <a:xfrm>
              <a:off x="6873253" y="3977213"/>
              <a:ext cx="95861" cy="8889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78" name="Rectangle 4677"/>
            <p:cNvSpPr/>
            <p:nvPr/>
          </p:nvSpPr>
          <p:spPr bwMode="auto">
            <a:xfrm>
              <a:off x="6873253" y="4077882"/>
              <a:ext cx="95861" cy="88899"/>
            </a:xfrm>
            <a:prstGeom prst="rect">
              <a:avLst/>
            </a:prstGeom>
            <a:solidFill>
              <a:srgbClr val="DDDDDD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79" name="Rectangle 4678"/>
            <p:cNvSpPr/>
            <p:nvPr/>
          </p:nvSpPr>
          <p:spPr bwMode="auto">
            <a:xfrm>
              <a:off x="6873253" y="4178552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80" name="Rectangle 4679"/>
            <p:cNvSpPr/>
            <p:nvPr/>
          </p:nvSpPr>
          <p:spPr bwMode="auto">
            <a:xfrm>
              <a:off x="6873253" y="4279221"/>
              <a:ext cx="95861" cy="88899"/>
            </a:xfrm>
            <a:prstGeom prst="rect">
              <a:avLst/>
            </a:prstGeom>
            <a:solidFill>
              <a:srgbClr val="996633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81" name="Rectangle 4680"/>
            <p:cNvSpPr/>
            <p:nvPr/>
          </p:nvSpPr>
          <p:spPr bwMode="auto">
            <a:xfrm>
              <a:off x="6873253" y="4379890"/>
              <a:ext cx="95861" cy="88899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82" name="Rectangle 4681"/>
            <p:cNvSpPr/>
            <p:nvPr/>
          </p:nvSpPr>
          <p:spPr bwMode="auto">
            <a:xfrm>
              <a:off x="6873253" y="4480560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683" name="Group 4682"/>
          <p:cNvGrpSpPr/>
          <p:nvPr/>
        </p:nvGrpSpPr>
        <p:grpSpPr>
          <a:xfrm>
            <a:off x="3205704" y="3670332"/>
            <a:ext cx="95861" cy="2001617"/>
            <a:chOff x="6980642" y="3775874"/>
            <a:chExt cx="95861" cy="2001617"/>
          </a:xfrm>
        </p:grpSpPr>
        <p:sp>
          <p:nvSpPr>
            <p:cNvPr id="4684" name="Rectangle 4683"/>
            <p:cNvSpPr/>
            <p:nvPr/>
          </p:nvSpPr>
          <p:spPr bwMode="auto">
            <a:xfrm>
              <a:off x="6980642" y="4581229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85" name="Rectangle 4684"/>
            <p:cNvSpPr/>
            <p:nvPr/>
          </p:nvSpPr>
          <p:spPr bwMode="auto">
            <a:xfrm>
              <a:off x="6980642" y="468189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86" name="Rectangle 4685"/>
            <p:cNvSpPr/>
            <p:nvPr/>
          </p:nvSpPr>
          <p:spPr bwMode="auto">
            <a:xfrm>
              <a:off x="6980642" y="478256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87" name="Rectangle 4686"/>
            <p:cNvSpPr/>
            <p:nvPr/>
          </p:nvSpPr>
          <p:spPr bwMode="auto">
            <a:xfrm>
              <a:off x="6980642" y="488323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88" name="Rectangle 4687"/>
            <p:cNvSpPr/>
            <p:nvPr/>
          </p:nvSpPr>
          <p:spPr bwMode="auto">
            <a:xfrm>
              <a:off x="6980642" y="498390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89" name="Rectangle 4688"/>
            <p:cNvSpPr/>
            <p:nvPr/>
          </p:nvSpPr>
          <p:spPr bwMode="auto">
            <a:xfrm>
              <a:off x="6980642" y="508457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90" name="Rectangle 4689"/>
            <p:cNvSpPr/>
            <p:nvPr/>
          </p:nvSpPr>
          <p:spPr bwMode="auto">
            <a:xfrm>
              <a:off x="6980642" y="518524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91" name="Rectangle 4690"/>
            <p:cNvSpPr/>
            <p:nvPr/>
          </p:nvSpPr>
          <p:spPr bwMode="auto">
            <a:xfrm>
              <a:off x="6980642" y="528591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92" name="Rectangle 4691"/>
            <p:cNvSpPr/>
            <p:nvPr/>
          </p:nvSpPr>
          <p:spPr bwMode="auto">
            <a:xfrm>
              <a:off x="6980642" y="538658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93" name="Rectangle 4692"/>
            <p:cNvSpPr/>
            <p:nvPr/>
          </p:nvSpPr>
          <p:spPr bwMode="auto">
            <a:xfrm>
              <a:off x="6980642" y="548725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94" name="Rectangle 4693"/>
            <p:cNvSpPr/>
            <p:nvPr/>
          </p:nvSpPr>
          <p:spPr bwMode="auto">
            <a:xfrm>
              <a:off x="6980642" y="558792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95" name="Rectangle 4694"/>
            <p:cNvSpPr/>
            <p:nvPr/>
          </p:nvSpPr>
          <p:spPr bwMode="auto">
            <a:xfrm>
              <a:off x="6980642" y="568859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96" name="Rectangle 4695"/>
            <p:cNvSpPr/>
            <p:nvPr/>
          </p:nvSpPr>
          <p:spPr bwMode="auto">
            <a:xfrm>
              <a:off x="6980642" y="37758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97" name="Rectangle 4696"/>
            <p:cNvSpPr/>
            <p:nvPr/>
          </p:nvSpPr>
          <p:spPr bwMode="auto">
            <a:xfrm>
              <a:off x="6980642" y="38765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98" name="Rectangle 4697"/>
            <p:cNvSpPr/>
            <p:nvPr/>
          </p:nvSpPr>
          <p:spPr bwMode="auto">
            <a:xfrm>
              <a:off x="6980642" y="3977213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99" name="Rectangle 4698"/>
            <p:cNvSpPr/>
            <p:nvPr/>
          </p:nvSpPr>
          <p:spPr bwMode="auto">
            <a:xfrm>
              <a:off x="6980642" y="4077882"/>
              <a:ext cx="95861" cy="8889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00" name="Rectangle 4699"/>
            <p:cNvSpPr/>
            <p:nvPr/>
          </p:nvSpPr>
          <p:spPr bwMode="auto">
            <a:xfrm>
              <a:off x="6980642" y="4178552"/>
              <a:ext cx="95861" cy="88899"/>
            </a:xfrm>
            <a:prstGeom prst="rect">
              <a:avLst/>
            </a:prstGeom>
            <a:solidFill>
              <a:srgbClr val="DDDDDD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01" name="Rectangle 4700"/>
            <p:cNvSpPr/>
            <p:nvPr/>
          </p:nvSpPr>
          <p:spPr bwMode="auto">
            <a:xfrm>
              <a:off x="6980642" y="4279221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02" name="Rectangle 4701"/>
            <p:cNvSpPr/>
            <p:nvPr/>
          </p:nvSpPr>
          <p:spPr bwMode="auto">
            <a:xfrm>
              <a:off x="6980642" y="4379890"/>
              <a:ext cx="95861" cy="88899"/>
            </a:xfrm>
            <a:prstGeom prst="rect">
              <a:avLst/>
            </a:prstGeom>
            <a:solidFill>
              <a:srgbClr val="996633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03" name="Rectangle 4702"/>
            <p:cNvSpPr/>
            <p:nvPr/>
          </p:nvSpPr>
          <p:spPr bwMode="auto">
            <a:xfrm>
              <a:off x="6980642" y="4480560"/>
              <a:ext cx="95861" cy="88899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704" name="Group 4703"/>
          <p:cNvGrpSpPr/>
          <p:nvPr/>
        </p:nvGrpSpPr>
        <p:grpSpPr>
          <a:xfrm>
            <a:off x="3535419" y="3670332"/>
            <a:ext cx="95861" cy="2001617"/>
            <a:chOff x="7088031" y="3775874"/>
            <a:chExt cx="95861" cy="2001617"/>
          </a:xfrm>
        </p:grpSpPr>
        <p:sp>
          <p:nvSpPr>
            <p:cNvPr id="4705" name="Rectangle 4704"/>
            <p:cNvSpPr/>
            <p:nvPr/>
          </p:nvSpPr>
          <p:spPr bwMode="auto">
            <a:xfrm>
              <a:off x="7088031" y="4581229"/>
              <a:ext cx="95861" cy="88899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06" name="Rectangle 4705"/>
            <p:cNvSpPr/>
            <p:nvPr/>
          </p:nvSpPr>
          <p:spPr bwMode="auto">
            <a:xfrm>
              <a:off x="7088031" y="4681898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07" name="Rectangle 4706"/>
            <p:cNvSpPr/>
            <p:nvPr/>
          </p:nvSpPr>
          <p:spPr bwMode="auto">
            <a:xfrm>
              <a:off x="7088031" y="478256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08" name="Rectangle 4707"/>
            <p:cNvSpPr/>
            <p:nvPr/>
          </p:nvSpPr>
          <p:spPr bwMode="auto">
            <a:xfrm>
              <a:off x="7088031" y="488323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09" name="Rectangle 4708"/>
            <p:cNvSpPr/>
            <p:nvPr/>
          </p:nvSpPr>
          <p:spPr bwMode="auto">
            <a:xfrm>
              <a:off x="7088031" y="498390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10" name="Rectangle 4709"/>
            <p:cNvSpPr/>
            <p:nvPr/>
          </p:nvSpPr>
          <p:spPr bwMode="auto">
            <a:xfrm>
              <a:off x="7088031" y="508457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11" name="Rectangle 4710"/>
            <p:cNvSpPr/>
            <p:nvPr/>
          </p:nvSpPr>
          <p:spPr bwMode="auto">
            <a:xfrm>
              <a:off x="7088031" y="518524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12" name="Rectangle 4711"/>
            <p:cNvSpPr/>
            <p:nvPr/>
          </p:nvSpPr>
          <p:spPr bwMode="auto">
            <a:xfrm>
              <a:off x="7088031" y="528591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13" name="Rectangle 4712"/>
            <p:cNvSpPr/>
            <p:nvPr/>
          </p:nvSpPr>
          <p:spPr bwMode="auto">
            <a:xfrm>
              <a:off x="7088031" y="538658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14" name="Rectangle 4713"/>
            <p:cNvSpPr/>
            <p:nvPr/>
          </p:nvSpPr>
          <p:spPr bwMode="auto">
            <a:xfrm>
              <a:off x="7088031" y="548725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15" name="Rectangle 4714"/>
            <p:cNvSpPr/>
            <p:nvPr/>
          </p:nvSpPr>
          <p:spPr bwMode="auto">
            <a:xfrm>
              <a:off x="7088031" y="558792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16" name="Rectangle 4715"/>
            <p:cNvSpPr/>
            <p:nvPr/>
          </p:nvSpPr>
          <p:spPr bwMode="auto">
            <a:xfrm>
              <a:off x="7088031" y="568859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17" name="Rectangle 4716"/>
            <p:cNvSpPr/>
            <p:nvPr/>
          </p:nvSpPr>
          <p:spPr bwMode="auto">
            <a:xfrm>
              <a:off x="7088031" y="37758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18" name="Rectangle 4717"/>
            <p:cNvSpPr/>
            <p:nvPr/>
          </p:nvSpPr>
          <p:spPr bwMode="auto">
            <a:xfrm>
              <a:off x="7088031" y="38765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19" name="Rectangle 4718"/>
            <p:cNvSpPr/>
            <p:nvPr/>
          </p:nvSpPr>
          <p:spPr bwMode="auto">
            <a:xfrm>
              <a:off x="7088031" y="39772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20" name="Rectangle 4719"/>
            <p:cNvSpPr/>
            <p:nvPr/>
          </p:nvSpPr>
          <p:spPr bwMode="auto">
            <a:xfrm>
              <a:off x="7088031" y="4077882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21" name="Rectangle 4720"/>
            <p:cNvSpPr/>
            <p:nvPr/>
          </p:nvSpPr>
          <p:spPr bwMode="auto">
            <a:xfrm>
              <a:off x="7088031" y="4178552"/>
              <a:ext cx="95861" cy="8889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22" name="Rectangle 4721"/>
            <p:cNvSpPr/>
            <p:nvPr/>
          </p:nvSpPr>
          <p:spPr bwMode="auto">
            <a:xfrm>
              <a:off x="7088031" y="4279221"/>
              <a:ext cx="95861" cy="88899"/>
            </a:xfrm>
            <a:prstGeom prst="rect">
              <a:avLst/>
            </a:prstGeom>
            <a:solidFill>
              <a:srgbClr val="DDDDDD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23" name="Rectangle 4722"/>
            <p:cNvSpPr/>
            <p:nvPr/>
          </p:nvSpPr>
          <p:spPr bwMode="auto">
            <a:xfrm>
              <a:off x="7088031" y="4379890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24" name="Rectangle 4723"/>
            <p:cNvSpPr/>
            <p:nvPr/>
          </p:nvSpPr>
          <p:spPr bwMode="auto">
            <a:xfrm>
              <a:off x="7088031" y="4480560"/>
              <a:ext cx="95861" cy="88899"/>
            </a:xfrm>
            <a:prstGeom prst="rect">
              <a:avLst/>
            </a:prstGeom>
            <a:solidFill>
              <a:srgbClr val="996633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725" name="Group 4724"/>
          <p:cNvGrpSpPr/>
          <p:nvPr/>
        </p:nvGrpSpPr>
        <p:grpSpPr>
          <a:xfrm>
            <a:off x="3865134" y="3670332"/>
            <a:ext cx="95861" cy="2001617"/>
            <a:chOff x="7195420" y="3775874"/>
            <a:chExt cx="95861" cy="2001617"/>
          </a:xfrm>
        </p:grpSpPr>
        <p:sp>
          <p:nvSpPr>
            <p:cNvPr id="4726" name="Rectangle 4725"/>
            <p:cNvSpPr/>
            <p:nvPr/>
          </p:nvSpPr>
          <p:spPr bwMode="auto">
            <a:xfrm>
              <a:off x="7195420" y="4581229"/>
              <a:ext cx="95861" cy="88899"/>
            </a:xfrm>
            <a:prstGeom prst="rect">
              <a:avLst/>
            </a:prstGeom>
            <a:solidFill>
              <a:srgbClr val="996633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27" name="Rectangle 4726"/>
            <p:cNvSpPr/>
            <p:nvPr/>
          </p:nvSpPr>
          <p:spPr bwMode="auto">
            <a:xfrm>
              <a:off x="7195420" y="4681898"/>
              <a:ext cx="95861" cy="88899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28" name="Rectangle 4727"/>
            <p:cNvSpPr/>
            <p:nvPr/>
          </p:nvSpPr>
          <p:spPr bwMode="auto">
            <a:xfrm>
              <a:off x="7195420" y="4782568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29" name="Rectangle 4728"/>
            <p:cNvSpPr/>
            <p:nvPr/>
          </p:nvSpPr>
          <p:spPr bwMode="auto">
            <a:xfrm>
              <a:off x="7195420" y="488323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30" name="Rectangle 4729"/>
            <p:cNvSpPr/>
            <p:nvPr/>
          </p:nvSpPr>
          <p:spPr bwMode="auto">
            <a:xfrm>
              <a:off x="7195420" y="498390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31" name="Rectangle 4730"/>
            <p:cNvSpPr/>
            <p:nvPr/>
          </p:nvSpPr>
          <p:spPr bwMode="auto">
            <a:xfrm>
              <a:off x="7195420" y="508457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32" name="Rectangle 4731"/>
            <p:cNvSpPr/>
            <p:nvPr/>
          </p:nvSpPr>
          <p:spPr bwMode="auto">
            <a:xfrm>
              <a:off x="7195420" y="518524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33" name="Rectangle 4732"/>
            <p:cNvSpPr/>
            <p:nvPr/>
          </p:nvSpPr>
          <p:spPr bwMode="auto">
            <a:xfrm>
              <a:off x="7195420" y="528591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34" name="Rectangle 4733"/>
            <p:cNvSpPr/>
            <p:nvPr/>
          </p:nvSpPr>
          <p:spPr bwMode="auto">
            <a:xfrm>
              <a:off x="7195420" y="538658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35" name="Rectangle 4734"/>
            <p:cNvSpPr/>
            <p:nvPr/>
          </p:nvSpPr>
          <p:spPr bwMode="auto">
            <a:xfrm>
              <a:off x="7195420" y="548725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36" name="Rectangle 4735"/>
            <p:cNvSpPr/>
            <p:nvPr/>
          </p:nvSpPr>
          <p:spPr bwMode="auto">
            <a:xfrm>
              <a:off x="7195420" y="558792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37" name="Rectangle 4736"/>
            <p:cNvSpPr/>
            <p:nvPr/>
          </p:nvSpPr>
          <p:spPr bwMode="auto">
            <a:xfrm>
              <a:off x="7195420" y="568859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38" name="Rectangle 4737"/>
            <p:cNvSpPr/>
            <p:nvPr/>
          </p:nvSpPr>
          <p:spPr bwMode="auto">
            <a:xfrm>
              <a:off x="7195420" y="37758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39" name="Rectangle 4738"/>
            <p:cNvSpPr/>
            <p:nvPr/>
          </p:nvSpPr>
          <p:spPr bwMode="auto">
            <a:xfrm>
              <a:off x="7195420" y="38765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40" name="Rectangle 4739"/>
            <p:cNvSpPr/>
            <p:nvPr/>
          </p:nvSpPr>
          <p:spPr bwMode="auto">
            <a:xfrm>
              <a:off x="7195420" y="39772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41" name="Rectangle 4740"/>
            <p:cNvSpPr/>
            <p:nvPr/>
          </p:nvSpPr>
          <p:spPr bwMode="auto">
            <a:xfrm>
              <a:off x="7195420" y="40778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42" name="Rectangle 4741"/>
            <p:cNvSpPr/>
            <p:nvPr/>
          </p:nvSpPr>
          <p:spPr bwMode="auto">
            <a:xfrm>
              <a:off x="7195420" y="4178552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43" name="Rectangle 4742"/>
            <p:cNvSpPr/>
            <p:nvPr/>
          </p:nvSpPr>
          <p:spPr bwMode="auto">
            <a:xfrm>
              <a:off x="7195420" y="4279221"/>
              <a:ext cx="95861" cy="8889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44" name="Rectangle 4743"/>
            <p:cNvSpPr/>
            <p:nvPr/>
          </p:nvSpPr>
          <p:spPr bwMode="auto">
            <a:xfrm>
              <a:off x="7195420" y="4379890"/>
              <a:ext cx="95861" cy="88899"/>
            </a:xfrm>
            <a:prstGeom prst="rect">
              <a:avLst/>
            </a:prstGeom>
            <a:solidFill>
              <a:srgbClr val="DDDDDD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45" name="Rectangle 4744"/>
            <p:cNvSpPr/>
            <p:nvPr/>
          </p:nvSpPr>
          <p:spPr bwMode="auto">
            <a:xfrm>
              <a:off x="7195420" y="4480560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746" name="Group 4745"/>
          <p:cNvGrpSpPr/>
          <p:nvPr/>
        </p:nvGrpSpPr>
        <p:grpSpPr>
          <a:xfrm>
            <a:off x="4194849" y="3670332"/>
            <a:ext cx="95861" cy="2001617"/>
            <a:chOff x="7302809" y="3775874"/>
            <a:chExt cx="95861" cy="2001617"/>
          </a:xfrm>
        </p:grpSpPr>
        <p:sp>
          <p:nvSpPr>
            <p:cNvPr id="4747" name="Rectangle 4746"/>
            <p:cNvSpPr/>
            <p:nvPr/>
          </p:nvSpPr>
          <p:spPr bwMode="auto">
            <a:xfrm>
              <a:off x="7302809" y="4581229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48" name="Rectangle 4747"/>
            <p:cNvSpPr/>
            <p:nvPr/>
          </p:nvSpPr>
          <p:spPr bwMode="auto">
            <a:xfrm>
              <a:off x="7302809" y="4681898"/>
              <a:ext cx="95861" cy="88899"/>
            </a:xfrm>
            <a:prstGeom prst="rect">
              <a:avLst/>
            </a:prstGeom>
            <a:solidFill>
              <a:srgbClr val="996633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49" name="Rectangle 4748"/>
            <p:cNvSpPr/>
            <p:nvPr/>
          </p:nvSpPr>
          <p:spPr bwMode="auto">
            <a:xfrm>
              <a:off x="7302809" y="4782568"/>
              <a:ext cx="95861" cy="88899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50" name="Rectangle 4749"/>
            <p:cNvSpPr/>
            <p:nvPr/>
          </p:nvSpPr>
          <p:spPr bwMode="auto">
            <a:xfrm>
              <a:off x="7302809" y="4883237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51" name="Rectangle 4750"/>
            <p:cNvSpPr/>
            <p:nvPr/>
          </p:nvSpPr>
          <p:spPr bwMode="auto">
            <a:xfrm>
              <a:off x="7302809" y="498390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52" name="Rectangle 4751"/>
            <p:cNvSpPr/>
            <p:nvPr/>
          </p:nvSpPr>
          <p:spPr bwMode="auto">
            <a:xfrm>
              <a:off x="7302809" y="508457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53" name="Rectangle 4752"/>
            <p:cNvSpPr/>
            <p:nvPr/>
          </p:nvSpPr>
          <p:spPr bwMode="auto">
            <a:xfrm>
              <a:off x="7302809" y="518524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54" name="Rectangle 4753"/>
            <p:cNvSpPr/>
            <p:nvPr/>
          </p:nvSpPr>
          <p:spPr bwMode="auto">
            <a:xfrm>
              <a:off x="7302809" y="528591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55" name="Rectangle 4754"/>
            <p:cNvSpPr/>
            <p:nvPr/>
          </p:nvSpPr>
          <p:spPr bwMode="auto">
            <a:xfrm>
              <a:off x="7302809" y="538658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56" name="Rectangle 4755"/>
            <p:cNvSpPr/>
            <p:nvPr/>
          </p:nvSpPr>
          <p:spPr bwMode="auto">
            <a:xfrm>
              <a:off x="7302809" y="548725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57" name="Rectangle 4756"/>
            <p:cNvSpPr/>
            <p:nvPr/>
          </p:nvSpPr>
          <p:spPr bwMode="auto">
            <a:xfrm>
              <a:off x="7302809" y="558792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58" name="Rectangle 4757"/>
            <p:cNvSpPr/>
            <p:nvPr/>
          </p:nvSpPr>
          <p:spPr bwMode="auto">
            <a:xfrm>
              <a:off x="7302809" y="568859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59" name="Rectangle 4758"/>
            <p:cNvSpPr/>
            <p:nvPr/>
          </p:nvSpPr>
          <p:spPr bwMode="auto">
            <a:xfrm>
              <a:off x="7302809" y="37758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60" name="Rectangle 4759"/>
            <p:cNvSpPr/>
            <p:nvPr/>
          </p:nvSpPr>
          <p:spPr bwMode="auto">
            <a:xfrm>
              <a:off x="7302809" y="38765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61" name="Rectangle 4760"/>
            <p:cNvSpPr/>
            <p:nvPr/>
          </p:nvSpPr>
          <p:spPr bwMode="auto">
            <a:xfrm>
              <a:off x="7302809" y="39772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62" name="Rectangle 4761"/>
            <p:cNvSpPr/>
            <p:nvPr/>
          </p:nvSpPr>
          <p:spPr bwMode="auto">
            <a:xfrm>
              <a:off x="7302809" y="40778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63" name="Rectangle 4762"/>
            <p:cNvSpPr/>
            <p:nvPr/>
          </p:nvSpPr>
          <p:spPr bwMode="auto">
            <a:xfrm>
              <a:off x="7302809" y="417855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64" name="Rectangle 4763"/>
            <p:cNvSpPr/>
            <p:nvPr/>
          </p:nvSpPr>
          <p:spPr bwMode="auto">
            <a:xfrm>
              <a:off x="7302809" y="4279221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65" name="Rectangle 4764"/>
            <p:cNvSpPr/>
            <p:nvPr/>
          </p:nvSpPr>
          <p:spPr bwMode="auto">
            <a:xfrm>
              <a:off x="7302809" y="4379890"/>
              <a:ext cx="95861" cy="8889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66" name="Rectangle 4765"/>
            <p:cNvSpPr/>
            <p:nvPr/>
          </p:nvSpPr>
          <p:spPr bwMode="auto">
            <a:xfrm>
              <a:off x="7302809" y="4480560"/>
              <a:ext cx="95861" cy="88899"/>
            </a:xfrm>
            <a:prstGeom prst="rect">
              <a:avLst/>
            </a:prstGeom>
            <a:solidFill>
              <a:srgbClr val="DDDDDD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767" name="Group 4766"/>
          <p:cNvGrpSpPr/>
          <p:nvPr/>
        </p:nvGrpSpPr>
        <p:grpSpPr>
          <a:xfrm>
            <a:off x="4524564" y="3670332"/>
            <a:ext cx="95861" cy="2001617"/>
            <a:chOff x="7410198" y="3775874"/>
            <a:chExt cx="95861" cy="2001617"/>
          </a:xfrm>
        </p:grpSpPr>
        <p:sp>
          <p:nvSpPr>
            <p:cNvPr id="4768" name="Rectangle 4767"/>
            <p:cNvSpPr/>
            <p:nvPr/>
          </p:nvSpPr>
          <p:spPr bwMode="auto">
            <a:xfrm>
              <a:off x="7410198" y="4581229"/>
              <a:ext cx="95861" cy="88899"/>
            </a:xfrm>
            <a:prstGeom prst="rect">
              <a:avLst/>
            </a:prstGeom>
            <a:solidFill>
              <a:srgbClr val="DDDDDD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69" name="Rectangle 4768"/>
            <p:cNvSpPr/>
            <p:nvPr/>
          </p:nvSpPr>
          <p:spPr bwMode="auto">
            <a:xfrm>
              <a:off x="7410198" y="4681898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70" name="Rectangle 4769"/>
            <p:cNvSpPr/>
            <p:nvPr/>
          </p:nvSpPr>
          <p:spPr bwMode="auto">
            <a:xfrm>
              <a:off x="7410198" y="4782568"/>
              <a:ext cx="95861" cy="88899"/>
            </a:xfrm>
            <a:prstGeom prst="rect">
              <a:avLst/>
            </a:prstGeom>
            <a:solidFill>
              <a:srgbClr val="996633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71" name="Rectangle 4770"/>
            <p:cNvSpPr/>
            <p:nvPr/>
          </p:nvSpPr>
          <p:spPr bwMode="auto">
            <a:xfrm>
              <a:off x="7410198" y="4883237"/>
              <a:ext cx="95861" cy="88899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72" name="Rectangle 4771"/>
            <p:cNvSpPr/>
            <p:nvPr/>
          </p:nvSpPr>
          <p:spPr bwMode="auto">
            <a:xfrm>
              <a:off x="7410198" y="4983906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73" name="Rectangle 4772"/>
            <p:cNvSpPr/>
            <p:nvPr/>
          </p:nvSpPr>
          <p:spPr bwMode="auto">
            <a:xfrm>
              <a:off x="7410198" y="508457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74" name="Rectangle 4773"/>
            <p:cNvSpPr/>
            <p:nvPr/>
          </p:nvSpPr>
          <p:spPr bwMode="auto">
            <a:xfrm>
              <a:off x="7410198" y="518524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75" name="Rectangle 4774"/>
            <p:cNvSpPr/>
            <p:nvPr/>
          </p:nvSpPr>
          <p:spPr bwMode="auto">
            <a:xfrm>
              <a:off x="7410198" y="528591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76" name="Rectangle 4775"/>
            <p:cNvSpPr/>
            <p:nvPr/>
          </p:nvSpPr>
          <p:spPr bwMode="auto">
            <a:xfrm>
              <a:off x="7410198" y="538658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77" name="Rectangle 4776"/>
            <p:cNvSpPr/>
            <p:nvPr/>
          </p:nvSpPr>
          <p:spPr bwMode="auto">
            <a:xfrm>
              <a:off x="7410198" y="548725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78" name="Rectangle 4777"/>
            <p:cNvSpPr/>
            <p:nvPr/>
          </p:nvSpPr>
          <p:spPr bwMode="auto">
            <a:xfrm>
              <a:off x="7410198" y="558792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79" name="Rectangle 4778"/>
            <p:cNvSpPr/>
            <p:nvPr/>
          </p:nvSpPr>
          <p:spPr bwMode="auto">
            <a:xfrm>
              <a:off x="7410198" y="568859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80" name="Rectangle 4779"/>
            <p:cNvSpPr/>
            <p:nvPr/>
          </p:nvSpPr>
          <p:spPr bwMode="auto">
            <a:xfrm>
              <a:off x="7410198" y="37758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81" name="Rectangle 4780"/>
            <p:cNvSpPr/>
            <p:nvPr/>
          </p:nvSpPr>
          <p:spPr bwMode="auto">
            <a:xfrm>
              <a:off x="7410198" y="38765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82" name="Rectangle 4781"/>
            <p:cNvSpPr/>
            <p:nvPr/>
          </p:nvSpPr>
          <p:spPr bwMode="auto">
            <a:xfrm>
              <a:off x="7410198" y="39772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83" name="Rectangle 4782"/>
            <p:cNvSpPr/>
            <p:nvPr/>
          </p:nvSpPr>
          <p:spPr bwMode="auto">
            <a:xfrm>
              <a:off x="7410198" y="40778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84" name="Rectangle 4783"/>
            <p:cNvSpPr/>
            <p:nvPr/>
          </p:nvSpPr>
          <p:spPr bwMode="auto">
            <a:xfrm>
              <a:off x="7410198" y="417855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85" name="Rectangle 4784"/>
            <p:cNvSpPr/>
            <p:nvPr/>
          </p:nvSpPr>
          <p:spPr bwMode="auto">
            <a:xfrm>
              <a:off x="7410198" y="42792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86" name="Rectangle 4785"/>
            <p:cNvSpPr/>
            <p:nvPr/>
          </p:nvSpPr>
          <p:spPr bwMode="auto">
            <a:xfrm>
              <a:off x="7410198" y="4379890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87" name="Rectangle 4786"/>
            <p:cNvSpPr/>
            <p:nvPr/>
          </p:nvSpPr>
          <p:spPr bwMode="auto">
            <a:xfrm>
              <a:off x="7410198" y="4480560"/>
              <a:ext cx="95861" cy="8889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788" name="Group 4787"/>
          <p:cNvGrpSpPr/>
          <p:nvPr/>
        </p:nvGrpSpPr>
        <p:grpSpPr>
          <a:xfrm>
            <a:off x="4854279" y="3670332"/>
            <a:ext cx="95861" cy="2001617"/>
            <a:chOff x="7517587" y="3775874"/>
            <a:chExt cx="95861" cy="2001617"/>
          </a:xfrm>
        </p:grpSpPr>
        <p:sp>
          <p:nvSpPr>
            <p:cNvPr id="4789" name="Rectangle 4788"/>
            <p:cNvSpPr/>
            <p:nvPr/>
          </p:nvSpPr>
          <p:spPr bwMode="auto">
            <a:xfrm>
              <a:off x="7517587" y="4581229"/>
              <a:ext cx="95861" cy="8889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90" name="Rectangle 4789"/>
            <p:cNvSpPr/>
            <p:nvPr/>
          </p:nvSpPr>
          <p:spPr bwMode="auto">
            <a:xfrm>
              <a:off x="7517587" y="4681898"/>
              <a:ext cx="95861" cy="88899"/>
            </a:xfrm>
            <a:prstGeom prst="rect">
              <a:avLst/>
            </a:prstGeom>
            <a:solidFill>
              <a:srgbClr val="DDDDDD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91" name="Rectangle 4790"/>
            <p:cNvSpPr/>
            <p:nvPr/>
          </p:nvSpPr>
          <p:spPr bwMode="auto">
            <a:xfrm>
              <a:off x="7517587" y="4782568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92" name="Rectangle 4791"/>
            <p:cNvSpPr/>
            <p:nvPr/>
          </p:nvSpPr>
          <p:spPr bwMode="auto">
            <a:xfrm>
              <a:off x="7517587" y="4883237"/>
              <a:ext cx="95861" cy="88899"/>
            </a:xfrm>
            <a:prstGeom prst="rect">
              <a:avLst/>
            </a:prstGeom>
            <a:solidFill>
              <a:srgbClr val="996633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93" name="Rectangle 4792"/>
            <p:cNvSpPr/>
            <p:nvPr/>
          </p:nvSpPr>
          <p:spPr bwMode="auto">
            <a:xfrm>
              <a:off x="7517587" y="4983906"/>
              <a:ext cx="95861" cy="88899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94" name="Rectangle 4793"/>
            <p:cNvSpPr/>
            <p:nvPr/>
          </p:nvSpPr>
          <p:spPr bwMode="auto">
            <a:xfrm>
              <a:off x="7517587" y="5084576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95" name="Rectangle 4794"/>
            <p:cNvSpPr/>
            <p:nvPr/>
          </p:nvSpPr>
          <p:spPr bwMode="auto">
            <a:xfrm>
              <a:off x="7517587" y="518524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96" name="Rectangle 4795"/>
            <p:cNvSpPr/>
            <p:nvPr/>
          </p:nvSpPr>
          <p:spPr bwMode="auto">
            <a:xfrm>
              <a:off x="7517587" y="528591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97" name="Rectangle 4796"/>
            <p:cNvSpPr/>
            <p:nvPr/>
          </p:nvSpPr>
          <p:spPr bwMode="auto">
            <a:xfrm>
              <a:off x="7517587" y="538658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98" name="Rectangle 4797"/>
            <p:cNvSpPr/>
            <p:nvPr/>
          </p:nvSpPr>
          <p:spPr bwMode="auto">
            <a:xfrm>
              <a:off x="7517587" y="548725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99" name="Rectangle 4798"/>
            <p:cNvSpPr/>
            <p:nvPr/>
          </p:nvSpPr>
          <p:spPr bwMode="auto">
            <a:xfrm>
              <a:off x="7517587" y="558792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00" name="Rectangle 4799"/>
            <p:cNvSpPr/>
            <p:nvPr/>
          </p:nvSpPr>
          <p:spPr bwMode="auto">
            <a:xfrm>
              <a:off x="7517587" y="568859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01" name="Rectangle 4800"/>
            <p:cNvSpPr/>
            <p:nvPr/>
          </p:nvSpPr>
          <p:spPr bwMode="auto">
            <a:xfrm>
              <a:off x="7517587" y="37758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02" name="Rectangle 4801"/>
            <p:cNvSpPr/>
            <p:nvPr/>
          </p:nvSpPr>
          <p:spPr bwMode="auto">
            <a:xfrm>
              <a:off x="7517587" y="38765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03" name="Rectangle 4802"/>
            <p:cNvSpPr/>
            <p:nvPr/>
          </p:nvSpPr>
          <p:spPr bwMode="auto">
            <a:xfrm>
              <a:off x="7517587" y="39772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04" name="Rectangle 4803"/>
            <p:cNvSpPr/>
            <p:nvPr/>
          </p:nvSpPr>
          <p:spPr bwMode="auto">
            <a:xfrm>
              <a:off x="7517587" y="40778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05" name="Rectangle 4804"/>
            <p:cNvSpPr/>
            <p:nvPr/>
          </p:nvSpPr>
          <p:spPr bwMode="auto">
            <a:xfrm>
              <a:off x="7517587" y="417855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06" name="Rectangle 4805"/>
            <p:cNvSpPr/>
            <p:nvPr/>
          </p:nvSpPr>
          <p:spPr bwMode="auto">
            <a:xfrm>
              <a:off x="7517587" y="42792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07" name="Rectangle 4806"/>
            <p:cNvSpPr/>
            <p:nvPr/>
          </p:nvSpPr>
          <p:spPr bwMode="auto">
            <a:xfrm>
              <a:off x="7517587" y="437989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08" name="Rectangle 4807"/>
            <p:cNvSpPr/>
            <p:nvPr/>
          </p:nvSpPr>
          <p:spPr bwMode="auto">
            <a:xfrm>
              <a:off x="7517587" y="4480560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809" name="Group 4808"/>
          <p:cNvGrpSpPr/>
          <p:nvPr/>
        </p:nvGrpSpPr>
        <p:grpSpPr>
          <a:xfrm>
            <a:off x="5183994" y="3670332"/>
            <a:ext cx="95861" cy="2001617"/>
            <a:chOff x="7624977" y="3775874"/>
            <a:chExt cx="95861" cy="2001617"/>
          </a:xfrm>
        </p:grpSpPr>
        <p:sp>
          <p:nvSpPr>
            <p:cNvPr id="4810" name="Rectangle 4809"/>
            <p:cNvSpPr/>
            <p:nvPr/>
          </p:nvSpPr>
          <p:spPr bwMode="auto">
            <a:xfrm>
              <a:off x="7624977" y="4581229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11" name="Rectangle 4810"/>
            <p:cNvSpPr/>
            <p:nvPr/>
          </p:nvSpPr>
          <p:spPr bwMode="auto">
            <a:xfrm>
              <a:off x="7624977" y="4681898"/>
              <a:ext cx="95861" cy="8889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12" name="Rectangle 4811"/>
            <p:cNvSpPr/>
            <p:nvPr/>
          </p:nvSpPr>
          <p:spPr bwMode="auto">
            <a:xfrm>
              <a:off x="7624977" y="4782568"/>
              <a:ext cx="95861" cy="88899"/>
            </a:xfrm>
            <a:prstGeom prst="rect">
              <a:avLst/>
            </a:prstGeom>
            <a:solidFill>
              <a:srgbClr val="DDDDDD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13" name="Rectangle 4812"/>
            <p:cNvSpPr/>
            <p:nvPr/>
          </p:nvSpPr>
          <p:spPr bwMode="auto">
            <a:xfrm>
              <a:off x="7624977" y="4883237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14" name="Rectangle 4813"/>
            <p:cNvSpPr/>
            <p:nvPr/>
          </p:nvSpPr>
          <p:spPr bwMode="auto">
            <a:xfrm>
              <a:off x="7624977" y="4983906"/>
              <a:ext cx="95861" cy="88899"/>
            </a:xfrm>
            <a:prstGeom prst="rect">
              <a:avLst/>
            </a:prstGeom>
            <a:solidFill>
              <a:srgbClr val="996633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15" name="Rectangle 4814"/>
            <p:cNvSpPr/>
            <p:nvPr/>
          </p:nvSpPr>
          <p:spPr bwMode="auto">
            <a:xfrm>
              <a:off x="7624977" y="5084576"/>
              <a:ext cx="95861" cy="88899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16" name="Rectangle 4815"/>
            <p:cNvSpPr/>
            <p:nvPr/>
          </p:nvSpPr>
          <p:spPr bwMode="auto">
            <a:xfrm>
              <a:off x="7624977" y="5185245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17" name="Rectangle 4816"/>
            <p:cNvSpPr/>
            <p:nvPr/>
          </p:nvSpPr>
          <p:spPr bwMode="auto">
            <a:xfrm>
              <a:off x="7624977" y="528591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18" name="Rectangle 4817"/>
            <p:cNvSpPr/>
            <p:nvPr/>
          </p:nvSpPr>
          <p:spPr bwMode="auto">
            <a:xfrm>
              <a:off x="7624977" y="538658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19" name="Rectangle 4818"/>
            <p:cNvSpPr/>
            <p:nvPr/>
          </p:nvSpPr>
          <p:spPr bwMode="auto">
            <a:xfrm>
              <a:off x="7624977" y="548725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20" name="Rectangle 4819"/>
            <p:cNvSpPr/>
            <p:nvPr/>
          </p:nvSpPr>
          <p:spPr bwMode="auto">
            <a:xfrm>
              <a:off x="7624977" y="558792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21" name="Rectangle 4820"/>
            <p:cNvSpPr/>
            <p:nvPr/>
          </p:nvSpPr>
          <p:spPr bwMode="auto">
            <a:xfrm>
              <a:off x="7624977" y="568859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22" name="Rectangle 4821"/>
            <p:cNvSpPr/>
            <p:nvPr/>
          </p:nvSpPr>
          <p:spPr bwMode="auto">
            <a:xfrm>
              <a:off x="7624977" y="37758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23" name="Rectangle 4822"/>
            <p:cNvSpPr/>
            <p:nvPr/>
          </p:nvSpPr>
          <p:spPr bwMode="auto">
            <a:xfrm>
              <a:off x="7624977" y="38765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24" name="Rectangle 4823"/>
            <p:cNvSpPr/>
            <p:nvPr/>
          </p:nvSpPr>
          <p:spPr bwMode="auto">
            <a:xfrm>
              <a:off x="7624977" y="39772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25" name="Rectangle 4824"/>
            <p:cNvSpPr/>
            <p:nvPr/>
          </p:nvSpPr>
          <p:spPr bwMode="auto">
            <a:xfrm>
              <a:off x="7624977" y="40778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26" name="Rectangle 4825"/>
            <p:cNvSpPr/>
            <p:nvPr/>
          </p:nvSpPr>
          <p:spPr bwMode="auto">
            <a:xfrm>
              <a:off x="7624977" y="417855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27" name="Rectangle 4826"/>
            <p:cNvSpPr/>
            <p:nvPr/>
          </p:nvSpPr>
          <p:spPr bwMode="auto">
            <a:xfrm>
              <a:off x="7624977" y="42792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28" name="Rectangle 4827"/>
            <p:cNvSpPr/>
            <p:nvPr/>
          </p:nvSpPr>
          <p:spPr bwMode="auto">
            <a:xfrm>
              <a:off x="7624977" y="437989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29" name="Rectangle 4828"/>
            <p:cNvSpPr/>
            <p:nvPr/>
          </p:nvSpPr>
          <p:spPr bwMode="auto">
            <a:xfrm>
              <a:off x="7624977" y="448056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830" name="Group 4829"/>
          <p:cNvGrpSpPr/>
          <p:nvPr/>
        </p:nvGrpSpPr>
        <p:grpSpPr>
          <a:xfrm>
            <a:off x="5513709" y="3670332"/>
            <a:ext cx="95861" cy="2001617"/>
            <a:chOff x="7732366" y="3775874"/>
            <a:chExt cx="95861" cy="2001617"/>
          </a:xfrm>
        </p:grpSpPr>
        <p:sp>
          <p:nvSpPr>
            <p:cNvPr id="4831" name="Rectangle 4830"/>
            <p:cNvSpPr/>
            <p:nvPr/>
          </p:nvSpPr>
          <p:spPr bwMode="auto">
            <a:xfrm>
              <a:off x="7732366" y="458122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32" name="Rectangle 4831"/>
            <p:cNvSpPr/>
            <p:nvPr/>
          </p:nvSpPr>
          <p:spPr bwMode="auto">
            <a:xfrm>
              <a:off x="7732366" y="4681898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33" name="Rectangle 4832"/>
            <p:cNvSpPr/>
            <p:nvPr/>
          </p:nvSpPr>
          <p:spPr bwMode="auto">
            <a:xfrm>
              <a:off x="7732366" y="4782568"/>
              <a:ext cx="95861" cy="8889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34" name="Rectangle 4833"/>
            <p:cNvSpPr/>
            <p:nvPr/>
          </p:nvSpPr>
          <p:spPr bwMode="auto">
            <a:xfrm>
              <a:off x="7732366" y="4883237"/>
              <a:ext cx="95861" cy="88899"/>
            </a:xfrm>
            <a:prstGeom prst="rect">
              <a:avLst/>
            </a:prstGeom>
            <a:solidFill>
              <a:srgbClr val="DDDDDD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35" name="Rectangle 4834"/>
            <p:cNvSpPr/>
            <p:nvPr/>
          </p:nvSpPr>
          <p:spPr bwMode="auto">
            <a:xfrm>
              <a:off x="7732366" y="4983906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36" name="Rectangle 4835"/>
            <p:cNvSpPr/>
            <p:nvPr/>
          </p:nvSpPr>
          <p:spPr bwMode="auto">
            <a:xfrm>
              <a:off x="7732366" y="5084576"/>
              <a:ext cx="95861" cy="88899"/>
            </a:xfrm>
            <a:prstGeom prst="rect">
              <a:avLst/>
            </a:prstGeom>
            <a:solidFill>
              <a:srgbClr val="996633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37" name="Rectangle 4836"/>
            <p:cNvSpPr/>
            <p:nvPr/>
          </p:nvSpPr>
          <p:spPr bwMode="auto">
            <a:xfrm>
              <a:off x="7732366" y="5185245"/>
              <a:ext cx="95861" cy="88899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38" name="Rectangle 4837"/>
            <p:cNvSpPr/>
            <p:nvPr/>
          </p:nvSpPr>
          <p:spPr bwMode="auto">
            <a:xfrm>
              <a:off x="7732366" y="5285914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39" name="Rectangle 4838"/>
            <p:cNvSpPr/>
            <p:nvPr/>
          </p:nvSpPr>
          <p:spPr bwMode="auto">
            <a:xfrm>
              <a:off x="7732366" y="538658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40" name="Rectangle 4839"/>
            <p:cNvSpPr/>
            <p:nvPr/>
          </p:nvSpPr>
          <p:spPr bwMode="auto">
            <a:xfrm>
              <a:off x="7732366" y="548725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41" name="Rectangle 4840"/>
            <p:cNvSpPr/>
            <p:nvPr/>
          </p:nvSpPr>
          <p:spPr bwMode="auto">
            <a:xfrm>
              <a:off x="7732366" y="558792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42" name="Rectangle 4841"/>
            <p:cNvSpPr/>
            <p:nvPr/>
          </p:nvSpPr>
          <p:spPr bwMode="auto">
            <a:xfrm>
              <a:off x="7732366" y="568859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43" name="Rectangle 4842"/>
            <p:cNvSpPr/>
            <p:nvPr/>
          </p:nvSpPr>
          <p:spPr bwMode="auto">
            <a:xfrm>
              <a:off x="7732366" y="37758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44" name="Rectangle 4843"/>
            <p:cNvSpPr/>
            <p:nvPr/>
          </p:nvSpPr>
          <p:spPr bwMode="auto">
            <a:xfrm>
              <a:off x="7732366" y="38765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45" name="Rectangle 4844"/>
            <p:cNvSpPr/>
            <p:nvPr/>
          </p:nvSpPr>
          <p:spPr bwMode="auto">
            <a:xfrm>
              <a:off x="7732366" y="39772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46" name="Rectangle 4845"/>
            <p:cNvSpPr/>
            <p:nvPr/>
          </p:nvSpPr>
          <p:spPr bwMode="auto">
            <a:xfrm>
              <a:off x="7732366" y="40778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47" name="Rectangle 4846"/>
            <p:cNvSpPr/>
            <p:nvPr/>
          </p:nvSpPr>
          <p:spPr bwMode="auto">
            <a:xfrm>
              <a:off x="7732366" y="417855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48" name="Rectangle 4847"/>
            <p:cNvSpPr/>
            <p:nvPr/>
          </p:nvSpPr>
          <p:spPr bwMode="auto">
            <a:xfrm>
              <a:off x="7732366" y="42792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49" name="Rectangle 4848"/>
            <p:cNvSpPr/>
            <p:nvPr/>
          </p:nvSpPr>
          <p:spPr bwMode="auto">
            <a:xfrm>
              <a:off x="7732366" y="437989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50" name="Rectangle 4849"/>
            <p:cNvSpPr/>
            <p:nvPr/>
          </p:nvSpPr>
          <p:spPr bwMode="auto">
            <a:xfrm>
              <a:off x="7732366" y="448056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851" name="Group 4850"/>
          <p:cNvGrpSpPr/>
          <p:nvPr/>
        </p:nvGrpSpPr>
        <p:grpSpPr>
          <a:xfrm>
            <a:off x="5843424" y="3670332"/>
            <a:ext cx="95861" cy="2001617"/>
            <a:chOff x="7839755" y="3775874"/>
            <a:chExt cx="95861" cy="2001617"/>
          </a:xfrm>
        </p:grpSpPr>
        <p:sp>
          <p:nvSpPr>
            <p:cNvPr id="4852" name="Rectangle 4851"/>
            <p:cNvSpPr/>
            <p:nvPr/>
          </p:nvSpPr>
          <p:spPr bwMode="auto">
            <a:xfrm>
              <a:off x="7839755" y="458122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53" name="Rectangle 4852"/>
            <p:cNvSpPr/>
            <p:nvPr/>
          </p:nvSpPr>
          <p:spPr bwMode="auto">
            <a:xfrm>
              <a:off x="7839755" y="468189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54" name="Rectangle 4853"/>
            <p:cNvSpPr/>
            <p:nvPr/>
          </p:nvSpPr>
          <p:spPr bwMode="auto">
            <a:xfrm>
              <a:off x="7839755" y="4782568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55" name="Rectangle 4854"/>
            <p:cNvSpPr/>
            <p:nvPr/>
          </p:nvSpPr>
          <p:spPr bwMode="auto">
            <a:xfrm>
              <a:off x="7839755" y="4883237"/>
              <a:ext cx="95861" cy="8889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56" name="Rectangle 4855"/>
            <p:cNvSpPr/>
            <p:nvPr/>
          </p:nvSpPr>
          <p:spPr bwMode="auto">
            <a:xfrm>
              <a:off x="7839755" y="4983906"/>
              <a:ext cx="95861" cy="88899"/>
            </a:xfrm>
            <a:prstGeom prst="rect">
              <a:avLst/>
            </a:prstGeom>
            <a:solidFill>
              <a:srgbClr val="DDDDDD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57" name="Rectangle 4856"/>
            <p:cNvSpPr/>
            <p:nvPr/>
          </p:nvSpPr>
          <p:spPr bwMode="auto">
            <a:xfrm>
              <a:off x="7839755" y="5084576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58" name="Rectangle 4857"/>
            <p:cNvSpPr/>
            <p:nvPr/>
          </p:nvSpPr>
          <p:spPr bwMode="auto">
            <a:xfrm>
              <a:off x="7839755" y="5185245"/>
              <a:ext cx="95861" cy="88899"/>
            </a:xfrm>
            <a:prstGeom prst="rect">
              <a:avLst/>
            </a:prstGeom>
            <a:solidFill>
              <a:srgbClr val="996633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59" name="Rectangle 4858"/>
            <p:cNvSpPr/>
            <p:nvPr/>
          </p:nvSpPr>
          <p:spPr bwMode="auto">
            <a:xfrm>
              <a:off x="7839755" y="5285914"/>
              <a:ext cx="95861" cy="88899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60" name="Rectangle 4859"/>
            <p:cNvSpPr/>
            <p:nvPr/>
          </p:nvSpPr>
          <p:spPr bwMode="auto">
            <a:xfrm>
              <a:off x="7839755" y="5386584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61" name="Rectangle 4860"/>
            <p:cNvSpPr/>
            <p:nvPr/>
          </p:nvSpPr>
          <p:spPr bwMode="auto">
            <a:xfrm>
              <a:off x="7839755" y="548725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62" name="Rectangle 4861"/>
            <p:cNvSpPr/>
            <p:nvPr/>
          </p:nvSpPr>
          <p:spPr bwMode="auto">
            <a:xfrm>
              <a:off x="7839755" y="558792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63" name="Rectangle 4862"/>
            <p:cNvSpPr/>
            <p:nvPr/>
          </p:nvSpPr>
          <p:spPr bwMode="auto">
            <a:xfrm>
              <a:off x="7839755" y="568859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64" name="Rectangle 4863"/>
            <p:cNvSpPr/>
            <p:nvPr/>
          </p:nvSpPr>
          <p:spPr bwMode="auto">
            <a:xfrm>
              <a:off x="7839755" y="37758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65" name="Rectangle 4864"/>
            <p:cNvSpPr/>
            <p:nvPr/>
          </p:nvSpPr>
          <p:spPr bwMode="auto">
            <a:xfrm>
              <a:off x="7839755" y="38765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66" name="Rectangle 4865"/>
            <p:cNvSpPr/>
            <p:nvPr/>
          </p:nvSpPr>
          <p:spPr bwMode="auto">
            <a:xfrm>
              <a:off x="7839755" y="39772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67" name="Rectangle 4866"/>
            <p:cNvSpPr/>
            <p:nvPr/>
          </p:nvSpPr>
          <p:spPr bwMode="auto">
            <a:xfrm>
              <a:off x="7839755" y="40778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68" name="Rectangle 4867"/>
            <p:cNvSpPr/>
            <p:nvPr/>
          </p:nvSpPr>
          <p:spPr bwMode="auto">
            <a:xfrm>
              <a:off x="7839755" y="417855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69" name="Rectangle 4868"/>
            <p:cNvSpPr/>
            <p:nvPr/>
          </p:nvSpPr>
          <p:spPr bwMode="auto">
            <a:xfrm>
              <a:off x="7839755" y="42792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70" name="Rectangle 4869"/>
            <p:cNvSpPr/>
            <p:nvPr/>
          </p:nvSpPr>
          <p:spPr bwMode="auto">
            <a:xfrm>
              <a:off x="7839755" y="437989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71" name="Rectangle 4870"/>
            <p:cNvSpPr/>
            <p:nvPr/>
          </p:nvSpPr>
          <p:spPr bwMode="auto">
            <a:xfrm>
              <a:off x="7839755" y="448056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872" name="Group 4871"/>
          <p:cNvGrpSpPr/>
          <p:nvPr/>
        </p:nvGrpSpPr>
        <p:grpSpPr>
          <a:xfrm>
            <a:off x="6173139" y="3670332"/>
            <a:ext cx="95861" cy="2001617"/>
            <a:chOff x="7947144" y="3775874"/>
            <a:chExt cx="95861" cy="2001617"/>
          </a:xfrm>
        </p:grpSpPr>
        <p:sp>
          <p:nvSpPr>
            <p:cNvPr id="4873" name="Rectangle 4872"/>
            <p:cNvSpPr/>
            <p:nvPr/>
          </p:nvSpPr>
          <p:spPr bwMode="auto">
            <a:xfrm>
              <a:off x="7947144" y="458122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74" name="Rectangle 4873"/>
            <p:cNvSpPr/>
            <p:nvPr/>
          </p:nvSpPr>
          <p:spPr bwMode="auto">
            <a:xfrm>
              <a:off x="7947144" y="468189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75" name="Rectangle 4874"/>
            <p:cNvSpPr/>
            <p:nvPr/>
          </p:nvSpPr>
          <p:spPr bwMode="auto">
            <a:xfrm>
              <a:off x="7947144" y="478256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76" name="Rectangle 4875"/>
            <p:cNvSpPr/>
            <p:nvPr/>
          </p:nvSpPr>
          <p:spPr bwMode="auto">
            <a:xfrm>
              <a:off x="7947144" y="4883237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77" name="Rectangle 4876"/>
            <p:cNvSpPr/>
            <p:nvPr/>
          </p:nvSpPr>
          <p:spPr bwMode="auto">
            <a:xfrm>
              <a:off x="7947144" y="4983906"/>
              <a:ext cx="95861" cy="8889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78" name="Rectangle 4877"/>
            <p:cNvSpPr/>
            <p:nvPr/>
          </p:nvSpPr>
          <p:spPr bwMode="auto">
            <a:xfrm>
              <a:off x="7947144" y="5084576"/>
              <a:ext cx="95861" cy="88899"/>
            </a:xfrm>
            <a:prstGeom prst="rect">
              <a:avLst/>
            </a:prstGeom>
            <a:solidFill>
              <a:srgbClr val="DDDDDD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79" name="Rectangle 4878"/>
            <p:cNvSpPr/>
            <p:nvPr/>
          </p:nvSpPr>
          <p:spPr bwMode="auto">
            <a:xfrm>
              <a:off x="7947144" y="5185245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80" name="Rectangle 4879"/>
            <p:cNvSpPr/>
            <p:nvPr/>
          </p:nvSpPr>
          <p:spPr bwMode="auto">
            <a:xfrm>
              <a:off x="7947144" y="5285914"/>
              <a:ext cx="95861" cy="88899"/>
            </a:xfrm>
            <a:prstGeom prst="rect">
              <a:avLst/>
            </a:prstGeom>
            <a:solidFill>
              <a:srgbClr val="996633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81" name="Rectangle 4880"/>
            <p:cNvSpPr/>
            <p:nvPr/>
          </p:nvSpPr>
          <p:spPr bwMode="auto">
            <a:xfrm>
              <a:off x="7947144" y="5386584"/>
              <a:ext cx="95861" cy="88899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82" name="Rectangle 4881"/>
            <p:cNvSpPr/>
            <p:nvPr/>
          </p:nvSpPr>
          <p:spPr bwMode="auto">
            <a:xfrm>
              <a:off x="7947144" y="5487253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83" name="Rectangle 4882"/>
            <p:cNvSpPr/>
            <p:nvPr/>
          </p:nvSpPr>
          <p:spPr bwMode="auto">
            <a:xfrm>
              <a:off x="7947144" y="558792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84" name="Rectangle 4883"/>
            <p:cNvSpPr/>
            <p:nvPr/>
          </p:nvSpPr>
          <p:spPr bwMode="auto">
            <a:xfrm>
              <a:off x="7947144" y="568859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85" name="Rectangle 4884"/>
            <p:cNvSpPr/>
            <p:nvPr/>
          </p:nvSpPr>
          <p:spPr bwMode="auto">
            <a:xfrm>
              <a:off x="7947144" y="37758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86" name="Rectangle 4885"/>
            <p:cNvSpPr/>
            <p:nvPr/>
          </p:nvSpPr>
          <p:spPr bwMode="auto">
            <a:xfrm>
              <a:off x="7947144" y="38765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87" name="Rectangle 4886"/>
            <p:cNvSpPr/>
            <p:nvPr/>
          </p:nvSpPr>
          <p:spPr bwMode="auto">
            <a:xfrm>
              <a:off x="7947144" y="39772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88" name="Rectangle 4887"/>
            <p:cNvSpPr/>
            <p:nvPr/>
          </p:nvSpPr>
          <p:spPr bwMode="auto">
            <a:xfrm>
              <a:off x="7947144" y="40778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89" name="Rectangle 4888"/>
            <p:cNvSpPr/>
            <p:nvPr/>
          </p:nvSpPr>
          <p:spPr bwMode="auto">
            <a:xfrm>
              <a:off x="7947144" y="417855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90" name="Rectangle 4889"/>
            <p:cNvSpPr/>
            <p:nvPr/>
          </p:nvSpPr>
          <p:spPr bwMode="auto">
            <a:xfrm>
              <a:off x="7947144" y="42792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91" name="Rectangle 4890"/>
            <p:cNvSpPr/>
            <p:nvPr/>
          </p:nvSpPr>
          <p:spPr bwMode="auto">
            <a:xfrm>
              <a:off x="7947144" y="437989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92" name="Rectangle 4891"/>
            <p:cNvSpPr/>
            <p:nvPr/>
          </p:nvSpPr>
          <p:spPr bwMode="auto">
            <a:xfrm>
              <a:off x="7947144" y="448056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893" name="Group 4892"/>
          <p:cNvGrpSpPr/>
          <p:nvPr/>
        </p:nvGrpSpPr>
        <p:grpSpPr>
          <a:xfrm>
            <a:off x="6502854" y="3670332"/>
            <a:ext cx="95861" cy="2001617"/>
            <a:chOff x="8054533" y="3775874"/>
            <a:chExt cx="95861" cy="2001617"/>
          </a:xfrm>
        </p:grpSpPr>
        <p:sp>
          <p:nvSpPr>
            <p:cNvPr id="4894" name="Rectangle 4893"/>
            <p:cNvSpPr/>
            <p:nvPr/>
          </p:nvSpPr>
          <p:spPr bwMode="auto">
            <a:xfrm>
              <a:off x="8054533" y="458122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95" name="Rectangle 4894"/>
            <p:cNvSpPr/>
            <p:nvPr/>
          </p:nvSpPr>
          <p:spPr bwMode="auto">
            <a:xfrm>
              <a:off x="8054533" y="468189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96" name="Rectangle 4895"/>
            <p:cNvSpPr/>
            <p:nvPr/>
          </p:nvSpPr>
          <p:spPr bwMode="auto">
            <a:xfrm>
              <a:off x="8054533" y="478256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97" name="Rectangle 4896"/>
            <p:cNvSpPr/>
            <p:nvPr/>
          </p:nvSpPr>
          <p:spPr bwMode="auto">
            <a:xfrm>
              <a:off x="8054533" y="488323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98" name="Rectangle 4897"/>
            <p:cNvSpPr/>
            <p:nvPr/>
          </p:nvSpPr>
          <p:spPr bwMode="auto">
            <a:xfrm>
              <a:off x="8054533" y="4983906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99" name="Rectangle 4898"/>
            <p:cNvSpPr/>
            <p:nvPr/>
          </p:nvSpPr>
          <p:spPr bwMode="auto">
            <a:xfrm>
              <a:off x="8054533" y="5084576"/>
              <a:ext cx="95861" cy="8889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00" name="Rectangle 4899"/>
            <p:cNvSpPr/>
            <p:nvPr/>
          </p:nvSpPr>
          <p:spPr bwMode="auto">
            <a:xfrm>
              <a:off x="8054533" y="5185245"/>
              <a:ext cx="95861" cy="88899"/>
            </a:xfrm>
            <a:prstGeom prst="rect">
              <a:avLst/>
            </a:prstGeom>
            <a:solidFill>
              <a:srgbClr val="DDDDDD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01" name="Rectangle 4900"/>
            <p:cNvSpPr/>
            <p:nvPr/>
          </p:nvSpPr>
          <p:spPr bwMode="auto">
            <a:xfrm>
              <a:off x="8054533" y="5285914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02" name="Rectangle 4901"/>
            <p:cNvSpPr/>
            <p:nvPr/>
          </p:nvSpPr>
          <p:spPr bwMode="auto">
            <a:xfrm>
              <a:off x="8054533" y="5386584"/>
              <a:ext cx="95861" cy="88899"/>
            </a:xfrm>
            <a:prstGeom prst="rect">
              <a:avLst/>
            </a:prstGeom>
            <a:solidFill>
              <a:srgbClr val="996633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03" name="Rectangle 4902"/>
            <p:cNvSpPr/>
            <p:nvPr/>
          </p:nvSpPr>
          <p:spPr bwMode="auto">
            <a:xfrm>
              <a:off x="8054533" y="5487253"/>
              <a:ext cx="95861" cy="88899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04" name="Rectangle 4903"/>
            <p:cNvSpPr/>
            <p:nvPr/>
          </p:nvSpPr>
          <p:spPr bwMode="auto">
            <a:xfrm>
              <a:off x="8054533" y="5587922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05" name="Rectangle 4904"/>
            <p:cNvSpPr/>
            <p:nvPr/>
          </p:nvSpPr>
          <p:spPr bwMode="auto">
            <a:xfrm>
              <a:off x="8054533" y="568859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06" name="Rectangle 4905"/>
            <p:cNvSpPr/>
            <p:nvPr/>
          </p:nvSpPr>
          <p:spPr bwMode="auto">
            <a:xfrm>
              <a:off x="8054533" y="37758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07" name="Rectangle 4906"/>
            <p:cNvSpPr/>
            <p:nvPr/>
          </p:nvSpPr>
          <p:spPr bwMode="auto">
            <a:xfrm>
              <a:off x="8054533" y="38765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08" name="Rectangle 4907"/>
            <p:cNvSpPr/>
            <p:nvPr/>
          </p:nvSpPr>
          <p:spPr bwMode="auto">
            <a:xfrm>
              <a:off x="8054533" y="39772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09" name="Rectangle 4908"/>
            <p:cNvSpPr/>
            <p:nvPr/>
          </p:nvSpPr>
          <p:spPr bwMode="auto">
            <a:xfrm>
              <a:off x="8054533" y="40778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10" name="Rectangle 4909"/>
            <p:cNvSpPr/>
            <p:nvPr/>
          </p:nvSpPr>
          <p:spPr bwMode="auto">
            <a:xfrm>
              <a:off x="8054533" y="417855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11" name="Rectangle 4910"/>
            <p:cNvSpPr/>
            <p:nvPr/>
          </p:nvSpPr>
          <p:spPr bwMode="auto">
            <a:xfrm>
              <a:off x="8054533" y="42792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12" name="Rectangle 4911"/>
            <p:cNvSpPr/>
            <p:nvPr/>
          </p:nvSpPr>
          <p:spPr bwMode="auto">
            <a:xfrm>
              <a:off x="8054533" y="437989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13" name="Rectangle 4912"/>
            <p:cNvSpPr/>
            <p:nvPr/>
          </p:nvSpPr>
          <p:spPr bwMode="auto">
            <a:xfrm>
              <a:off x="8054533" y="448056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914" name="Group 4913"/>
          <p:cNvGrpSpPr/>
          <p:nvPr/>
        </p:nvGrpSpPr>
        <p:grpSpPr>
          <a:xfrm>
            <a:off x="6832569" y="3670332"/>
            <a:ext cx="95861" cy="2001617"/>
            <a:chOff x="8161922" y="3775874"/>
            <a:chExt cx="95861" cy="2001617"/>
          </a:xfrm>
        </p:grpSpPr>
        <p:sp>
          <p:nvSpPr>
            <p:cNvPr id="4915" name="Rectangle 4914"/>
            <p:cNvSpPr/>
            <p:nvPr/>
          </p:nvSpPr>
          <p:spPr bwMode="auto">
            <a:xfrm>
              <a:off x="8161922" y="458122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16" name="Rectangle 4915"/>
            <p:cNvSpPr/>
            <p:nvPr/>
          </p:nvSpPr>
          <p:spPr bwMode="auto">
            <a:xfrm>
              <a:off x="8161922" y="468189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17" name="Rectangle 4916"/>
            <p:cNvSpPr/>
            <p:nvPr/>
          </p:nvSpPr>
          <p:spPr bwMode="auto">
            <a:xfrm>
              <a:off x="8161922" y="478256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18" name="Rectangle 4917"/>
            <p:cNvSpPr/>
            <p:nvPr/>
          </p:nvSpPr>
          <p:spPr bwMode="auto">
            <a:xfrm>
              <a:off x="8161922" y="488323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19" name="Rectangle 4918"/>
            <p:cNvSpPr/>
            <p:nvPr/>
          </p:nvSpPr>
          <p:spPr bwMode="auto">
            <a:xfrm>
              <a:off x="8161922" y="498390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20" name="Rectangle 4919"/>
            <p:cNvSpPr/>
            <p:nvPr/>
          </p:nvSpPr>
          <p:spPr bwMode="auto">
            <a:xfrm>
              <a:off x="8161922" y="5084576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21" name="Rectangle 4920"/>
            <p:cNvSpPr/>
            <p:nvPr/>
          </p:nvSpPr>
          <p:spPr bwMode="auto">
            <a:xfrm>
              <a:off x="8161922" y="5185245"/>
              <a:ext cx="95861" cy="8889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22" name="Rectangle 4921"/>
            <p:cNvSpPr/>
            <p:nvPr/>
          </p:nvSpPr>
          <p:spPr bwMode="auto">
            <a:xfrm>
              <a:off x="8161922" y="5285914"/>
              <a:ext cx="95861" cy="88899"/>
            </a:xfrm>
            <a:prstGeom prst="rect">
              <a:avLst/>
            </a:prstGeom>
            <a:solidFill>
              <a:srgbClr val="DDDDDD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23" name="Rectangle 4922"/>
            <p:cNvSpPr/>
            <p:nvPr/>
          </p:nvSpPr>
          <p:spPr bwMode="auto">
            <a:xfrm>
              <a:off x="8161922" y="5386584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24" name="Rectangle 4923"/>
            <p:cNvSpPr/>
            <p:nvPr/>
          </p:nvSpPr>
          <p:spPr bwMode="auto">
            <a:xfrm>
              <a:off x="8161922" y="5487253"/>
              <a:ext cx="95861" cy="88899"/>
            </a:xfrm>
            <a:prstGeom prst="rect">
              <a:avLst/>
            </a:prstGeom>
            <a:solidFill>
              <a:srgbClr val="996633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25" name="Rectangle 4924"/>
            <p:cNvSpPr/>
            <p:nvPr/>
          </p:nvSpPr>
          <p:spPr bwMode="auto">
            <a:xfrm>
              <a:off x="8161922" y="5587922"/>
              <a:ext cx="95861" cy="88899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26" name="Rectangle 4925"/>
            <p:cNvSpPr/>
            <p:nvPr/>
          </p:nvSpPr>
          <p:spPr bwMode="auto">
            <a:xfrm>
              <a:off x="8161922" y="5688592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27" name="Rectangle 4926"/>
            <p:cNvSpPr/>
            <p:nvPr/>
          </p:nvSpPr>
          <p:spPr bwMode="auto">
            <a:xfrm>
              <a:off x="8161922" y="377587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28" name="Rectangle 4927"/>
            <p:cNvSpPr/>
            <p:nvPr/>
          </p:nvSpPr>
          <p:spPr bwMode="auto">
            <a:xfrm>
              <a:off x="8161922" y="38765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29" name="Rectangle 4928"/>
            <p:cNvSpPr/>
            <p:nvPr/>
          </p:nvSpPr>
          <p:spPr bwMode="auto">
            <a:xfrm>
              <a:off x="8161922" y="39772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30" name="Rectangle 4929"/>
            <p:cNvSpPr/>
            <p:nvPr/>
          </p:nvSpPr>
          <p:spPr bwMode="auto">
            <a:xfrm>
              <a:off x="8161922" y="40778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31" name="Rectangle 4930"/>
            <p:cNvSpPr/>
            <p:nvPr/>
          </p:nvSpPr>
          <p:spPr bwMode="auto">
            <a:xfrm>
              <a:off x="8161922" y="417855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32" name="Rectangle 4931"/>
            <p:cNvSpPr/>
            <p:nvPr/>
          </p:nvSpPr>
          <p:spPr bwMode="auto">
            <a:xfrm>
              <a:off x="8161922" y="42792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33" name="Rectangle 4932"/>
            <p:cNvSpPr/>
            <p:nvPr/>
          </p:nvSpPr>
          <p:spPr bwMode="auto">
            <a:xfrm>
              <a:off x="8161922" y="437989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34" name="Rectangle 4933"/>
            <p:cNvSpPr/>
            <p:nvPr/>
          </p:nvSpPr>
          <p:spPr bwMode="auto">
            <a:xfrm>
              <a:off x="8161922" y="448056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935" name="Group 4934"/>
          <p:cNvGrpSpPr/>
          <p:nvPr/>
        </p:nvGrpSpPr>
        <p:grpSpPr>
          <a:xfrm>
            <a:off x="7162284" y="3670332"/>
            <a:ext cx="95861" cy="2001617"/>
            <a:chOff x="8269311" y="3775874"/>
            <a:chExt cx="95861" cy="2001617"/>
          </a:xfrm>
        </p:grpSpPr>
        <p:sp>
          <p:nvSpPr>
            <p:cNvPr id="4936" name="Rectangle 4935"/>
            <p:cNvSpPr/>
            <p:nvPr/>
          </p:nvSpPr>
          <p:spPr bwMode="auto">
            <a:xfrm>
              <a:off x="8269311" y="458122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37" name="Rectangle 4936"/>
            <p:cNvSpPr/>
            <p:nvPr/>
          </p:nvSpPr>
          <p:spPr bwMode="auto">
            <a:xfrm>
              <a:off x="8269311" y="468189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38" name="Rectangle 4937"/>
            <p:cNvSpPr/>
            <p:nvPr/>
          </p:nvSpPr>
          <p:spPr bwMode="auto">
            <a:xfrm>
              <a:off x="8269311" y="478256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39" name="Rectangle 4938"/>
            <p:cNvSpPr/>
            <p:nvPr/>
          </p:nvSpPr>
          <p:spPr bwMode="auto">
            <a:xfrm>
              <a:off x="8269311" y="488323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40" name="Rectangle 4939"/>
            <p:cNvSpPr/>
            <p:nvPr/>
          </p:nvSpPr>
          <p:spPr bwMode="auto">
            <a:xfrm>
              <a:off x="8269311" y="498390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41" name="Rectangle 4940"/>
            <p:cNvSpPr/>
            <p:nvPr/>
          </p:nvSpPr>
          <p:spPr bwMode="auto">
            <a:xfrm>
              <a:off x="8269311" y="508457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42" name="Rectangle 4941"/>
            <p:cNvSpPr/>
            <p:nvPr/>
          </p:nvSpPr>
          <p:spPr bwMode="auto">
            <a:xfrm>
              <a:off x="8269311" y="5185245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43" name="Rectangle 4942"/>
            <p:cNvSpPr/>
            <p:nvPr/>
          </p:nvSpPr>
          <p:spPr bwMode="auto">
            <a:xfrm>
              <a:off x="8269311" y="5285914"/>
              <a:ext cx="95861" cy="8889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44" name="Rectangle 4943"/>
            <p:cNvSpPr/>
            <p:nvPr/>
          </p:nvSpPr>
          <p:spPr bwMode="auto">
            <a:xfrm>
              <a:off x="8269311" y="5386584"/>
              <a:ext cx="95861" cy="88899"/>
            </a:xfrm>
            <a:prstGeom prst="rect">
              <a:avLst/>
            </a:prstGeom>
            <a:solidFill>
              <a:srgbClr val="DDDDDD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45" name="Rectangle 4944"/>
            <p:cNvSpPr/>
            <p:nvPr/>
          </p:nvSpPr>
          <p:spPr bwMode="auto">
            <a:xfrm>
              <a:off x="8269311" y="5487253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46" name="Rectangle 4945"/>
            <p:cNvSpPr/>
            <p:nvPr/>
          </p:nvSpPr>
          <p:spPr bwMode="auto">
            <a:xfrm>
              <a:off x="8269311" y="5587922"/>
              <a:ext cx="95861" cy="88899"/>
            </a:xfrm>
            <a:prstGeom prst="rect">
              <a:avLst/>
            </a:prstGeom>
            <a:solidFill>
              <a:srgbClr val="996633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47" name="Rectangle 4946"/>
            <p:cNvSpPr/>
            <p:nvPr/>
          </p:nvSpPr>
          <p:spPr bwMode="auto">
            <a:xfrm>
              <a:off x="8269311" y="5688592"/>
              <a:ext cx="95861" cy="88899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48" name="Rectangle 4947"/>
            <p:cNvSpPr/>
            <p:nvPr/>
          </p:nvSpPr>
          <p:spPr bwMode="auto">
            <a:xfrm>
              <a:off x="8269311" y="3775874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49" name="Rectangle 4948"/>
            <p:cNvSpPr/>
            <p:nvPr/>
          </p:nvSpPr>
          <p:spPr bwMode="auto">
            <a:xfrm>
              <a:off x="8269311" y="387654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50" name="Rectangle 4949"/>
            <p:cNvSpPr/>
            <p:nvPr/>
          </p:nvSpPr>
          <p:spPr bwMode="auto">
            <a:xfrm>
              <a:off x="8269311" y="39772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51" name="Rectangle 4950"/>
            <p:cNvSpPr/>
            <p:nvPr/>
          </p:nvSpPr>
          <p:spPr bwMode="auto">
            <a:xfrm>
              <a:off x="8269311" y="40778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52" name="Rectangle 4951"/>
            <p:cNvSpPr/>
            <p:nvPr/>
          </p:nvSpPr>
          <p:spPr bwMode="auto">
            <a:xfrm>
              <a:off x="8269311" y="417855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53" name="Rectangle 4952"/>
            <p:cNvSpPr/>
            <p:nvPr/>
          </p:nvSpPr>
          <p:spPr bwMode="auto">
            <a:xfrm>
              <a:off x="8269311" y="42792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54" name="Rectangle 4953"/>
            <p:cNvSpPr/>
            <p:nvPr/>
          </p:nvSpPr>
          <p:spPr bwMode="auto">
            <a:xfrm>
              <a:off x="8269311" y="437989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55" name="Rectangle 4954"/>
            <p:cNvSpPr/>
            <p:nvPr/>
          </p:nvSpPr>
          <p:spPr bwMode="auto">
            <a:xfrm>
              <a:off x="8269311" y="448056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956" name="Group 4955"/>
          <p:cNvGrpSpPr/>
          <p:nvPr/>
        </p:nvGrpSpPr>
        <p:grpSpPr>
          <a:xfrm>
            <a:off x="7491999" y="3670332"/>
            <a:ext cx="95861" cy="2001617"/>
            <a:chOff x="8376700" y="3775874"/>
            <a:chExt cx="95861" cy="2001617"/>
          </a:xfrm>
        </p:grpSpPr>
        <p:sp>
          <p:nvSpPr>
            <p:cNvPr id="4957" name="Rectangle 4956"/>
            <p:cNvSpPr/>
            <p:nvPr/>
          </p:nvSpPr>
          <p:spPr bwMode="auto">
            <a:xfrm>
              <a:off x="8376700" y="458122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58" name="Rectangle 4957"/>
            <p:cNvSpPr/>
            <p:nvPr/>
          </p:nvSpPr>
          <p:spPr bwMode="auto">
            <a:xfrm>
              <a:off x="8376700" y="468189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59" name="Rectangle 4958"/>
            <p:cNvSpPr/>
            <p:nvPr/>
          </p:nvSpPr>
          <p:spPr bwMode="auto">
            <a:xfrm>
              <a:off x="8376700" y="478256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60" name="Rectangle 4959"/>
            <p:cNvSpPr/>
            <p:nvPr/>
          </p:nvSpPr>
          <p:spPr bwMode="auto">
            <a:xfrm>
              <a:off x="8376700" y="488323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61" name="Rectangle 4960"/>
            <p:cNvSpPr/>
            <p:nvPr/>
          </p:nvSpPr>
          <p:spPr bwMode="auto">
            <a:xfrm>
              <a:off x="8376700" y="498390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62" name="Rectangle 4961"/>
            <p:cNvSpPr/>
            <p:nvPr/>
          </p:nvSpPr>
          <p:spPr bwMode="auto">
            <a:xfrm>
              <a:off x="8376700" y="508457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63" name="Rectangle 4962"/>
            <p:cNvSpPr/>
            <p:nvPr/>
          </p:nvSpPr>
          <p:spPr bwMode="auto">
            <a:xfrm>
              <a:off x="8376700" y="518524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64" name="Rectangle 4963"/>
            <p:cNvSpPr/>
            <p:nvPr/>
          </p:nvSpPr>
          <p:spPr bwMode="auto">
            <a:xfrm>
              <a:off x="8376700" y="5285914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65" name="Rectangle 4964"/>
            <p:cNvSpPr/>
            <p:nvPr/>
          </p:nvSpPr>
          <p:spPr bwMode="auto">
            <a:xfrm>
              <a:off x="8376700" y="5386584"/>
              <a:ext cx="95861" cy="8889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66" name="Rectangle 4965"/>
            <p:cNvSpPr/>
            <p:nvPr/>
          </p:nvSpPr>
          <p:spPr bwMode="auto">
            <a:xfrm>
              <a:off x="8376700" y="5487253"/>
              <a:ext cx="95861" cy="88899"/>
            </a:xfrm>
            <a:prstGeom prst="rect">
              <a:avLst/>
            </a:prstGeom>
            <a:solidFill>
              <a:srgbClr val="DDDDDD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67" name="Rectangle 4966"/>
            <p:cNvSpPr/>
            <p:nvPr/>
          </p:nvSpPr>
          <p:spPr bwMode="auto">
            <a:xfrm>
              <a:off x="8376700" y="5587922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68" name="Rectangle 4967"/>
            <p:cNvSpPr/>
            <p:nvPr/>
          </p:nvSpPr>
          <p:spPr bwMode="auto">
            <a:xfrm>
              <a:off x="8376700" y="5688592"/>
              <a:ext cx="95861" cy="88899"/>
            </a:xfrm>
            <a:prstGeom prst="rect">
              <a:avLst/>
            </a:prstGeom>
            <a:solidFill>
              <a:srgbClr val="996633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69" name="Rectangle 4968"/>
            <p:cNvSpPr/>
            <p:nvPr/>
          </p:nvSpPr>
          <p:spPr bwMode="auto">
            <a:xfrm>
              <a:off x="8376700" y="3775874"/>
              <a:ext cx="95861" cy="88899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70" name="Rectangle 4969"/>
            <p:cNvSpPr/>
            <p:nvPr/>
          </p:nvSpPr>
          <p:spPr bwMode="auto">
            <a:xfrm>
              <a:off x="8376700" y="3876543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71" name="Rectangle 4970"/>
            <p:cNvSpPr/>
            <p:nvPr/>
          </p:nvSpPr>
          <p:spPr bwMode="auto">
            <a:xfrm>
              <a:off x="8376700" y="397721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72" name="Rectangle 4971"/>
            <p:cNvSpPr/>
            <p:nvPr/>
          </p:nvSpPr>
          <p:spPr bwMode="auto">
            <a:xfrm>
              <a:off x="8376700" y="40778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73" name="Rectangle 4972"/>
            <p:cNvSpPr/>
            <p:nvPr/>
          </p:nvSpPr>
          <p:spPr bwMode="auto">
            <a:xfrm>
              <a:off x="8376700" y="417855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74" name="Rectangle 4973"/>
            <p:cNvSpPr/>
            <p:nvPr/>
          </p:nvSpPr>
          <p:spPr bwMode="auto">
            <a:xfrm>
              <a:off x="8376700" y="42792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75" name="Rectangle 4974"/>
            <p:cNvSpPr/>
            <p:nvPr/>
          </p:nvSpPr>
          <p:spPr bwMode="auto">
            <a:xfrm>
              <a:off x="8376700" y="437989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76" name="Rectangle 4975"/>
            <p:cNvSpPr/>
            <p:nvPr/>
          </p:nvSpPr>
          <p:spPr bwMode="auto">
            <a:xfrm>
              <a:off x="8376700" y="448056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977" name="Group 4976"/>
          <p:cNvGrpSpPr/>
          <p:nvPr/>
        </p:nvGrpSpPr>
        <p:grpSpPr>
          <a:xfrm>
            <a:off x="7821714" y="3670332"/>
            <a:ext cx="95861" cy="2001617"/>
            <a:chOff x="8484089" y="3775874"/>
            <a:chExt cx="95861" cy="2001617"/>
          </a:xfrm>
        </p:grpSpPr>
        <p:sp>
          <p:nvSpPr>
            <p:cNvPr id="4978" name="Rectangle 4977"/>
            <p:cNvSpPr/>
            <p:nvPr/>
          </p:nvSpPr>
          <p:spPr bwMode="auto">
            <a:xfrm>
              <a:off x="8484089" y="458122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79" name="Rectangle 4978"/>
            <p:cNvSpPr/>
            <p:nvPr/>
          </p:nvSpPr>
          <p:spPr bwMode="auto">
            <a:xfrm>
              <a:off x="8484089" y="468189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80" name="Rectangle 4979"/>
            <p:cNvSpPr/>
            <p:nvPr/>
          </p:nvSpPr>
          <p:spPr bwMode="auto">
            <a:xfrm>
              <a:off x="8484089" y="478256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81" name="Rectangle 4980"/>
            <p:cNvSpPr/>
            <p:nvPr/>
          </p:nvSpPr>
          <p:spPr bwMode="auto">
            <a:xfrm>
              <a:off x="8484089" y="488323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82" name="Rectangle 4981"/>
            <p:cNvSpPr/>
            <p:nvPr/>
          </p:nvSpPr>
          <p:spPr bwMode="auto">
            <a:xfrm>
              <a:off x="8484089" y="498390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83" name="Rectangle 4982"/>
            <p:cNvSpPr/>
            <p:nvPr/>
          </p:nvSpPr>
          <p:spPr bwMode="auto">
            <a:xfrm>
              <a:off x="8484089" y="508457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84" name="Rectangle 4983"/>
            <p:cNvSpPr/>
            <p:nvPr/>
          </p:nvSpPr>
          <p:spPr bwMode="auto">
            <a:xfrm>
              <a:off x="8484089" y="518524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85" name="Rectangle 4984"/>
            <p:cNvSpPr/>
            <p:nvPr/>
          </p:nvSpPr>
          <p:spPr bwMode="auto">
            <a:xfrm>
              <a:off x="8484089" y="528591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86" name="Rectangle 4985"/>
            <p:cNvSpPr/>
            <p:nvPr/>
          </p:nvSpPr>
          <p:spPr bwMode="auto">
            <a:xfrm>
              <a:off x="8484089" y="5386584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87" name="Rectangle 4986"/>
            <p:cNvSpPr/>
            <p:nvPr/>
          </p:nvSpPr>
          <p:spPr bwMode="auto">
            <a:xfrm>
              <a:off x="8484089" y="5487253"/>
              <a:ext cx="95861" cy="8889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88" name="Rectangle 4987"/>
            <p:cNvSpPr/>
            <p:nvPr/>
          </p:nvSpPr>
          <p:spPr bwMode="auto">
            <a:xfrm>
              <a:off x="8484089" y="5587922"/>
              <a:ext cx="95861" cy="88899"/>
            </a:xfrm>
            <a:prstGeom prst="rect">
              <a:avLst/>
            </a:prstGeom>
            <a:solidFill>
              <a:srgbClr val="DDDDDD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89" name="Rectangle 4988"/>
            <p:cNvSpPr/>
            <p:nvPr/>
          </p:nvSpPr>
          <p:spPr bwMode="auto">
            <a:xfrm>
              <a:off x="8484089" y="5688592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90" name="Rectangle 4989"/>
            <p:cNvSpPr/>
            <p:nvPr/>
          </p:nvSpPr>
          <p:spPr bwMode="auto">
            <a:xfrm>
              <a:off x="8484089" y="3775874"/>
              <a:ext cx="95861" cy="88899"/>
            </a:xfrm>
            <a:prstGeom prst="rect">
              <a:avLst/>
            </a:prstGeom>
            <a:solidFill>
              <a:srgbClr val="996633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91" name="Rectangle 4990"/>
            <p:cNvSpPr/>
            <p:nvPr/>
          </p:nvSpPr>
          <p:spPr bwMode="auto">
            <a:xfrm>
              <a:off x="8484089" y="3876543"/>
              <a:ext cx="95861" cy="88899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92" name="Rectangle 4991"/>
            <p:cNvSpPr/>
            <p:nvPr/>
          </p:nvSpPr>
          <p:spPr bwMode="auto">
            <a:xfrm>
              <a:off x="8484089" y="3977213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93" name="Rectangle 4992"/>
            <p:cNvSpPr/>
            <p:nvPr/>
          </p:nvSpPr>
          <p:spPr bwMode="auto">
            <a:xfrm>
              <a:off x="8484089" y="407788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94" name="Rectangle 4993"/>
            <p:cNvSpPr/>
            <p:nvPr/>
          </p:nvSpPr>
          <p:spPr bwMode="auto">
            <a:xfrm>
              <a:off x="8484089" y="417855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95" name="Rectangle 4994"/>
            <p:cNvSpPr/>
            <p:nvPr/>
          </p:nvSpPr>
          <p:spPr bwMode="auto">
            <a:xfrm>
              <a:off x="8484089" y="42792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96" name="Rectangle 4995"/>
            <p:cNvSpPr/>
            <p:nvPr/>
          </p:nvSpPr>
          <p:spPr bwMode="auto">
            <a:xfrm>
              <a:off x="8484089" y="437989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97" name="Rectangle 4996"/>
            <p:cNvSpPr/>
            <p:nvPr/>
          </p:nvSpPr>
          <p:spPr bwMode="auto">
            <a:xfrm>
              <a:off x="8484089" y="448056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998" name="Group 4997"/>
          <p:cNvGrpSpPr/>
          <p:nvPr/>
        </p:nvGrpSpPr>
        <p:grpSpPr>
          <a:xfrm>
            <a:off x="8151429" y="3670332"/>
            <a:ext cx="95861" cy="2001617"/>
            <a:chOff x="8591478" y="3775874"/>
            <a:chExt cx="95861" cy="2001617"/>
          </a:xfrm>
        </p:grpSpPr>
        <p:sp>
          <p:nvSpPr>
            <p:cNvPr id="4999" name="Rectangle 4998"/>
            <p:cNvSpPr/>
            <p:nvPr/>
          </p:nvSpPr>
          <p:spPr bwMode="auto">
            <a:xfrm>
              <a:off x="8591478" y="458122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00" name="Rectangle 4999"/>
            <p:cNvSpPr/>
            <p:nvPr/>
          </p:nvSpPr>
          <p:spPr bwMode="auto">
            <a:xfrm>
              <a:off x="8591478" y="468189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01" name="Rectangle 5000"/>
            <p:cNvSpPr/>
            <p:nvPr/>
          </p:nvSpPr>
          <p:spPr bwMode="auto">
            <a:xfrm>
              <a:off x="8591478" y="478256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02" name="Rectangle 5001"/>
            <p:cNvSpPr/>
            <p:nvPr/>
          </p:nvSpPr>
          <p:spPr bwMode="auto">
            <a:xfrm>
              <a:off x="8591478" y="488323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03" name="Rectangle 5002"/>
            <p:cNvSpPr/>
            <p:nvPr/>
          </p:nvSpPr>
          <p:spPr bwMode="auto">
            <a:xfrm>
              <a:off x="8591478" y="498390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04" name="Rectangle 5003"/>
            <p:cNvSpPr/>
            <p:nvPr/>
          </p:nvSpPr>
          <p:spPr bwMode="auto">
            <a:xfrm>
              <a:off x="8591478" y="508457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05" name="Rectangle 5004"/>
            <p:cNvSpPr/>
            <p:nvPr/>
          </p:nvSpPr>
          <p:spPr bwMode="auto">
            <a:xfrm>
              <a:off x="8591478" y="518524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06" name="Rectangle 5005"/>
            <p:cNvSpPr/>
            <p:nvPr/>
          </p:nvSpPr>
          <p:spPr bwMode="auto">
            <a:xfrm>
              <a:off x="8591478" y="528591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07" name="Rectangle 5006"/>
            <p:cNvSpPr/>
            <p:nvPr/>
          </p:nvSpPr>
          <p:spPr bwMode="auto">
            <a:xfrm>
              <a:off x="8591478" y="538658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08" name="Rectangle 5007"/>
            <p:cNvSpPr/>
            <p:nvPr/>
          </p:nvSpPr>
          <p:spPr bwMode="auto">
            <a:xfrm>
              <a:off x="8591478" y="5487253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09" name="Rectangle 5008"/>
            <p:cNvSpPr/>
            <p:nvPr/>
          </p:nvSpPr>
          <p:spPr bwMode="auto">
            <a:xfrm>
              <a:off x="8591478" y="5587922"/>
              <a:ext cx="95861" cy="8889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10" name="Rectangle 5009"/>
            <p:cNvSpPr/>
            <p:nvPr/>
          </p:nvSpPr>
          <p:spPr bwMode="auto">
            <a:xfrm>
              <a:off x="8591478" y="5688592"/>
              <a:ext cx="95861" cy="88899"/>
            </a:xfrm>
            <a:prstGeom prst="rect">
              <a:avLst/>
            </a:prstGeom>
            <a:solidFill>
              <a:srgbClr val="DDDDDD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11" name="Rectangle 5010"/>
            <p:cNvSpPr/>
            <p:nvPr/>
          </p:nvSpPr>
          <p:spPr bwMode="auto">
            <a:xfrm>
              <a:off x="8591478" y="3775874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12" name="Rectangle 5011"/>
            <p:cNvSpPr/>
            <p:nvPr/>
          </p:nvSpPr>
          <p:spPr bwMode="auto">
            <a:xfrm>
              <a:off x="8591478" y="3876543"/>
              <a:ext cx="95861" cy="88899"/>
            </a:xfrm>
            <a:prstGeom prst="rect">
              <a:avLst/>
            </a:prstGeom>
            <a:solidFill>
              <a:srgbClr val="996633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13" name="Rectangle 5012"/>
            <p:cNvSpPr/>
            <p:nvPr/>
          </p:nvSpPr>
          <p:spPr bwMode="auto">
            <a:xfrm>
              <a:off x="8591478" y="3977213"/>
              <a:ext cx="95861" cy="88899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14" name="Rectangle 5013"/>
            <p:cNvSpPr/>
            <p:nvPr/>
          </p:nvSpPr>
          <p:spPr bwMode="auto">
            <a:xfrm>
              <a:off x="8591478" y="4077882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15" name="Rectangle 5014"/>
            <p:cNvSpPr/>
            <p:nvPr/>
          </p:nvSpPr>
          <p:spPr bwMode="auto">
            <a:xfrm>
              <a:off x="8591478" y="417855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16" name="Rectangle 5015"/>
            <p:cNvSpPr/>
            <p:nvPr/>
          </p:nvSpPr>
          <p:spPr bwMode="auto">
            <a:xfrm>
              <a:off x="8591478" y="42792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17" name="Rectangle 5016"/>
            <p:cNvSpPr/>
            <p:nvPr/>
          </p:nvSpPr>
          <p:spPr bwMode="auto">
            <a:xfrm>
              <a:off x="8591478" y="437989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18" name="Rectangle 5017"/>
            <p:cNvSpPr/>
            <p:nvPr/>
          </p:nvSpPr>
          <p:spPr bwMode="auto">
            <a:xfrm>
              <a:off x="8591478" y="448056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5019" name="Group 5018"/>
          <p:cNvGrpSpPr/>
          <p:nvPr/>
        </p:nvGrpSpPr>
        <p:grpSpPr>
          <a:xfrm>
            <a:off x="8481144" y="3670332"/>
            <a:ext cx="95861" cy="2001617"/>
            <a:chOff x="8698867" y="3775874"/>
            <a:chExt cx="95861" cy="2001617"/>
          </a:xfrm>
        </p:grpSpPr>
        <p:sp>
          <p:nvSpPr>
            <p:cNvPr id="5020" name="Rectangle 5019"/>
            <p:cNvSpPr/>
            <p:nvPr/>
          </p:nvSpPr>
          <p:spPr bwMode="auto">
            <a:xfrm>
              <a:off x="8698867" y="458122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21" name="Rectangle 5020"/>
            <p:cNvSpPr/>
            <p:nvPr/>
          </p:nvSpPr>
          <p:spPr bwMode="auto">
            <a:xfrm>
              <a:off x="8698867" y="468189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22" name="Rectangle 5021"/>
            <p:cNvSpPr/>
            <p:nvPr/>
          </p:nvSpPr>
          <p:spPr bwMode="auto">
            <a:xfrm>
              <a:off x="8698867" y="478256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23" name="Rectangle 5022"/>
            <p:cNvSpPr/>
            <p:nvPr/>
          </p:nvSpPr>
          <p:spPr bwMode="auto">
            <a:xfrm>
              <a:off x="8698867" y="488323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24" name="Rectangle 5023"/>
            <p:cNvSpPr/>
            <p:nvPr/>
          </p:nvSpPr>
          <p:spPr bwMode="auto">
            <a:xfrm>
              <a:off x="8698867" y="498390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25" name="Rectangle 5024"/>
            <p:cNvSpPr/>
            <p:nvPr/>
          </p:nvSpPr>
          <p:spPr bwMode="auto">
            <a:xfrm>
              <a:off x="8698867" y="508457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26" name="Rectangle 5025"/>
            <p:cNvSpPr/>
            <p:nvPr/>
          </p:nvSpPr>
          <p:spPr bwMode="auto">
            <a:xfrm>
              <a:off x="8698867" y="518524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27" name="Rectangle 5026"/>
            <p:cNvSpPr/>
            <p:nvPr/>
          </p:nvSpPr>
          <p:spPr bwMode="auto">
            <a:xfrm>
              <a:off x="8698867" y="528591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28" name="Rectangle 5027"/>
            <p:cNvSpPr/>
            <p:nvPr/>
          </p:nvSpPr>
          <p:spPr bwMode="auto">
            <a:xfrm>
              <a:off x="8698867" y="538658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29" name="Rectangle 5028"/>
            <p:cNvSpPr/>
            <p:nvPr/>
          </p:nvSpPr>
          <p:spPr bwMode="auto">
            <a:xfrm>
              <a:off x="8698867" y="548725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30" name="Rectangle 5029"/>
            <p:cNvSpPr/>
            <p:nvPr/>
          </p:nvSpPr>
          <p:spPr bwMode="auto">
            <a:xfrm>
              <a:off x="8698867" y="5587922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31" name="Rectangle 5030"/>
            <p:cNvSpPr/>
            <p:nvPr/>
          </p:nvSpPr>
          <p:spPr bwMode="auto">
            <a:xfrm>
              <a:off x="8698867" y="5688592"/>
              <a:ext cx="95861" cy="8889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32" name="Rectangle 5031"/>
            <p:cNvSpPr/>
            <p:nvPr/>
          </p:nvSpPr>
          <p:spPr bwMode="auto">
            <a:xfrm>
              <a:off x="8698867" y="3775874"/>
              <a:ext cx="95861" cy="88899"/>
            </a:xfrm>
            <a:prstGeom prst="rect">
              <a:avLst/>
            </a:prstGeom>
            <a:solidFill>
              <a:srgbClr val="DDDDDD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33" name="Rectangle 5032"/>
            <p:cNvSpPr/>
            <p:nvPr/>
          </p:nvSpPr>
          <p:spPr bwMode="auto">
            <a:xfrm>
              <a:off x="8698867" y="3876543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34" name="Rectangle 5033"/>
            <p:cNvSpPr/>
            <p:nvPr/>
          </p:nvSpPr>
          <p:spPr bwMode="auto">
            <a:xfrm>
              <a:off x="8698867" y="3977213"/>
              <a:ext cx="95861" cy="88899"/>
            </a:xfrm>
            <a:prstGeom prst="rect">
              <a:avLst/>
            </a:prstGeom>
            <a:solidFill>
              <a:srgbClr val="996633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35" name="Rectangle 5034"/>
            <p:cNvSpPr/>
            <p:nvPr/>
          </p:nvSpPr>
          <p:spPr bwMode="auto">
            <a:xfrm>
              <a:off x="8698867" y="4077882"/>
              <a:ext cx="95861" cy="88899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36" name="Rectangle 5035"/>
            <p:cNvSpPr/>
            <p:nvPr/>
          </p:nvSpPr>
          <p:spPr bwMode="auto">
            <a:xfrm>
              <a:off x="8698867" y="4178552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37" name="Rectangle 5036"/>
            <p:cNvSpPr/>
            <p:nvPr/>
          </p:nvSpPr>
          <p:spPr bwMode="auto">
            <a:xfrm>
              <a:off x="8698867" y="4279221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38" name="Rectangle 5037"/>
            <p:cNvSpPr/>
            <p:nvPr/>
          </p:nvSpPr>
          <p:spPr bwMode="auto">
            <a:xfrm>
              <a:off x="8698867" y="437989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39" name="Rectangle 5038"/>
            <p:cNvSpPr/>
            <p:nvPr/>
          </p:nvSpPr>
          <p:spPr bwMode="auto">
            <a:xfrm>
              <a:off x="8698867" y="448056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5040" name="Group 5039"/>
          <p:cNvGrpSpPr/>
          <p:nvPr/>
        </p:nvGrpSpPr>
        <p:grpSpPr>
          <a:xfrm>
            <a:off x="8810886" y="3670332"/>
            <a:ext cx="95861" cy="2001617"/>
            <a:chOff x="8806256" y="3775874"/>
            <a:chExt cx="95861" cy="2001617"/>
          </a:xfrm>
        </p:grpSpPr>
        <p:sp>
          <p:nvSpPr>
            <p:cNvPr id="5041" name="Rectangle 5040"/>
            <p:cNvSpPr/>
            <p:nvPr/>
          </p:nvSpPr>
          <p:spPr bwMode="auto">
            <a:xfrm>
              <a:off x="8806256" y="4581229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42" name="Rectangle 5041"/>
            <p:cNvSpPr/>
            <p:nvPr/>
          </p:nvSpPr>
          <p:spPr bwMode="auto">
            <a:xfrm>
              <a:off x="8806256" y="468189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43" name="Rectangle 5042"/>
            <p:cNvSpPr/>
            <p:nvPr/>
          </p:nvSpPr>
          <p:spPr bwMode="auto">
            <a:xfrm>
              <a:off x="8806256" y="4782568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44" name="Rectangle 5043"/>
            <p:cNvSpPr/>
            <p:nvPr/>
          </p:nvSpPr>
          <p:spPr bwMode="auto">
            <a:xfrm>
              <a:off x="8806256" y="4883237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45" name="Rectangle 5044"/>
            <p:cNvSpPr/>
            <p:nvPr/>
          </p:nvSpPr>
          <p:spPr bwMode="auto">
            <a:xfrm>
              <a:off x="8806256" y="498390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46" name="Rectangle 5045"/>
            <p:cNvSpPr/>
            <p:nvPr/>
          </p:nvSpPr>
          <p:spPr bwMode="auto">
            <a:xfrm>
              <a:off x="8806256" y="5084576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47" name="Rectangle 5046"/>
            <p:cNvSpPr/>
            <p:nvPr/>
          </p:nvSpPr>
          <p:spPr bwMode="auto">
            <a:xfrm>
              <a:off x="8806256" y="5185245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48" name="Rectangle 5047"/>
            <p:cNvSpPr/>
            <p:nvPr/>
          </p:nvSpPr>
          <p:spPr bwMode="auto">
            <a:xfrm>
              <a:off x="8806256" y="528591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49" name="Rectangle 5048"/>
            <p:cNvSpPr/>
            <p:nvPr/>
          </p:nvSpPr>
          <p:spPr bwMode="auto">
            <a:xfrm>
              <a:off x="8806256" y="5386584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50" name="Rectangle 5049"/>
            <p:cNvSpPr/>
            <p:nvPr/>
          </p:nvSpPr>
          <p:spPr bwMode="auto">
            <a:xfrm>
              <a:off x="8806256" y="5487253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51" name="Rectangle 5050"/>
            <p:cNvSpPr/>
            <p:nvPr/>
          </p:nvSpPr>
          <p:spPr bwMode="auto">
            <a:xfrm>
              <a:off x="8806256" y="5587922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52" name="Rectangle 5051"/>
            <p:cNvSpPr/>
            <p:nvPr/>
          </p:nvSpPr>
          <p:spPr bwMode="auto">
            <a:xfrm>
              <a:off x="8806256" y="5688592"/>
              <a:ext cx="95861" cy="88899"/>
            </a:xfrm>
            <a:prstGeom prst="rect">
              <a:avLst/>
            </a:prstGeom>
            <a:solidFill>
              <a:srgbClr val="3366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53" name="Rectangle 5052"/>
            <p:cNvSpPr/>
            <p:nvPr/>
          </p:nvSpPr>
          <p:spPr bwMode="auto">
            <a:xfrm>
              <a:off x="8806256" y="3775874"/>
              <a:ext cx="95861" cy="8889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54" name="Rectangle 5053"/>
            <p:cNvSpPr/>
            <p:nvPr/>
          </p:nvSpPr>
          <p:spPr bwMode="auto">
            <a:xfrm>
              <a:off x="8806256" y="3876543"/>
              <a:ext cx="95861" cy="88899"/>
            </a:xfrm>
            <a:prstGeom prst="rect">
              <a:avLst/>
            </a:prstGeom>
            <a:solidFill>
              <a:srgbClr val="DDDDDD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55" name="Rectangle 5054"/>
            <p:cNvSpPr/>
            <p:nvPr/>
          </p:nvSpPr>
          <p:spPr bwMode="auto">
            <a:xfrm>
              <a:off x="8806256" y="3977213"/>
              <a:ext cx="95861" cy="88899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56" name="Rectangle 5055"/>
            <p:cNvSpPr/>
            <p:nvPr/>
          </p:nvSpPr>
          <p:spPr bwMode="auto">
            <a:xfrm>
              <a:off x="8806256" y="4077882"/>
              <a:ext cx="95861" cy="88899"/>
            </a:xfrm>
            <a:prstGeom prst="rect">
              <a:avLst/>
            </a:prstGeom>
            <a:solidFill>
              <a:srgbClr val="996633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57" name="Rectangle 5056"/>
            <p:cNvSpPr/>
            <p:nvPr/>
          </p:nvSpPr>
          <p:spPr bwMode="auto">
            <a:xfrm>
              <a:off x="8806256" y="4178552"/>
              <a:ext cx="95861" cy="88899"/>
            </a:xfrm>
            <a:prstGeom prst="rect">
              <a:avLst/>
            </a:prstGeom>
            <a:solidFill>
              <a:srgbClr val="3333CC">
                <a:lumMod val="60000"/>
                <a:lumOff val="40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58" name="Rectangle 5057"/>
            <p:cNvSpPr/>
            <p:nvPr/>
          </p:nvSpPr>
          <p:spPr bwMode="auto">
            <a:xfrm>
              <a:off x="8806256" y="4279221"/>
              <a:ext cx="95861" cy="88899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59" name="Rectangle 5058"/>
            <p:cNvSpPr/>
            <p:nvPr/>
          </p:nvSpPr>
          <p:spPr bwMode="auto">
            <a:xfrm>
              <a:off x="8806256" y="437989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60" name="Rectangle 5059"/>
            <p:cNvSpPr/>
            <p:nvPr/>
          </p:nvSpPr>
          <p:spPr bwMode="auto">
            <a:xfrm>
              <a:off x="8806256" y="4480560"/>
              <a:ext cx="95861" cy="88899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061" name="Double Bracket 5060"/>
          <p:cNvSpPr/>
          <p:nvPr/>
        </p:nvSpPr>
        <p:spPr bwMode="auto">
          <a:xfrm>
            <a:off x="2223095" y="3634827"/>
            <a:ext cx="6787205" cy="2098402"/>
          </a:xfrm>
          <a:prstGeom prst="bracketPair">
            <a:avLst>
              <a:gd name="adj" fmla="val 3487"/>
            </a:avLst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5062" name="Group 5061"/>
          <p:cNvGrpSpPr/>
          <p:nvPr/>
        </p:nvGrpSpPr>
        <p:grpSpPr>
          <a:xfrm>
            <a:off x="2328730" y="3672927"/>
            <a:ext cx="6579465" cy="2001250"/>
            <a:chOff x="2286000" y="3672927"/>
            <a:chExt cx="6579465" cy="2001250"/>
          </a:xfrm>
        </p:grpSpPr>
        <p:sp>
          <p:nvSpPr>
            <p:cNvPr id="5063" name="Rectangle 5062"/>
            <p:cNvSpPr/>
            <p:nvPr/>
          </p:nvSpPr>
          <p:spPr bwMode="auto">
            <a:xfrm>
              <a:off x="2286000" y="3672927"/>
              <a:ext cx="317500" cy="692339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64" name="Rectangle 5063"/>
            <p:cNvSpPr/>
            <p:nvPr/>
          </p:nvSpPr>
          <p:spPr bwMode="auto">
            <a:xfrm>
              <a:off x="2617302" y="3773645"/>
              <a:ext cx="317500" cy="692339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65" name="Rectangle 5064"/>
            <p:cNvSpPr/>
            <p:nvPr/>
          </p:nvSpPr>
          <p:spPr bwMode="auto">
            <a:xfrm>
              <a:off x="2946730" y="3874074"/>
              <a:ext cx="317500" cy="692339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66" name="Rectangle 5065"/>
            <p:cNvSpPr/>
            <p:nvPr/>
          </p:nvSpPr>
          <p:spPr bwMode="auto">
            <a:xfrm>
              <a:off x="3274056" y="3974792"/>
              <a:ext cx="317500" cy="692339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67" name="Rectangle 5066"/>
            <p:cNvSpPr/>
            <p:nvPr/>
          </p:nvSpPr>
          <p:spPr bwMode="auto">
            <a:xfrm>
              <a:off x="3603484" y="4075794"/>
              <a:ext cx="317500" cy="692339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68" name="Rectangle 5067"/>
            <p:cNvSpPr/>
            <p:nvPr/>
          </p:nvSpPr>
          <p:spPr bwMode="auto">
            <a:xfrm>
              <a:off x="3934786" y="4180487"/>
              <a:ext cx="317500" cy="692339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69" name="Rectangle 5068"/>
            <p:cNvSpPr/>
            <p:nvPr/>
          </p:nvSpPr>
          <p:spPr bwMode="auto">
            <a:xfrm>
              <a:off x="4264214" y="4280916"/>
              <a:ext cx="317500" cy="692339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70" name="Rectangle 5069"/>
            <p:cNvSpPr/>
            <p:nvPr/>
          </p:nvSpPr>
          <p:spPr bwMode="auto">
            <a:xfrm>
              <a:off x="4595516" y="4377659"/>
              <a:ext cx="317500" cy="692339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71" name="Rectangle 5070"/>
            <p:cNvSpPr/>
            <p:nvPr/>
          </p:nvSpPr>
          <p:spPr bwMode="auto">
            <a:xfrm>
              <a:off x="4924944" y="4477912"/>
              <a:ext cx="317500" cy="692339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72" name="Rectangle 5071"/>
            <p:cNvSpPr/>
            <p:nvPr/>
          </p:nvSpPr>
          <p:spPr bwMode="auto">
            <a:xfrm>
              <a:off x="5256246" y="4578630"/>
              <a:ext cx="317500" cy="692339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73" name="Rectangle 5072"/>
            <p:cNvSpPr/>
            <p:nvPr/>
          </p:nvSpPr>
          <p:spPr bwMode="auto">
            <a:xfrm>
              <a:off x="5585674" y="4679059"/>
              <a:ext cx="317500" cy="692339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74" name="Rectangle 5073"/>
            <p:cNvSpPr/>
            <p:nvPr/>
          </p:nvSpPr>
          <p:spPr bwMode="auto">
            <a:xfrm>
              <a:off x="5913000" y="4779777"/>
              <a:ext cx="317500" cy="692339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75" name="Rectangle 5074"/>
            <p:cNvSpPr/>
            <p:nvPr/>
          </p:nvSpPr>
          <p:spPr bwMode="auto">
            <a:xfrm>
              <a:off x="6242428" y="4884754"/>
              <a:ext cx="317500" cy="692339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76" name="Rectangle 5075"/>
            <p:cNvSpPr/>
            <p:nvPr/>
          </p:nvSpPr>
          <p:spPr bwMode="auto">
            <a:xfrm>
              <a:off x="6577706" y="4981497"/>
              <a:ext cx="317500" cy="692339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77" name="Rectangle 5076"/>
            <p:cNvSpPr/>
            <p:nvPr/>
          </p:nvSpPr>
          <p:spPr bwMode="auto">
            <a:xfrm>
              <a:off x="6903158" y="5077951"/>
              <a:ext cx="317500" cy="595886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78" name="Rectangle 5077"/>
            <p:cNvSpPr/>
            <p:nvPr/>
          </p:nvSpPr>
          <p:spPr bwMode="auto">
            <a:xfrm>
              <a:off x="7228610" y="5186156"/>
              <a:ext cx="317500" cy="487682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79" name="Rectangle 5078"/>
            <p:cNvSpPr/>
            <p:nvPr/>
          </p:nvSpPr>
          <p:spPr bwMode="auto">
            <a:xfrm>
              <a:off x="7558038" y="5283181"/>
              <a:ext cx="317500" cy="390657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80" name="Rectangle 5079"/>
            <p:cNvSpPr/>
            <p:nvPr/>
          </p:nvSpPr>
          <p:spPr bwMode="auto">
            <a:xfrm>
              <a:off x="7893316" y="5387875"/>
              <a:ext cx="317500" cy="285963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81" name="Rectangle 5080"/>
            <p:cNvSpPr/>
            <p:nvPr/>
          </p:nvSpPr>
          <p:spPr bwMode="auto">
            <a:xfrm>
              <a:off x="8218768" y="5484329"/>
              <a:ext cx="317500" cy="189509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82" name="Rectangle 5081"/>
            <p:cNvSpPr/>
            <p:nvPr/>
          </p:nvSpPr>
          <p:spPr bwMode="auto">
            <a:xfrm>
              <a:off x="8547965" y="5579423"/>
              <a:ext cx="317500" cy="94754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83" name="Rectangle 5082"/>
            <p:cNvSpPr/>
            <p:nvPr/>
          </p:nvSpPr>
          <p:spPr bwMode="auto">
            <a:xfrm>
              <a:off x="8547965" y="3673677"/>
              <a:ext cx="317500" cy="595886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84" name="Rectangle 5083"/>
            <p:cNvSpPr/>
            <p:nvPr/>
          </p:nvSpPr>
          <p:spPr bwMode="auto">
            <a:xfrm>
              <a:off x="8218768" y="3673677"/>
              <a:ext cx="317500" cy="487682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85" name="Rectangle 5084"/>
            <p:cNvSpPr/>
            <p:nvPr/>
          </p:nvSpPr>
          <p:spPr bwMode="auto">
            <a:xfrm>
              <a:off x="7889340" y="3673677"/>
              <a:ext cx="317500" cy="390657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86" name="Rectangle 5085"/>
            <p:cNvSpPr/>
            <p:nvPr/>
          </p:nvSpPr>
          <p:spPr bwMode="auto">
            <a:xfrm>
              <a:off x="7560237" y="3673677"/>
              <a:ext cx="317500" cy="285963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87" name="Rectangle 5086"/>
            <p:cNvSpPr/>
            <p:nvPr/>
          </p:nvSpPr>
          <p:spPr bwMode="auto">
            <a:xfrm>
              <a:off x="7232586" y="3673677"/>
              <a:ext cx="317500" cy="189509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88" name="Rectangle 5087"/>
            <p:cNvSpPr/>
            <p:nvPr/>
          </p:nvSpPr>
          <p:spPr bwMode="auto">
            <a:xfrm>
              <a:off x="6895206" y="3673677"/>
              <a:ext cx="317500" cy="94754"/>
            </a:xfrm>
            <a:prstGeom prst="rect">
              <a:avLst/>
            </a:prstGeom>
            <a:solidFill>
              <a:srgbClr val="FF505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16437" y="3596642"/>
            <a:ext cx="1658856" cy="2526201"/>
            <a:chOff x="2716437" y="3596642"/>
            <a:chExt cx="1658856" cy="25262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93" name="TextBox 5092"/>
                <p:cNvSpPr txBox="1"/>
                <p:nvPr/>
              </p:nvSpPr>
              <p:spPr>
                <a:xfrm>
                  <a:off x="3956900" y="4192791"/>
                  <a:ext cx="4183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oMath>
                    </m:oMathPara>
                  </a14:m>
                  <a:endParaRPr lang="en-US" sz="2400" dirty="0"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093" name="TextBox 50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6900" y="4192791"/>
                  <a:ext cx="418393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94" name="Straight Arrow Connector 5093"/>
            <p:cNvCxnSpPr/>
            <p:nvPr/>
          </p:nvCxnSpPr>
          <p:spPr bwMode="auto">
            <a:xfrm flipH="1">
              <a:off x="3171825" y="4799976"/>
              <a:ext cx="470016" cy="1010274"/>
            </a:xfrm>
            <a:prstGeom prst="straightConnector1">
              <a:avLst/>
            </a:prstGeom>
            <a:solidFill>
              <a:srgbClr val="5B9BD5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95" name="TextBox 5094"/>
                <p:cNvSpPr txBox="1"/>
                <p:nvPr/>
              </p:nvSpPr>
              <p:spPr>
                <a:xfrm>
                  <a:off x="2716437" y="5698111"/>
                  <a:ext cx="670274" cy="4247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24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</m:oMath>
                    </m:oMathPara>
                  </a14:m>
                  <a:endParaRPr kumimoji="0" lang="he-IL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095" name="TextBox 50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6437" y="5698111"/>
                  <a:ext cx="670274" cy="4247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79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96" name="Rectangle 5095"/>
            <p:cNvSpPr/>
            <p:nvPr/>
          </p:nvSpPr>
          <p:spPr>
            <a:xfrm>
              <a:off x="3639862" y="4077442"/>
              <a:ext cx="320347" cy="714112"/>
            </a:xfrm>
            <a:prstGeom prst="rect">
              <a:avLst/>
            </a:prstGeom>
            <a:noFill/>
            <a:ln w="28575" cap="flat" cmpd="sng" algn="ctr">
              <a:solidFill>
                <a:srgbClr val="F7F7F7"/>
              </a:solidFill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03" name="TextBox 10002"/>
                <p:cNvSpPr txBox="1"/>
                <p:nvPr/>
              </p:nvSpPr>
              <p:spPr>
                <a:xfrm>
                  <a:off x="3594821" y="3596642"/>
                  <a:ext cx="38391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sz="2400" dirty="0"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003" name="TextBox 100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4821" y="3596642"/>
                  <a:ext cx="383911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952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>
              <a:off x="4022970" y="4061105"/>
              <a:ext cx="0" cy="74425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6" name="Straight Arrow Connector 5105"/>
            <p:cNvCxnSpPr/>
            <p:nvPr/>
          </p:nvCxnSpPr>
          <p:spPr>
            <a:xfrm flipH="1">
              <a:off x="3624263" y="4014787"/>
              <a:ext cx="35004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96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5" grpId="0"/>
      <p:bldP spid="50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400" dirty="0"/>
              <a:t>This model has been used in the </a:t>
            </a:r>
            <a:r>
              <a:rPr lang="en-US" sz="2400" dirty="0" smtClean="0"/>
              <a:t>past </a:t>
            </a:r>
            <a:r>
              <a:rPr lang="pl-PL" sz="2000" dirty="0">
                <a:solidFill>
                  <a:srgbClr val="FFFF00"/>
                </a:solidFill>
              </a:rPr>
              <a:t>[Lewicki &amp; Sejnowski </a:t>
            </a:r>
            <a:r>
              <a:rPr lang="en-US" sz="2000" dirty="0">
                <a:solidFill>
                  <a:srgbClr val="FFFF00"/>
                </a:solidFill>
              </a:rPr>
              <a:t>‘</a:t>
            </a:r>
            <a:r>
              <a:rPr lang="pl-PL" sz="2000" dirty="0">
                <a:solidFill>
                  <a:srgbClr val="FFFF00"/>
                </a:solidFill>
              </a:rPr>
              <a:t>99]</a:t>
            </a:r>
            <a:r>
              <a:rPr lang="en-US" sz="2000" dirty="0">
                <a:solidFill>
                  <a:srgbClr val="FFFF00"/>
                </a:solidFill>
              </a:rPr>
              <a:t/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pl-PL" sz="2000" dirty="0">
                <a:solidFill>
                  <a:srgbClr val="FFFF00"/>
                </a:solidFill>
              </a:rPr>
              <a:t>[Hashimoto &amp; Kurata, </a:t>
            </a:r>
            <a:r>
              <a:rPr lang="en-US" sz="2000" dirty="0">
                <a:solidFill>
                  <a:srgbClr val="FFFF00"/>
                </a:solidFill>
              </a:rPr>
              <a:t>‘</a:t>
            </a:r>
            <a:r>
              <a:rPr lang="pl-PL" sz="2000" dirty="0">
                <a:solidFill>
                  <a:srgbClr val="FFFF00"/>
                </a:solidFill>
              </a:rPr>
              <a:t>00</a:t>
            </a:r>
            <a:r>
              <a:rPr lang="pl-PL" sz="2000" dirty="0" smtClean="0">
                <a:solidFill>
                  <a:srgbClr val="FFFF00"/>
                </a:solidFill>
              </a:rPr>
              <a:t>]</a:t>
            </a:r>
            <a:endParaRPr lang="en-US" sz="2400" dirty="0" smtClean="0"/>
          </a:p>
          <a:p>
            <a:pPr algn="l" rtl="0"/>
            <a:r>
              <a:rPr lang="en-US" sz="2400" dirty="0" smtClean="0"/>
              <a:t>Most works have focused on solving </a:t>
            </a:r>
            <a:r>
              <a:rPr lang="en-US" sz="2400" i="1" dirty="0"/>
              <a:t>efficiently </a:t>
            </a:r>
            <a:r>
              <a:rPr lang="en-US" sz="2400" dirty="0" smtClean="0"/>
              <a:t>its associated pursuit, called </a:t>
            </a:r>
            <a:r>
              <a:rPr lang="en-US" sz="2400" b="1" dirty="0" smtClean="0"/>
              <a:t>convolutional sparse coding</a:t>
            </a:r>
            <a:r>
              <a:rPr lang="en-US" sz="2400" dirty="0" smtClean="0"/>
              <a:t>, using the BP algorithm.</a:t>
            </a:r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Several </a:t>
            </a:r>
            <a:r>
              <a:rPr lang="en-US" sz="2400" dirty="0"/>
              <a:t>applications were demonstrated:</a:t>
            </a:r>
          </a:p>
          <a:p>
            <a:pPr lvl="1" algn="l" rtl="0"/>
            <a:r>
              <a:rPr lang="en-US" sz="2200" dirty="0" err="1" smtClean="0"/>
              <a:t>Inpainting</a:t>
            </a:r>
            <a:r>
              <a:rPr lang="en-US" sz="1800" dirty="0" smtClean="0"/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de-DE" sz="2000" dirty="0" smtClean="0">
                <a:solidFill>
                  <a:srgbClr val="FFFF00"/>
                </a:solidFill>
              </a:rPr>
              <a:t>Heide</a:t>
            </a:r>
            <a:r>
              <a:rPr lang="de-DE" sz="2000" dirty="0">
                <a:solidFill>
                  <a:srgbClr val="FFFF00"/>
                </a:solidFill>
              </a:rPr>
              <a:t>, Heidrich </a:t>
            </a:r>
            <a:r>
              <a:rPr lang="de-DE" sz="2000" dirty="0" smtClean="0">
                <a:solidFill>
                  <a:srgbClr val="FFFF00"/>
                </a:solidFill>
              </a:rPr>
              <a:t>&amp; </a:t>
            </a:r>
            <a:r>
              <a:rPr lang="de-DE" sz="2000" dirty="0">
                <a:solidFill>
                  <a:srgbClr val="FFFF00"/>
                </a:solidFill>
              </a:rPr>
              <a:t>Wetzstein </a:t>
            </a:r>
            <a:r>
              <a:rPr lang="en-US" sz="2000" dirty="0" smtClean="0">
                <a:solidFill>
                  <a:srgbClr val="FFFF00"/>
                </a:solidFill>
              </a:rPr>
              <a:t>‘</a:t>
            </a:r>
            <a:r>
              <a:rPr lang="de-DE" sz="2000" dirty="0" smtClean="0">
                <a:solidFill>
                  <a:srgbClr val="FFFF00"/>
                </a:solidFill>
              </a:rPr>
              <a:t>15]</a:t>
            </a:r>
            <a:endParaRPr lang="en-US" sz="2000" dirty="0">
              <a:solidFill>
                <a:srgbClr val="FFFF00"/>
              </a:solidFill>
            </a:endParaRPr>
          </a:p>
          <a:p>
            <a:pPr lvl="1" algn="l" rtl="0"/>
            <a:r>
              <a:rPr lang="en-US" sz="2200" dirty="0" smtClean="0"/>
              <a:t>Super-resolution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[</a:t>
            </a:r>
            <a:r>
              <a:rPr lang="en-US" sz="2000" dirty="0" err="1">
                <a:solidFill>
                  <a:srgbClr val="FFFF00"/>
                </a:solidFill>
              </a:rPr>
              <a:t>Gu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Zuo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Xie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Meng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Feng &amp; </a:t>
            </a:r>
            <a:r>
              <a:rPr lang="en-US" sz="2000" dirty="0">
                <a:solidFill>
                  <a:srgbClr val="FFFF00"/>
                </a:solidFill>
              </a:rPr>
              <a:t>Zhang </a:t>
            </a:r>
            <a:r>
              <a:rPr lang="en-US" sz="2000" dirty="0" smtClean="0">
                <a:solidFill>
                  <a:srgbClr val="FFFF00"/>
                </a:solidFill>
              </a:rPr>
              <a:t>‘15]</a:t>
            </a:r>
            <a:endParaRPr lang="en-US" sz="2000" dirty="0">
              <a:solidFill>
                <a:srgbClr val="FFFF00"/>
              </a:solidFill>
            </a:endParaRPr>
          </a:p>
          <a:p>
            <a:pPr lvl="1" algn="l" rtl="0"/>
            <a:r>
              <a:rPr lang="en-US" sz="2200" dirty="0"/>
              <a:t>Pattern detection in images and the analysis of instruments in music signals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en-US" sz="2000" dirty="0" err="1" smtClean="0">
                <a:solidFill>
                  <a:srgbClr val="FFFF00"/>
                </a:solidFill>
              </a:rPr>
              <a:t>Mørup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Schmidt &amp; </a:t>
            </a:r>
            <a:r>
              <a:rPr lang="en-US" sz="2000" dirty="0">
                <a:solidFill>
                  <a:srgbClr val="FFFF00"/>
                </a:solidFill>
              </a:rPr>
              <a:t>Hansen </a:t>
            </a:r>
            <a:r>
              <a:rPr lang="en-US" sz="2000" dirty="0" smtClean="0">
                <a:solidFill>
                  <a:srgbClr val="FFFF00"/>
                </a:solidFill>
              </a:rPr>
              <a:t>’08]</a:t>
            </a:r>
          </a:p>
          <a:p>
            <a:pPr algn="l" rtl="0"/>
            <a:r>
              <a:rPr lang="en-US" sz="2400" dirty="0" smtClean="0"/>
              <a:t>However, little is known regrading its theoretical</a:t>
            </a:r>
            <a:r>
              <a:rPr lang="en-US" sz="2400" dirty="0" smtClean="0">
                <a:solidFill>
                  <a:srgbClr val="FF5050"/>
                </a:solidFill>
              </a:rPr>
              <a:t> </a:t>
            </a:r>
            <a:r>
              <a:rPr lang="en-US" sz="2400" dirty="0" smtClean="0"/>
              <a:t>aspects.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15</a:t>
            </a:fld>
            <a:endParaRPr lang="he-IL" dirty="0"/>
          </a:p>
        </p:txBody>
      </p:sp>
      <p:pic>
        <p:nvPicPr>
          <p:cNvPr id="4098" name="Picture 2" descr="http://www.personal.psu.edu/users/a/p/apc5099/finalsite_dev/images/bannerBioSitePreviousWorkFor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" y="68368"/>
            <a:ext cx="3931121" cy="99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52497" y="2681625"/>
                <a:ext cx="4459185" cy="58555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ϵ</m:t>
                              </m:r>
                            </m:sup>
                          </m:sSubSup>
                        </m:e>
                      </m:d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lim>
                          </m:limLow>
                        </m:fName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𝐘</m:t>
                                  </m:r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497" y="2681625"/>
                <a:ext cx="4459185" cy="585557"/>
              </a:xfrm>
              <a:prstGeom prst="rect">
                <a:avLst/>
              </a:prstGeom>
              <a:blipFill rotWithShape="0">
                <a:blip r:embed="rId6"/>
                <a:stretch>
                  <a:fillRect b="-5208"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5644493" y="3065082"/>
            <a:ext cx="1432198" cy="514883"/>
            <a:chOff x="5574506" y="3026568"/>
            <a:chExt cx="1432198" cy="514883"/>
          </a:xfrm>
        </p:grpSpPr>
        <p:sp>
          <p:nvSpPr>
            <p:cNvPr id="16" name="Freeform 15"/>
            <p:cNvSpPr/>
            <p:nvPr/>
          </p:nvSpPr>
          <p:spPr>
            <a:xfrm>
              <a:off x="5597781" y="3114303"/>
              <a:ext cx="1408923" cy="427148"/>
            </a:xfrm>
            <a:custGeom>
              <a:avLst/>
              <a:gdLst>
                <a:gd name="connsiteX0" fmla="*/ 0 w 1408923"/>
                <a:gd name="connsiteY0" fmla="*/ 0 h 336194"/>
                <a:gd name="connsiteX1" fmla="*/ 401217 w 1408923"/>
                <a:gd name="connsiteY1" fmla="*/ 335902 h 336194"/>
                <a:gd name="connsiteX2" fmla="*/ 1408923 w 1408923"/>
                <a:gd name="connsiteY2" fmla="*/ 46653 h 33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8923" h="336194">
                  <a:moveTo>
                    <a:pt x="0" y="0"/>
                  </a:moveTo>
                  <a:cubicBezTo>
                    <a:pt x="83198" y="164063"/>
                    <a:pt x="166397" y="328127"/>
                    <a:pt x="401217" y="335902"/>
                  </a:cubicBezTo>
                  <a:cubicBezTo>
                    <a:pt x="636037" y="343677"/>
                    <a:pt x="1022480" y="195165"/>
                    <a:pt x="1408923" y="46653"/>
                  </a:cubicBezTo>
                </a:path>
              </a:pathLst>
            </a:custGeom>
            <a:noFill/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5574506" y="3026568"/>
              <a:ext cx="25656" cy="92497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928417" y="2649583"/>
            <a:ext cx="191270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00FFFF"/>
                </a:solidFill>
              </a:rPr>
              <a:t>Convolutional</a:t>
            </a:r>
            <a:br>
              <a:rPr lang="en-US" sz="2400" dirty="0" smtClean="0">
                <a:solidFill>
                  <a:srgbClr val="00FFFF"/>
                </a:solidFill>
              </a:rPr>
            </a:br>
            <a:r>
              <a:rPr lang="en-US" sz="2400" dirty="0" smtClean="0">
                <a:solidFill>
                  <a:srgbClr val="00FFFF"/>
                </a:solidFill>
              </a:rPr>
              <a:t>dictionary</a:t>
            </a:r>
            <a:endParaRPr lang="he-IL" sz="24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Classical Sparse Theory (Noiseless)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16</a:t>
            </a:fld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39495" y="1227242"/>
                <a:ext cx="5045957" cy="6890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en-US" sz="2400" u="sng" dirty="0" smtClean="0">
                    <a:solidFill>
                      <a:schemeClr val="tx1"/>
                    </a:solidFill>
                  </a:rPr>
                  <a:t>Mutual Coherence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</m:d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lim>
                        </m:limLow>
                      </m:fName>
                      <m:e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495" y="1227242"/>
                <a:ext cx="5045957" cy="689044"/>
              </a:xfrm>
              <a:prstGeom prst="rect">
                <a:avLst/>
              </a:prstGeom>
              <a:blipFill rotWithShape="0">
                <a:blip r:embed="rId4"/>
                <a:stretch>
                  <a:fillRect l="-1814"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99249" y="1916286"/>
            <a:ext cx="228620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</a:rPr>
              <a:t>[</a:t>
            </a:r>
            <a:r>
              <a:rPr lang="en-US" sz="2000" dirty="0" err="1" smtClean="0">
                <a:solidFill>
                  <a:srgbClr val="FFFF00"/>
                </a:solidFill>
              </a:rPr>
              <a:t>Donoho</a:t>
            </a:r>
            <a:r>
              <a:rPr lang="en-US" sz="2000" dirty="0" smtClean="0">
                <a:solidFill>
                  <a:srgbClr val="FFFF00"/>
                </a:solidFill>
              </a:rPr>
              <a:t> &amp; </a:t>
            </a:r>
            <a:r>
              <a:rPr lang="en-US" sz="2000" dirty="0" err="1" smtClean="0">
                <a:solidFill>
                  <a:srgbClr val="FFFF00"/>
                </a:solidFill>
              </a:rPr>
              <a:t>Elad</a:t>
            </a:r>
            <a:r>
              <a:rPr lang="en-US" sz="2000" dirty="0" smtClean="0">
                <a:solidFill>
                  <a:srgbClr val="FFFF00"/>
                </a:solidFill>
              </a:rPr>
              <a:t> ‘03]</a:t>
            </a:r>
            <a:endParaRPr lang="en-US" sz="20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1412527" y="2480218"/>
                <a:ext cx="6299892" cy="1084826"/>
              </a:xfrm>
              <a:prstGeom prst="roundRect">
                <a:avLst/>
              </a:prstGeom>
              <a:solidFill>
                <a:srgbClr val="3333CC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</a:rPr>
                  <a:t>For a signal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𝚪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𝚪</m:t>
                            </m:r>
                          </m:e>
                        </m:d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then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this solution is necessarily the sparsest.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527" y="2480218"/>
                <a:ext cx="6299892" cy="1084826"/>
              </a:xfrm>
              <a:prstGeom prst="roundRect">
                <a:avLst/>
              </a:prstGeom>
              <a:blipFill rotWithShape="0">
                <a:blip r:embed="rId5"/>
                <a:stretch>
                  <a:fillRect l="-581" r="-290" b="-10674"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426216" y="3565044"/>
            <a:ext cx="228620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</a:rPr>
              <a:t>[</a:t>
            </a:r>
            <a:r>
              <a:rPr lang="en-US" sz="2000" dirty="0" err="1" smtClean="0">
                <a:solidFill>
                  <a:srgbClr val="FFFF00"/>
                </a:solidFill>
              </a:rPr>
              <a:t>Donoho</a:t>
            </a:r>
            <a:r>
              <a:rPr lang="en-US" sz="2000" dirty="0" smtClean="0">
                <a:solidFill>
                  <a:srgbClr val="FFFF00"/>
                </a:solidFill>
              </a:rPr>
              <a:t> &amp; </a:t>
            </a:r>
            <a:r>
              <a:rPr lang="en-US" sz="2000" dirty="0" err="1" smtClean="0">
                <a:solidFill>
                  <a:srgbClr val="FFFF00"/>
                </a:solidFill>
              </a:rPr>
              <a:t>Elad</a:t>
            </a:r>
            <a:r>
              <a:rPr lang="en-US" sz="2000" dirty="0" smtClean="0">
                <a:solidFill>
                  <a:srgbClr val="FFFF00"/>
                </a:solidFill>
              </a:rPr>
              <a:t> ‘03]</a:t>
            </a:r>
            <a:endParaRPr lang="en-US" sz="20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1174845" y="4128976"/>
                <a:ext cx="6775259" cy="1175662"/>
              </a:xfrm>
              <a:prstGeom prst="roundRect">
                <a:avLst/>
              </a:prstGeom>
              <a:solidFill>
                <a:srgbClr val="3333CC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</a:rPr>
                  <a:t>The OMP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and BP are guaranteed </a:t>
                </a:r>
                <a:r>
                  <a:rPr lang="en-US" sz="2400" dirty="0">
                    <a:solidFill>
                      <a:schemeClr val="tx1"/>
                    </a:solidFill>
                  </a:rPr>
                  <a:t>to recover the true sparse code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assuming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𝚪</m:t>
                            </m:r>
                          </m:e>
                        </m:d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845" y="4128976"/>
                <a:ext cx="6775259" cy="1175662"/>
              </a:xfrm>
              <a:prstGeom prst="roundRect">
                <a:avLst/>
              </a:prstGeom>
              <a:blipFill rotWithShape="0">
                <a:blip r:embed="rId6"/>
                <a:stretch>
                  <a:fillRect l="-450" r="-990"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663901" y="5304638"/>
            <a:ext cx="228620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en-US" sz="2000" dirty="0" err="1" smtClean="0">
                <a:solidFill>
                  <a:srgbClr val="FFFF00"/>
                </a:solidFill>
              </a:rPr>
              <a:t>Tropp</a:t>
            </a:r>
            <a:r>
              <a:rPr lang="en-US" sz="2000" dirty="0" smtClean="0">
                <a:solidFill>
                  <a:srgbClr val="FFFF00"/>
                </a:solidFill>
              </a:rPr>
              <a:t> ‘04]</a:t>
            </a:r>
          </a:p>
          <a:p>
            <a:pPr algn="l"/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en-US" sz="2000" dirty="0" err="1" smtClean="0">
                <a:solidFill>
                  <a:srgbClr val="FFFF00"/>
                </a:solidFill>
              </a:rPr>
              <a:t>Donoho</a:t>
            </a:r>
            <a:r>
              <a:rPr lang="en-US" sz="2000" dirty="0" smtClean="0">
                <a:solidFill>
                  <a:srgbClr val="FFFF00"/>
                </a:solidFill>
              </a:rPr>
              <a:t> &amp; </a:t>
            </a:r>
            <a:r>
              <a:rPr lang="en-US" sz="2000" dirty="0" err="1">
                <a:solidFill>
                  <a:srgbClr val="FFFF00"/>
                </a:solidFill>
              </a:rPr>
              <a:t>Elad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‘03]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7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5" grpId="0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Assuming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we have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063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algn="l" rtl="0"/>
                <a:r>
                  <a:rPr lang="en-US" sz="2400" dirty="0"/>
                  <a:t>As a result, uniqueness and success of pursuits is guaranteed </a:t>
                </a:r>
                <a:r>
                  <a:rPr lang="en-US" sz="2400" dirty="0" smtClean="0"/>
                  <a:t>as</a:t>
                </a:r>
                <a:br>
                  <a:rPr lang="en-US" sz="2400" dirty="0" smtClean="0"/>
                </a:br>
                <a:r>
                  <a:rPr lang="en-US" sz="2400" dirty="0" smtClean="0"/>
                  <a:t>long </a:t>
                </a:r>
                <a:r>
                  <a:rPr lang="en-US" sz="2400" dirty="0"/>
                  <a:t>as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</m:d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063</m:t>
                              </m:r>
                            </m:den>
                          </m:f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  <a:p>
                <a:pPr algn="l" rtl="0"/>
                <a:r>
                  <a:rPr lang="en-US" sz="2400" dirty="0"/>
                  <a:t>This is a very pessimistic result</a:t>
                </a:r>
                <a:r>
                  <a:rPr lang="en-US" sz="2400" dirty="0" smtClean="0"/>
                  <a:t>!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0" t="-18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xplosion 1 5"/>
          <p:cNvSpPr/>
          <p:nvPr/>
        </p:nvSpPr>
        <p:spPr>
          <a:xfrm>
            <a:off x="2414184" y="2279073"/>
            <a:ext cx="4296579" cy="457892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a Theoretical Study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17</a:t>
            </a:fld>
            <a:endParaRPr lang="he-I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1560" y="3778552"/>
            <a:ext cx="290182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/>
              <a:t>Less than 8 non-zeros </a:t>
            </a:r>
            <a:r>
              <a:rPr lang="en-US" sz="3200" b="1" dirty="0" smtClean="0">
                <a:solidFill>
                  <a:srgbClr val="00B050"/>
                </a:solidFill>
              </a:rPr>
              <a:t>GLOBALLY</a:t>
            </a:r>
            <a:r>
              <a:rPr lang="en-US" sz="3200" b="1" dirty="0" smtClean="0"/>
              <a:t>!!!</a:t>
            </a:r>
            <a:endParaRPr lang="he-IL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961373" y="4008051"/>
            <a:ext cx="2049274" cy="2032467"/>
            <a:chOff x="7028105" y="4015479"/>
            <a:chExt cx="2049274" cy="2032467"/>
          </a:xfrm>
        </p:grpSpPr>
        <p:pic>
          <p:nvPicPr>
            <p:cNvPr id="9" name="Picture 3" descr="E:\denoisedParro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8105" y="4015479"/>
              <a:ext cx="2049274" cy="2032467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xtLst/>
          </p:spPr>
        </p:pic>
        <p:sp>
          <p:nvSpPr>
            <p:cNvPr id="10" name="Rectangle 9"/>
            <p:cNvSpPr/>
            <p:nvPr/>
          </p:nvSpPr>
          <p:spPr>
            <a:xfrm>
              <a:off x="8219583" y="4445948"/>
              <a:ext cx="209714" cy="234867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52742" y="4839223"/>
              <a:ext cx="209714" cy="234867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8213" y="4563381"/>
              <a:ext cx="209714" cy="234867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24873" y="4183261"/>
              <a:ext cx="209714" cy="234867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659539" y="4914278"/>
              <a:ext cx="209714" cy="234867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19101" y="5450412"/>
              <a:ext cx="209714" cy="234867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10018" y="5439998"/>
              <a:ext cx="209714" cy="234867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21967" y="5385575"/>
              <a:ext cx="209714" cy="234867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44906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" y="1125013"/>
            <a:ext cx="9143999" cy="4868332"/>
            <a:chOff x="1" y="1125013"/>
            <a:chExt cx="9143999" cy="4868332"/>
          </a:xfrm>
        </p:grpSpPr>
        <p:grpSp>
          <p:nvGrpSpPr>
            <p:cNvPr id="100" name="Group 99"/>
            <p:cNvGrpSpPr/>
            <p:nvPr/>
          </p:nvGrpSpPr>
          <p:grpSpPr>
            <a:xfrm>
              <a:off x="1" y="1125013"/>
              <a:ext cx="9143999" cy="4868332"/>
              <a:chOff x="1" y="1125013"/>
              <a:chExt cx="9143999" cy="4868332"/>
            </a:xfrm>
          </p:grpSpPr>
          <p:sp>
            <p:nvSpPr>
              <p:cNvPr id="102" name="Rounded Rectangle 101"/>
              <p:cNvSpPr/>
              <p:nvPr/>
            </p:nvSpPr>
            <p:spPr bwMode="auto">
              <a:xfrm>
                <a:off x="1" y="1125013"/>
                <a:ext cx="9143999" cy="2728530"/>
              </a:xfrm>
              <a:prstGeom prst="roundRect">
                <a:avLst>
                  <a:gd name="adj" fmla="val 8009"/>
                </a:avLst>
              </a:prstGeom>
              <a:solidFill>
                <a:schemeClr val="bg1">
                  <a:lumMod val="75000"/>
                  <a:lumOff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1" name="Rounded Rectangle 110"/>
              <p:cNvSpPr/>
              <p:nvPr/>
            </p:nvSpPr>
            <p:spPr bwMode="auto">
              <a:xfrm>
                <a:off x="7338956" y="2012967"/>
                <a:ext cx="1805044" cy="3980378"/>
              </a:xfrm>
              <a:prstGeom prst="roundRect">
                <a:avLst>
                  <a:gd name="adj" fmla="val 8009"/>
                </a:avLst>
              </a:prstGeom>
              <a:solidFill>
                <a:schemeClr val="bg1">
                  <a:lumMod val="75000"/>
                  <a:lumOff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1" name="Rounded Rectangle 120"/>
              <p:cNvSpPr/>
              <p:nvPr/>
            </p:nvSpPr>
            <p:spPr bwMode="auto">
              <a:xfrm>
                <a:off x="6930430" y="3571062"/>
                <a:ext cx="567267" cy="555644"/>
              </a:xfrm>
              <a:prstGeom prst="round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2" name="Rounded Rectangle 121"/>
              <p:cNvSpPr/>
              <p:nvPr/>
            </p:nvSpPr>
            <p:spPr bwMode="auto">
              <a:xfrm>
                <a:off x="6109259" y="3852357"/>
                <a:ext cx="1232318" cy="994176"/>
              </a:xfrm>
              <a:prstGeom prst="roundRect">
                <a:avLst>
                  <a:gd name="adj" fmla="val 26744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1805782" y="1265698"/>
              <a:ext cx="6216555" cy="2445974"/>
              <a:chOff x="1465070" y="1465587"/>
              <a:chExt cx="6216555" cy="2445974"/>
            </a:xfrm>
          </p:grpSpPr>
          <p:sp>
            <p:nvSpPr>
              <p:cNvPr id="124" name="Rectangle 123"/>
              <p:cNvSpPr/>
              <p:nvPr/>
            </p:nvSpPr>
            <p:spPr bwMode="auto">
              <a:xfrm>
                <a:off x="1465070" y="1466337"/>
                <a:ext cx="6216555" cy="2445223"/>
              </a:xfrm>
              <a:prstGeom prst="rect">
                <a:avLst/>
              </a:prstGeom>
              <a:solidFill>
                <a:schemeClr val="tx2">
                  <a:lumMod val="1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1465070" y="1465587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1647987" y="1537406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1830904" y="1609225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2013821" y="1681044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2196738" y="1752863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2379655" y="1824682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2562572" y="1896501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2745489" y="1968320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2928406" y="2040139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3111323" y="2111958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3294240" y="2183777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3477157" y="2255596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3660074" y="2327415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3842991" y="2399234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4025908" y="2471053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4208825" y="2542872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4391742" y="2614691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4574659" y="2686510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4757576" y="2758329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4940493" y="2830148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5123410" y="2901967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5306327" y="2973786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5489244" y="3045605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5672161" y="3117424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5855078" y="3189243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6037995" y="3261062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220912" y="3332881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6403829" y="3404700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586746" y="3476519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769658" y="3548347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6949897" y="3624275"/>
                <a:ext cx="182917" cy="287285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7132815" y="3696095"/>
                <a:ext cx="180174" cy="215466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315732" y="3767913"/>
                <a:ext cx="177438" cy="143647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 bwMode="auto">
              <a:xfrm>
                <a:off x="7498648" y="3839733"/>
                <a:ext cx="182977" cy="71828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 flipH="1" flipV="1">
                <a:off x="7495908" y="1466966"/>
                <a:ext cx="182977" cy="363213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 flipH="1" flipV="1">
                <a:off x="7315729" y="1466966"/>
                <a:ext cx="182917" cy="287285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 flipH="1" flipV="1">
                <a:off x="7135554" y="1466965"/>
                <a:ext cx="180174" cy="215466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 flipH="1" flipV="1">
                <a:off x="6955373" y="1466966"/>
                <a:ext cx="177438" cy="143647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 flipH="1" flipV="1">
                <a:off x="6766918" y="1466965"/>
                <a:ext cx="182977" cy="71828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195" name="Rectangle 194"/>
            <p:cNvSpPr/>
            <p:nvPr/>
          </p:nvSpPr>
          <p:spPr bwMode="auto">
            <a:xfrm>
              <a:off x="1337657" y="1270539"/>
              <a:ext cx="90000" cy="2441132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1440881" y="2133027"/>
              <a:ext cx="45133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=</a:t>
              </a:r>
              <a:endParaRPr lang="he-IL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8117672" y="1265698"/>
              <a:ext cx="90000" cy="4501162"/>
              <a:chOff x="8348086" y="1265698"/>
              <a:chExt cx="90000" cy="4501162"/>
            </a:xfrm>
          </p:grpSpPr>
          <p:sp>
            <p:nvSpPr>
              <p:cNvPr id="214" name="Rectangle 213"/>
              <p:cNvSpPr/>
              <p:nvPr/>
            </p:nvSpPr>
            <p:spPr>
              <a:xfrm>
                <a:off x="8348086" y="1265698"/>
                <a:ext cx="90000" cy="4500000"/>
              </a:xfrm>
              <a:prstGeom prst="rect">
                <a:avLst/>
              </a:prstGeom>
              <a:solidFill>
                <a:schemeClr val="tx2">
                  <a:lumMod val="1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>
                <a:off x="8348086" y="1530472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8348086" y="1795246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8348086" y="2060020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8348086" y="2324794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8348086" y="2589568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8348086" y="2854342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8348086" y="3119116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8348086" y="3383890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8348086" y="3648664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8348086" y="3913438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8348086" y="4178212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8348086" y="4442986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8348086" y="4707760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8348086" y="4972534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8348086" y="5237308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8348086" y="5502082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8348086" y="5766860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8348086" y="1265698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8348086" y="1398085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8348086" y="1662859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8348086" y="1927633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8348086" y="2192407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8348086" y="2457181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8348086" y="2721955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8348086" y="2986729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8348086" y="3251503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8348086" y="3516277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8348086" y="3781051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8348086" y="4045825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8348086" y="4310599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8348086" y="4575373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8348086" y="4840147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8348086" y="5104921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8348086" y="5369695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8348086" y="5634469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74141" y="5260572"/>
                <a:ext cx="3328086" cy="840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5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5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5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kumimoji="0" lang="en-US" sz="5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kumimoji="0" lang="en-US" sz="5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5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𝛀</m:t>
                      </m:r>
                      <m:sSub>
                        <m:sSubPr>
                          <m:ctrlPr>
                            <a:rPr kumimoji="0" lang="en-US" sz="5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5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5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kumimoji="0" lang="he-IL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1" y="5260572"/>
                <a:ext cx="3328086" cy="8402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7" name="Group 166"/>
          <p:cNvGrpSpPr/>
          <p:nvPr/>
        </p:nvGrpSpPr>
        <p:grpSpPr>
          <a:xfrm>
            <a:off x="3265524" y="1607156"/>
            <a:ext cx="2041961" cy="887329"/>
            <a:chOff x="2559397" y="1666727"/>
            <a:chExt cx="2041961" cy="887329"/>
          </a:xfrm>
        </p:grpSpPr>
        <p:cxnSp>
          <p:nvCxnSpPr>
            <p:cNvPr id="188" name="Straight Arrow Connector 187"/>
            <p:cNvCxnSpPr/>
            <p:nvPr/>
          </p:nvCxnSpPr>
          <p:spPr bwMode="auto">
            <a:xfrm>
              <a:off x="2562572" y="2113282"/>
              <a:ext cx="1663438" cy="0"/>
            </a:xfrm>
            <a:prstGeom prst="straightConnector1">
              <a:avLst/>
            </a:prstGeom>
            <a:solidFill>
              <a:srgbClr val="5B9BD5"/>
            </a:solidFill>
            <a:ln w="12700" cap="flat" cmpd="sng" algn="ctr">
              <a:solidFill>
                <a:srgbClr val="FF5050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89" name="Straight Arrow Connector 188"/>
            <p:cNvCxnSpPr/>
            <p:nvPr/>
          </p:nvCxnSpPr>
          <p:spPr bwMode="auto">
            <a:xfrm>
              <a:off x="4294010" y="2168407"/>
              <a:ext cx="0" cy="363831"/>
            </a:xfrm>
            <a:prstGeom prst="straightConnector1">
              <a:avLst/>
            </a:prstGeom>
            <a:solidFill>
              <a:srgbClr val="5B9BD5"/>
            </a:solidFill>
            <a:ln w="12700" cap="flat" cmpd="sng" algn="ctr">
              <a:solidFill>
                <a:srgbClr val="FF5050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189"/>
                <p:cNvSpPr txBox="1"/>
                <p:nvPr/>
              </p:nvSpPr>
              <p:spPr>
                <a:xfrm>
                  <a:off x="4336542" y="2121155"/>
                  <a:ext cx="2648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oMath>
                    </m:oMathPara>
                  </a14:m>
                  <a:endParaRPr lang="en-US" sz="2000" dirty="0">
                    <a:solidFill>
                      <a:srgbClr val="FF5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90" name="TextBox 1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6542" y="2121155"/>
                  <a:ext cx="264816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363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2720936" y="1666727"/>
                  <a:ext cx="159370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200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200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  <m:r>
                          <a:rPr lang="en-US" sz="200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00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200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  <m:r>
                          <a:rPr lang="en-US" sz="200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sz="2000" dirty="0">
                    <a:solidFill>
                      <a:srgbClr val="FF5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0936" y="1666727"/>
                  <a:ext cx="1593706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3" name="Rectangle 192"/>
            <p:cNvSpPr/>
            <p:nvPr/>
          </p:nvSpPr>
          <p:spPr bwMode="auto">
            <a:xfrm>
              <a:off x="2559397" y="2179656"/>
              <a:ext cx="1656000" cy="374400"/>
            </a:xfrm>
            <a:prstGeom prst="rect">
              <a:avLst/>
            </a:prstGeom>
            <a:solidFill>
              <a:srgbClr val="FF5050">
                <a:alpha val="4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185454" y="2039518"/>
            <a:ext cx="1241321" cy="535531"/>
            <a:chOff x="186216" y="1825909"/>
            <a:chExt cx="1241321" cy="535531"/>
          </a:xfrm>
        </p:grpSpPr>
        <p:sp>
          <p:nvSpPr>
            <p:cNvPr id="198" name="Left Brace 197"/>
            <p:cNvSpPr/>
            <p:nvPr/>
          </p:nvSpPr>
          <p:spPr bwMode="auto">
            <a:xfrm>
              <a:off x="1126558" y="1916186"/>
              <a:ext cx="180430" cy="363129"/>
            </a:xfrm>
            <a:prstGeom prst="leftBrace">
              <a:avLst>
                <a:gd name="adj1" fmla="val 48301"/>
                <a:gd name="adj2" fmla="val 50000"/>
              </a:avLst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1337537" y="1916187"/>
              <a:ext cx="90000" cy="36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186216" y="1825909"/>
                  <a:ext cx="1120430" cy="5355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kumimoji="0" lang="en-US" sz="32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𝐗</m:t>
                        </m:r>
                      </m:oMath>
                    </m:oMathPara>
                  </a14:m>
                  <a:endParaRPr kumimoji="0" lang="he-IL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216" y="1825909"/>
                  <a:ext cx="1120430" cy="5355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1" name="Group 200"/>
          <p:cNvGrpSpPr/>
          <p:nvPr/>
        </p:nvGrpSpPr>
        <p:grpSpPr>
          <a:xfrm>
            <a:off x="3447992" y="1682105"/>
            <a:ext cx="2041961" cy="887329"/>
            <a:chOff x="2559397" y="1666727"/>
            <a:chExt cx="2041961" cy="887329"/>
          </a:xfrm>
        </p:grpSpPr>
        <p:cxnSp>
          <p:nvCxnSpPr>
            <p:cNvPr id="204" name="Straight Arrow Connector 203"/>
            <p:cNvCxnSpPr/>
            <p:nvPr/>
          </p:nvCxnSpPr>
          <p:spPr bwMode="auto">
            <a:xfrm>
              <a:off x="2562572" y="2113282"/>
              <a:ext cx="1663438" cy="0"/>
            </a:xfrm>
            <a:prstGeom prst="straightConnector1">
              <a:avLst/>
            </a:prstGeom>
            <a:solidFill>
              <a:srgbClr val="5B9BD5"/>
            </a:solidFill>
            <a:ln w="12700" cap="flat" cmpd="sng" algn="ctr">
              <a:solidFill>
                <a:srgbClr val="FF5050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205" name="Straight Arrow Connector 204"/>
            <p:cNvCxnSpPr/>
            <p:nvPr/>
          </p:nvCxnSpPr>
          <p:spPr bwMode="auto">
            <a:xfrm>
              <a:off x="4294010" y="2168407"/>
              <a:ext cx="0" cy="363831"/>
            </a:xfrm>
            <a:prstGeom prst="straightConnector1">
              <a:avLst/>
            </a:prstGeom>
            <a:solidFill>
              <a:srgbClr val="5B9BD5"/>
            </a:solidFill>
            <a:ln w="12700" cap="flat" cmpd="sng" algn="ctr">
              <a:solidFill>
                <a:srgbClr val="FF5050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4336542" y="2121155"/>
                  <a:ext cx="2648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oMath>
                    </m:oMathPara>
                  </a14:m>
                  <a:endParaRPr lang="en-US" sz="2000" dirty="0">
                    <a:solidFill>
                      <a:srgbClr val="FF5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6542" y="2121155"/>
                  <a:ext cx="264816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363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2720936" y="1666727"/>
                  <a:ext cx="159370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200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200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  <m:r>
                          <a:rPr lang="en-US" sz="200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00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200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  <m:r>
                          <a:rPr lang="en-US" sz="2000" i="1" dirty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sz="2000" dirty="0">
                    <a:solidFill>
                      <a:srgbClr val="FF5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0936" y="1666727"/>
                  <a:ext cx="1593706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8" name="Rectangle 207"/>
            <p:cNvSpPr/>
            <p:nvPr/>
          </p:nvSpPr>
          <p:spPr bwMode="auto">
            <a:xfrm>
              <a:off x="2559397" y="2179656"/>
              <a:ext cx="1656000" cy="374400"/>
            </a:xfrm>
            <a:prstGeom prst="rect">
              <a:avLst/>
            </a:prstGeom>
            <a:solidFill>
              <a:srgbClr val="FF5050">
                <a:alpha val="4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-63313" y="2105176"/>
            <a:ext cx="1490117" cy="535531"/>
            <a:chOff x="-174946" y="2108718"/>
            <a:chExt cx="1490117" cy="535531"/>
          </a:xfrm>
        </p:grpSpPr>
        <p:sp>
          <p:nvSpPr>
            <p:cNvPr id="210" name="Left Brace 209"/>
            <p:cNvSpPr/>
            <p:nvPr/>
          </p:nvSpPr>
          <p:spPr bwMode="auto">
            <a:xfrm>
              <a:off x="1014072" y="2200582"/>
              <a:ext cx="180430" cy="363101"/>
            </a:xfrm>
            <a:prstGeom prst="leftBrace">
              <a:avLst>
                <a:gd name="adj1" fmla="val 48301"/>
                <a:gd name="adj2" fmla="val 50000"/>
              </a:avLst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1225171" y="2200582"/>
              <a:ext cx="90000" cy="36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-174946" y="2108718"/>
                  <a:ext cx="1120430" cy="5355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32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𝐗</m:t>
                        </m:r>
                      </m:oMath>
                    </m:oMathPara>
                  </a14:m>
                  <a:endParaRPr kumimoji="0" lang="he-IL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74946" y="2108718"/>
                  <a:ext cx="1120430" cy="53553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218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8238962" y="2324795"/>
            <a:ext cx="573314" cy="1191482"/>
            <a:chOff x="8238962" y="2324795"/>
            <a:chExt cx="573314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TextBox 250"/>
                <p:cNvSpPr txBox="1"/>
                <p:nvPr/>
              </p:nvSpPr>
              <p:spPr>
                <a:xfrm>
                  <a:off x="8354867" y="2597281"/>
                  <a:ext cx="457409" cy="53553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51" name="TextBox 2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4867" y="2597281"/>
                  <a:ext cx="457409" cy="53553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2" name="Left Brace 251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239163" y="2463884"/>
            <a:ext cx="1129164" cy="1191482"/>
            <a:chOff x="8239163" y="2463884"/>
            <a:chExt cx="1129164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/>
                <p:cNvSpPr txBox="1"/>
                <p:nvPr/>
              </p:nvSpPr>
              <p:spPr>
                <a:xfrm>
                  <a:off x="8247897" y="2733383"/>
                  <a:ext cx="1120430" cy="53553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50" name="TextBox 2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7897" y="2733383"/>
                  <a:ext cx="1120430" cy="53553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3" name="Left Brace 252"/>
            <p:cNvSpPr/>
            <p:nvPr/>
          </p:nvSpPr>
          <p:spPr bwMode="auto">
            <a:xfrm flipH="1">
              <a:off x="8239163" y="2463884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Local</a:t>
            </a:r>
            <a:r>
              <a:rPr lang="en-US" dirty="0"/>
              <a:t> Representation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18</a:t>
            </a:fld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70507" y="4426664"/>
                <a:ext cx="2532175" cy="840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kumimoji="0" lang="en-US" sz="5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5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kumimoji="0" lang="en-US" sz="5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𝚪</m:t>
                      </m:r>
                    </m:oMath>
                  </m:oMathPara>
                </a14:m>
                <a:endParaRPr kumimoji="0" lang="he-IL" sz="5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7" y="4426664"/>
                <a:ext cx="2532175" cy="84023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2" name="Picture 20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cxnSp>
        <p:nvCxnSpPr>
          <p:cNvPr id="95" name="Straight Arrow Connector 94"/>
          <p:cNvCxnSpPr/>
          <p:nvPr/>
        </p:nvCxnSpPr>
        <p:spPr bwMode="auto">
          <a:xfrm flipH="1">
            <a:off x="2431557" y="4377004"/>
            <a:ext cx="579651" cy="919719"/>
          </a:xfrm>
          <a:prstGeom prst="straightConnector1">
            <a:avLst/>
          </a:prstGeom>
          <a:solidFill>
            <a:srgbClr val="5B9BD5"/>
          </a:solidFill>
          <a:ln w="38100" cap="flat" cmpd="sng" algn="ctr">
            <a:solidFill>
              <a:srgbClr val="FF5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1907028" y="3903098"/>
            <a:ext cx="27500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rgbClr val="FF5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stripe-dictionary</a:t>
            </a:r>
            <a:endParaRPr lang="he-IL" sz="2800" dirty="0">
              <a:solidFill>
                <a:srgbClr val="FF5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6" name="Straight Arrow Connector 95"/>
          <p:cNvCxnSpPr>
            <a:cxnSpLocks noChangeAspect="1"/>
          </p:cNvCxnSpPr>
          <p:nvPr/>
        </p:nvCxnSpPr>
        <p:spPr bwMode="auto">
          <a:xfrm flipV="1">
            <a:off x="3285859" y="2605547"/>
            <a:ext cx="862461" cy="1369178"/>
          </a:xfrm>
          <a:prstGeom prst="straightConnector1">
            <a:avLst/>
          </a:prstGeom>
          <a:solidFill>
            <a:srgbClr val="5B9BD5"/>
          </a:solidFill>
          <a:ln w="38100" cap="flat" cmpd="sng" algn="ctr">
            <a:solidFill>
              <a:srgbClr val="FF5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740180" y="4449323"/>
                <a:ext cx="3567476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Adjacent representations overlap, as they skip by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items as we sweep through the patches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𝐗</m:t>
                    </m:r>
                  </m:oMath>
                </a14:m>
                <a:endParaRPr lang="he-IL" sz="2400" b="1" u="sng" dirty="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180" y="4449323"/>
                <a:ext cx="3567476" cy="1569660"/>
              </a:xfrm>
              <a:prstGeom prst="rect">
                <a:avLst/>
              </a:prstGeom>
              <a:blipFill rotWithShape="0">
                <a:blip r:embed="rId17"/>
                <a:stretch>
                  <a:fillRect l="-2564" t="-3113" r="-4274" b="-81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946671" y="3781051"/>
            <a:ext cx="3122083" cy="643610"/>
            <a:chOff x="4946671" y="3781051"/>
            <a:chExt cx="3122083" cy="643610"/>
          </a:xfrm>
        </p:grpSpPr>
        <p:sp>
          <p:nvSpPr>
            <p:cNvPr id="3" name="TextBox 2"/>
            <p:cNvSpPr txBox="1"/>
            <p:nvPr/>
          </p:nvSpPr>
          <p:spPr>
            <a:xfrm>
              <a:off x="4946671" y="3901441"/>
              <a:ext cx="2017027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800" dirty="0" smtClean="0">
                  <a:solidFill>
                    <a:srgbClr val="FFC000"/>
                  </a:solidFill>
                </a:rPr>
                <a:t>stripe vector</a:t>
              </a:r>
              <a:endParaRPr lang="he-IL" sz="2800" dirty="0">
                <a:solidFill>
                  <a:srgbClr val="FFC000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6955277" y="3822970"/>
              <a:ext cx="1099225" cy="378603"/>
            </a:xfrm>
            <a:custGeom>
              <a:avLst/>
              <a:gdLst>
                <a:gd name="connsiteX0" fmla="*/ 0 w 1099225"/>
                <a:gd name="connsiteY0" fmla="*/ 369651 h 378603"/>
                <a:gd name="connsiteX1" fmla="*/ 758757 w 1099225"/>
                <a:gd name="connsiteY1" fmla="*/ 330741 h 378603"/>
                <a:gd name="connsiteX2" fmla="*/ 1099225 w 1099225"/>
                <a:gd name="connsiteY2" fmla="*/ 0 h 37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9225" h="378603">
                  <a:moveTo>
                    <a:pt x="0" y="369651"/>
                  </a:moveTo>
                  <a:cubicBezTo>
                    <a:pt x="287776" y="381000"/>
                    <a:pt x="575553" y="392349"/>
                    <a:pt x="758757" y="330741"/>
                  </a:cubicBezTo>
                  <a:cubicBezTo>
                    <a:pt x="941961" y="269133"/>
                    <a:pt x="1020593" y="134566"/>
                    <a:pt x="1099225" y="0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8035046" y="3781051"/>
              <a:ext cx="33708" cy="8083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138392" y="4169220"/>
            <a:ext cx="1890808" cy="1332862"/>
            <a:chOff x="3138392" y="4169220"/>
            <a:chExt cx="1890808" cy="1332862"/>
          </a:xfrm>
        </p:grpSpPr>
        <p:sp>
          <p:nvSpPr>
            <p:cNvPr id="9" name="Freeform 8"/>
            <p:cNvSpPr/>
            <p:nvPr/>
          </p:nvSpPr>
          <p:spPr>
            <a:xfrm>
              <a:off x="3161489" y="4169220"/>
              <a:ext cx="1867711" cy="1229631"/>
            </a:xfrm>
            <a:custGeom>
              <a:avLst/>
              <a:gdLst>
                <a:gd name="connsiteX0" fmla="*/ 1867711 w 1867711"/>
                <a:gd name="connsiteY0" fmla="*/ 23401 h 1229631"/>
                <a:gd name="connsiteX1" fmla="*/ 1478605 w 1867711"/>
                <a:gd name="connsiteY1" fmla="*/ 23401 h 1229631"/>
                <a:gd name="connsiteX2" fmla="*/ 1371600 w 1867711"/>
                <a:gd name="connsiteY2" fmla="*/ 266593 h 1229631"/>
                <a:gd name="connsiteX3" fmla="*/ 466928 w 1867711"/>
                <a:gd name="connsiteY3" fmla="*/ 295776 h 1229631"/>
                <a:gd name="connsiteX4" fmla="*/ 0 w 1867711"/>
                <a:gd name="connsiteY4" fmla="*/ 1229631 h 122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7711" h="1229631">
                  <a:moveTo>
                    <a:pt x="1867711" y="23401"/>
                  </a:moveTo>
                  <a:cubicBezTo>
                    <a:pt x="1714500" y="3135"/>
                    <a:pt x="1561290" y="-17131"/>
                    <a:pt x="1478605" y="23401"/>
                  </a:cubicBezTo>
                  <a:cubicBezTo>
                    <a:pt x="1395920" y="63933"/>
                    <a:pt x="1540213" y="221197"/>
                    <a:pt x="1371600" y="266593"/>
                  </a:cubicBezTo>
                  <a:cubicBezTo>
                    <a:pt x="1202987" y="311989"/>
                    <a:pt x="695528" y="135270"/>
                    <a:pt x="466928" y="295776"/>
                  </a:cubicBezTo>
                  <a:cubicBezTo>
                    <a:pt x="238328" y="456282"/>
                    <a:pt x="119164" y="842956"/>
                    <a:pt x="0" y="1229631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138392" y="5350211"/>
              <a:ext cx="37792" cy="15187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656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08" grpId="0"/>
      <p:bldP spid="94" grpId="0"/>
      <p:bldP spid="1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Inherent </a:t>
            </a:r>
            <a:r>
              <a:rPr lang="en-US" dirty="0" smtClean="0"/>
              <a:t>Positive Properties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" y="1219200"/>
                <a:ext cx="8896350" cy="4952104"/>
              </a:xfrm>
            </p:spPr>
            <p:txBody>
              <a:bodyPr>
                <a:normAutofit/>
              </a:bodyPr>
              <a:lstStyle/>
              <a:p>
                <a:pPr algn="l" rtl="0">
                  <a:buFont typeface="Wingdings" panose="05000000000000000000" pitchFamily="2" charset="2"/>
                  <a:buChar char="ü"/>
                </a:pPr>
                <a:r>
                  <a:rPr lang="en-US" sz="2400" dirty="0" smtClean="0"/>
                  <a:t>A </a:t>
                </a:r>
                <a:r>
                  <a:rPr lang="en-US" sz="2400" dirty="0"/>
                  <a:t>clear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global model </a:t>
                </a:r>
                <a:r>
                  <a:rPr lang="en-US" sz="2400" dirty="0"/>
                  <a:t>with a </a:t>
                </a:r>
                <a:r>
                  <a:rPr lang="en-US" sz="2400" dirty="0">
                    <a:solidFill>
                      <a:srgbClr val="00B0F0"/>
                    </a:solidFill>
                  </a:rPr>
                  <a:t>shift invariant local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prior</a:t>
                </a:r>
                <a:r>
                  <a:rPr lang="en-US" sz="2400" dirty="0" smtClean="0"/>
                  <a:t>.</a:t>
                </a:r>
              </a:p>
              <a:p>
                <a:pPr lvl="1" algn="l" rtl="0"/>
                <a:r>
                  <a:rPr lang="en-US" sz="2000" dirty="0" smtClean="0">
                    <a:solidFill>
                      <a:schemeClr val="tx1"/>
                    </a:solidFill>
                  </a:rPr>
                  <a:t>Every patch has a sparse representation w.r.t. to a local dictionary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l" rtl="0">
                  <a:buFont typeface="Wingdings" panose="05000000000000000000" pitchFamily="2" charset="2"/>
                  <a:buChar char="ü"/>
                </a:pPr>
                <a:r>
                  <a:rPr lang="en-US" sz="2400" dirty="0" smtClean="0"/>
                  <a:t>No disagreement on the patch overlaps.</a:t>
                </a:r>
              </a:p>
              <a:p>
                <a:pPr algn="l" rtl="0">
                  <a:buFont typeface="Wingdings" panose="05000000000000000000" pitchFamily="2" charset="2"/>
                  <a:buChar char="ü"/>
                </a:pPr>
                <a:r>
                  <a:rPr lang="en-US" sz="2400" dirty="0" smtClean="0"/>
                  <a:t>Related to the current common practice of patch</a:t>
                </a:r>
                <a:r>
                  <a:rPr lang="en-US" sz="2400" b="1" dirty="0" smtClean="0"/>
                  <a:t> </a:t>
                </a:r>
                <a:r>
                  <a:rPr lang="en-US" sz="2400" dirty="0" smtClean="0"/>
                  <a:t>averaging.</a:t>
                </a:r>
                <a:endParaRPr lang="en-US" sz="2400" dirty="0"/>
              </a:p>
              <a:p>
                <a:pPr lvl="1" algn="l" rtl="0">
                  <a:lnSpc>
                    <a:spcPct val="100000"/>
                  </a:lnSpc>
                </a:pPr>
                <a:r>
                  <a:rPr lang="en-US" sz="2200" dirty="0" smtClean="0"/>
                  <a:t>The signal can be written as</a:t>
                </a:r>
              </a:p>
              <a:p>
                <a:pPr marL="457200" lvl="1" indent="0" algn="l" rtl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2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200" b="1" i="0" smtClean="0">
                          <a:latin typeface="Cambria Math" panose="02040503050406030204" pitchFamily="18" charset="0"/>
                        </a:rPr>
                        <m:t>𝚪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200" b="1" i="0" smtClean="0">
                              <a:latin typeface="Cambria Math" panose="02040503050406030204" pitchFamily="18" charset="0"/>
                            </a:rPr>
                            <m:t>𝛀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0" smtClean="0">
                                  <a:latin typeface="Cambria Math" panose="02040503050406030204" pitchFamily="18" charset="0"/>
                                </a:rPr>
                                <m:t>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 smtClean="0"/>
              </a:p>
              <a:p>
                <a:pPr lvl="1" algn="l" rtl="0">
                  <a:lnSpc>
                    <a:spcPct val="10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sz="2200" dirty="0" smtClean="0"/>
                  <a:t> puts </a:t>
                </a:r>
                <a:r>
                  <a:rPr lang="en-US" sz="2200" dirty="0"/>
                  <a:t>the patch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1">
                        <a:latin typeface="Cambria Math" panose="02040503050406030204" pitchFamily="18" charset="0"/>
                      </a:rPr>
                      <m:t>𝛀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latin typeface="Cambria Math" panose="02040503050406030204" pitchFamily="18" charset="0"/>
                          </a:rPr>
                          <m:t>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200" dirty="0" smtClean="0"/>
                  <a:t> in </a:t>
                </a:r>
                <a:r>
                  <a:rPr lang="en-US" sz="2200" dirty="0"/>
                  <a:t>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200" dirty="0" err="1" smtClean="0"/>
                  <a:t>-th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location in the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-</a:t>
                </a:r>
                <a:r>
                  <a:rPr lang="en-US" sz="2200" dirty="0" smtClean="0"/>
                  <a:t>dimensional </a:t>
                </a:r>
                <a:r>
                  <a:rPr lang="en-US" sz="2200" dirty="0"/>
                  <a:t>vector</a:t>
                </a:r>
                <a:r>
                  <a:rPr lang="en-US" sz="2200" dirty="0" smtClean="0"/>
                  <a:t>.</a:t>
                </a:r>
              </a:p>
              <a:p>
                <a:pPr lvl="1" algn="l" rtl="0">
                  <a:lnSpc>
                    <a:spcPct val="100000"/>
                  </a:lnSpc>
                </a:pPr>
                <a:r>
                  <a:rPr lang="en-US" sz="2200" i="1" dirty="0" smtClean="0"/>
                  <a:t>The patch averaging scheme solves the sparse coding problem independently for every patch while convolutional sparse coding seeks for the representations of all the patches together</a:t>
                </a:r>
                <a:r>
                  <a:rPr lang="en-US" sz="2200" dirty="0" smtClean="0"/>
                  <a:t>.</a:t>
                </a:r>
                <a:endParaRPr lang="en-US" sz="2200" dirty="0"/>
              </a:p>
              <a:p>
                <a:pPr lvl="1" algn="l" rtl="0">
                  <a:buFont typeface="Wingdings" panose="05000000000000000000" pitchFamily="2" charset="2"/>
                  <a:buChar char="ü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" y="1219200"/>
                <a:ext cx="8896350" cy="4952104"/>
              </a:xfrm>
              <a:blipFill rotWithShape="0">
                <a:blip r:embed="rId2"/>
                <a:stretch>
                  <a:fillRect l="-960" t="-1724" r="-3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19</a:t>
            </a:fld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2662803"/>
            <a:ext cx="7886700" cy="1046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Motivation and Background</a:t>
            </a:r>
            <a:endParaRPr lang="he-IL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23888" y="736140"/>
            <a:ext cx="7886700" cy="1768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Part </a:t>
            </a:r>
            <a:r>
              <a:rPr lang="en-US" dirty="0" smtClean="0"/>
              <a:t>I</a:t>
            </a:r>
            <a:endParaRPr lang="he-I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2</a:t>
            </a:fld>
            <a:endParaRPr lang="he-I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19200"/>
            <a:ext cx="8896350" cy="4865406"/>
          </a:xfrm>
        </p:spPr>
        <p:txBody>
          <a:bodyPr>
            <a:normAutofit/>
          </a:bodyPr>
          <a:lstStyle/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/>
          </a:p>
          <a:p>
            <a:pPr algn="l" rtl="0"/>
            <a:endParaRPr lang="en-US" sz="2000" dirty="0" smtClean="0"/>
          </a:p>
          <a:p>
            <a:pPr marL="0" indent="0" algn="l" rtl="0">
              <a:buNone/>
            </a:pPr>
            <a:endParaRPr lang="en-US" sz="2000" dirty="0"/>
          </a:p>
          <a:p>
            <a:pPr marL="0" indent="0" algn="l" rtl="0">
              <a:buNone/>
            </a:pPr>
            <a:endParaRPr lang="en-US" sz="24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 rtl="0">
              <a:buNone/>
            </a:pPr>
            <a:r>
              <a:rPr lang="en-US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400" b="1" dirty="0">
                <a:ea typeface="Tahoma" panose="020B0604030504040204" pitchFamily="34" charset="0"/>
                <a:cs typeface="Tahoma" panose="020B0604030504040204" pitchFamily="34" charset="0"/>
              </a:rPr>
              <a:t>Main Questions We Aim to Address:</a:t>
            </a:r>
          </a:p>
          <a:p>
            <a:pPr marL="514350" indent="-514350" algn="l" rtl="0">
              <a:buFont typeface="+mj-lt"/>
              <a:buAutoNum type="romanUcPeriod"/>
            </a:pPr>
            <a:r>
              <a:rPr lang="en-US" sz="2200" dirty="0">
                <a:ea typeface="Tahoma" panose="020B0604030504040204" pitchFamily="34" charset="0"/>
                <a:cs typeface="Tahoma" panose="020B0604030504040204" pitchFamily="34" charset="0"/>
              </a:rPr>
              <a:t>Uniqueness of the solution to this problem ?</a:t>
            </a:r>
          </a:p>
          <a:p>
            <a:pPr marL="514350" indent="-514350" algn="l" rtl="0">
              <a:buFont typeface="+mj-lt"/>
              <a:buAutoNum type="romanUcPeriod"/>
            </a:pPr>
            <a:r>
              <a:rPr lang="en-US" sz="2200" dirty="0">
                <a:ea typeface="Tahoma" panose="020B0604030504040204" pitchFamily="34" charset="0"/>
                <a:cs typeface="Tahoma" panose="020B0604030504040204" pitchFamily="34" charset="0"/>
              </a:rPr>
              <a:t>Guaranteed recovery of the solution via </a:t>
            </a:r>
            <a:r>
              <a:rPr lang="en-US" sz="2200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global</a:t>
            </a:r>
            <a:r>
              <a:rPr lang="en-US" sz="2200" dirty="0">
                <a:ea typeface="Tahoma" panose="020B0604030504040204" pitchFamily="34" charset="0"/>
                <a:cs typeface="Tahoma" panose="020B0604030504040204" pitchFamily="34" charset="0"/>
              </a:rPr>
              <a:t> OMP/BP </a:t>
            </a:r>
            <a:r>
              <a:rPr lang="en-US" sz="2200" dirty="0" smtClean="0"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he-IL" sz="2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719299" y="1092748"/>
            <a:ext cx="1958164" cy="5016447"/>
            <a:chOff x="6719299" y="1035598"/>
            <a:chExt cx="1958164" cy="5016447"/>
          </a:xfrm>
          <a:solidFill>
            <a:schemeClr val="bg1">
              <a:lumMod val="85000"/>
              <a:lumOff val="15000"/>
            </a:schemeClr>
          </a:solidFill>
        </p:grpSpPr>
        <p:sp>
          <p:nvSpPr>
            <p:cNvPr id="186" name="Rounded Rectangle 185"/>
            <p:cNvSpPr/>
            <p:nvPr/>
          </p:nvSpPr>
          <p:spPr bwMode="auto">
            <a:xfrm>
              <a:off x="6719299" y="1036120"/>
              <a:ext cx="1958164" cy="492284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724892" y="1035598"/>
              <a:ext cx="952571" cy="50164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7" name="Rounded Rectangle 186"/>
            <p:cNvSpPr/>
            <p:nvPr/>
          </p:nvSpPr>
          <p:spPr bwMode="auto">
            <a:xfrm>
              <a:off x="7526833" y="1503491"/>
              <a:ext cx="205916" cy="201697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Rounded Rectangle 190"/>
            <p:cNvSpPr/>
            <p:nvPr/>
          </p:nvSpPr>
          <p:spPr bwMode="auto">
            <a:xfrm>
              <a:off x="7223742" y="1527980"/>
              <a:ext cx="502288" cy="40522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27879" y="1110231"/>
            <a:ext cx="1044653" cy="400110"/>
            <a:chOff x="6827879" y="1048319"/>
            <a:chExt cx="1044653" cy="400110"/>
          </a:xfrm>
        </p:grpSpPr>
        <p:sp>
          <p:nvSpPr>
            <p:cNvPr id="7" name="Left Brace 6"/>
            <p:cNvSpPr/>
            <p:nvPr/>
          </p:nvSpPr>
          <p:spPr>
            <a:xfrm>
              <a:off x="7779662" y="1180353"/>
              <a:ext cx="92870" cy="149126"/>
            </a:xfrm>
            <a:prstGeom prst="leftBrace">
              <a:avLst>
                <a:gd name="adj1" fmla="val 41353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827879" y="1048319"/>
                  <a:ext cx="1005455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7879" y="1048319"/>
                  <a:ext cx="1005455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7974669" y="941592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Left Brace 114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79" name="Group 478"/>
          <p:cNvGrpSpPr/>
          <p:nvPr/>
        </p:nvGrpSpPr>
        <p:grpSpPr>
          <a:xfrm>
            <a:off x="7974669" y="1087986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0" name="TextBox 479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80" name="TextBox 4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1" name="Left Brace 480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82" name="Group 481"/>
          <p:cNvGrpSpPr/>
          <p:nvPr/>
        </p:nvGrpSpPr>
        <p:grpSpPr>
          <a:xfrm>
            <a:off x="7974669" y="1234380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3" name="TextBox 482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83" name="TextBox 4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4" name="Left Brace 483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63" name="Group 562"/>
          <p:cNvGrpSpPr/>
          <p:nvPr/>
        </p:nvGrpSpPr>
        <p:grpSpPr>
          <a:xfrm>
            <a:off x="7974300" y="1238134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4" name="TextBox 563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64" name="TextBox 5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5" name="Left Brace 564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85" name="Group 484"/>
          <p:cNvGrpSpPr/>
          <p:nvPr/>
        </p:nvGrpSpPr>
        <p:grpSpPr>
          <a:xfrm>
            <a:off x="7974669" y="1380774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6" name="TextBox 485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86" name="TextBox 4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7" name="Left Brace 486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88" name="Group 487"/>
          <p:cNvGrpSpPr/>
          <p:nvPr/>
        </p:nvGrpSpPr>
        <p:grpSpPr>
          <a:xfrm>
            <a:off x="7974669" y="1527168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9" name="TextBox 488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89" name="TextBox 4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0" name="Left Brace 489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7974669" y="1673562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2" name="TextBox 491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92" name="TextBox 4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3" name="Left Brace 492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94" name="Group 493"/>
          <p:cNvGrpSpPr/>
          <p:nvPr/>
        </p:nvGrpSpPr>
        <p:grpSpPr>
          <a:xfrm>
            <a:off x="7974669" y="1819956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5" name="TextBox 494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95" name="TextBox 4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6" name="Left Brace 495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97" name="Group 496"/>
          <p:cNvGrpSpPr/>
          <p:nvPr/>
        </p:nvGrpSpPr>
        <p:grpSpPr>
          <a:xfrm>
            <a:off x="7974669" y="1966350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8" name="TextBox 497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98" name="TextBox 4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9" name="Left Brace 498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00" name="Group 499"/>
          <p:cNvGrpSpPr/>
          <p:nvPr/>
        </p:nvGrpSpPr>
        <p:grpSpPr>
          <a:xfrm>
            <a:off x="7974669" y="2112744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1" name="TextBox 500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01" name="TextBox 5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2" name="Left Brace 501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03" name="Group 502"/>
          <p:cNvGrpSpPr/>
          <p:nvPr/>
        </p:nvGrpSpPr>
        <p:grpSpPr>
          <a:xfrm>
            <a:off x="7974669" y="2259138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4" name="TextBox 503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04" name="TextBox 5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5" name="Left Brace 504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06" name="Group 505"/>
          <p:cNvGrpSpPr/>
          <p:nvPr/>
        </p:nvGrpSpPr>
        <p:grpSpPr>
          <a:xfrm>
            <a:off x="7974669" y="2405532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7" name="TextBox 506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07" name="TextBox 5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8" name="Left Brace 507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09" name="Group 508"/>
          <p:cNvGrpSpPr/>
          <p:nvPr/>
        </p:nvGrpSpPr>
        <p:grpSpPr>
          <a:xfrm>
            <a:off x="7974669" y="2551926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0" name="TextBox 509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10" name="TextBox 5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1" name="Left Brace 510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12" name="Group 511"/>
          <p:cNvGrpSpPr/>
          <p:nvPr/>
        </p:nvGrpSpPr>
        <p:grpSpPr>
          <a:xfrm>
            <a:off x="7974669" y="2698320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" name="TextBox 512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13" name="TextBox 5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4" name="Left Brace 513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15" name="Group 514"/>
          <p:cNvGrpSpPr/>
          <p:nvPr/>
        </p:nvGrpSpPr>
        <p:grpSpPr>
          <a:xfrm>
            <a:off x="7974669" y="2844714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6" name="TextBox 515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16" name="TextBox 5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7" name="Left Brace 516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18" name="Group 517"/>
          <p:cNvGrpSpPr/>
          <p:nvPr/>
        </p:nvGrpSpPr>
        <p:grpSpPr>
          <a:xfrm>
            <a:off x="7974669" y="2991108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9" name="TextBox 518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19" name="TextBox 5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0" name="Left Brace 519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7974669" y="3137502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2" name="TextBox 521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22" name="TextBox 5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3" name="Left Brace 522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24" name="Group 523"/>
          <p:cNvGrpSpPr/>
          <p:nvPr/>
        </p:nvGrpSpPr>
        <p:grpSpPr>
          <a:xfrm>
            <a:off x="7974669" y="3283896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5" name="TextBox 524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25" name="TextBox 5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6" name="Left Brace 525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27" name="Group 526"/>
          <p:cNvGrpSpPr/>
          <p:nvPr/>
        </p:nvGrpSpPr>
        <p:grpSpPr>
          <a:xfrm>
            <a:off x="7974669" y="3430290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8" name="TextBox 527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28" name="TextBox 5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9" name="Left Brace 528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30" name="Group 529"/>
          <p:cNvGrpSpPr/>
          <p:nvPr/>
        </p:nvGrpSpPr>
        <p:grpSpPr>
          <a:xfrm>
            <a:off x="7974669" y="3576684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1" name="TextBox 530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31" name="TextBox 5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2" name="Left Brace 531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33" name="Group 532"/>
          <p:cNvGrpSpPr/>
          <p:nvPr/>
        </p:nvGrpSpPr>
        <p:grpSpPr>
          <a:xfrm>
            <a:off x="7974669" y="3723078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4" name="TextBox 533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34" name="TextBox 5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5" name="Left Brace 534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36" name="Group 535"/>
          <p:cNvGrpSpPr/>
          <p:nvPr/>
        </p:nvGrpSpPr>
        <p:grpSpPr>
          <a:xfrm>
            <a:off x="7974669" y="3869472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7" name="TextBox 536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37" name="TextBox 5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8" name="Left Brace 537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39" name="Group 538"/>
          <p:cNvGrpSpPr/>
          <p:nvPr/>
        </p:nvGrpSpPr>
        <p:grpSpPr>
          <a:xfrm>
            <a:off x="7974669" y="4015866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0" name="TextBox 539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40" name="TextBox 5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1" name="Left Brace 540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42" name="Group 541"/>
          <p:cNvGrpSpPr/>
          <p:nvPr/>
        </p:nvGrpSpPr>
        <p:grpSpPr>
          <a:xfrm>
            <a:off x="7974669" y="4162260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3" name="TextBox 542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43" name="TextBox 5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4" name="Left Brace 543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45" name="Group 544"/>
          <p:cNvGrpSpPr/>
          <p:nvPr/>
        </p:nvGrpSpPr>
        <p:grpSpPr>
          <a:xfrm>
            <a:off x="7974669" y="4308654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6" name="TextBox 545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46" name="TextBox 5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7" name="Left Brace 546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48" name="Group 547"/>
          <p:cNvGrpSpPr/>
          <p:nvPr/>
        </p:nvGrpSpPr>
        <p:grpSpPr>
          <a:xfrm>
            <a:off x="7974669" y="4455048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9" name="TextBox 548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49" name="TextBox 5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0" name="Left Brace 549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51" name="Group 550"/>
          <p:cNvGrpSpPr/>
          <p:nvPr/>
        </p:nvGrpSpPr>
        <p:grpSpPr>
          <a:xfrm>
            <a:off x="7974669" y="4601433"/>
            <a:ext cx="621807" cy="1026620"/>
            <a:chOff x="8238962" y="2324795"/>
            <a:chExt cx="621807" cy="1191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2" name="TextBox 551"/>
                <p:cNvSpPr txBox="1"/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32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52" name="TextBox 5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360" y="2522676"/>
                  <a:ext cx="457409" cy="621530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3" name="Left Brace 552"/>
            <p:cNvSpPr/>
            <p:nvPr/>
          </p:nvSpPr>
          <p:spPr bwMode="auto">
            <a:xfrm flipH="1">
              <a:off x="8238962" y="2324795"/>
              <a:ext cx="197614" cy="1191482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Norm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Problem</a:t>
                </a:r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1"/>
                <a:stretch>
                  <a:fillRect l="-2742" t="-20968" b="-354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20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4300" y="2107556"/>
                <a:ext cx="4788613" cy="7496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p>
                          </m:sSubSup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  </m:t>
                          </m:r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</m:func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2107556"/>
                <a:ext cx="4788613" cy="74967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300" y="1219200"/>
                <a:ext cx="2914998" cy="76930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</m:d>
                        </m:e>
                        <m:sub>
                          <m:r>
                            <a:rPr lang="en-US" sz="2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p>
                      </m:sSubSup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lim>
                      </m:limLow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𝛄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1219200"/>
                <a:ext cx="2914998" cy="769306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55502" y="2856764"/>
            <a:ext cx="56560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</a:rPr>
              <a:t>A global sparse vector is likely if it can </a:t>
            </a:r>
            <a:r>
              <a:rPr lang="en-US" sz="2400" dirty="0" smtClean="0">
                <a:solidFill>
                  <a:srgbClr val="FF0000"/>
                </a:solidFill>
              </a:rPr>
              <a:t>represent every </a:t>
            </a:r>
            <a:r>
              <a:rPr lang="en-US" sz="2400" dirty="0">
                <a:solidFill>
                  <a:srgbClr val="FF0000"/>
                </a:solidFill>
              </a:rPr>
              <a:t>patch in the </a:t>
            </a:r>
            <a:r>
              <a:rPr lang="en-US" sz="2400" dirty="0" smtClean="0">
                <a:solidFill>
                  <a:srgbClr val="FF0000"/>
                </a:solidFill>
              </a:rPr>
              <a:t>signal sparsely.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14300" y="2986050"/>
            <a:ext cx="726403" cy="5212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884013" y="1238817"/>
            <a:ext cx="76811" cy="4820974"/>
            <a:chOff x="7986654" y="1181667"/>
            <a:chExt cx="76811" cy="4820974"/>
          </a:xfrm>
        </p:grpSpPr>
        <p:sp>
          <p:nvSpPr>
            <p:cNvPr id="75" name="Rectangle 74"/>
            <p:cNvSpPr/>
            <p:nvPr/>
          </p:nvSpPr>
          <p:spPr>
            <a:xfrm>
              <a:off x="7987379" y="1181667"/>
              <a:ext cx="76074" cy="48203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986654" y="1326926"/>
              <a:ext cx="76811" cy="4603378"/>
              <a:chOff x="7986654" y="1288826"/>
              <a:chExt cx="76811" cy="4603378"/>
            </a:xfrm>
            <a:solidFill>
              <a:srgbClr val="FFC000"/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7987865" y="1288826"/>
                <a:ext cx="75600" cy="75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7987071" y="1507265"/>
                <a:ext cx="75600" cy="75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68" name="Rectangle 567"/>
              <p:cNvSpPr/>
              <p:nvPr/>
            </p:nvSpPr>
            <p:spPr>
              <a:xfrm>
                <a:off x="7987071" y="1580436"/>
                <a:ext cx="75600" cy="75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69" name="Rectangle 568"/>
              <p:cNvSpPr/>
              <p:nvPr/>
            </p:nvSpPr>
            <p:spPr>
              <a:xfrm>
                <a:off x="7987035" y="1873132"/>
                <a:ext cx="75600" cy="75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70" name="Rectangle 569"/>
              <p:cNvSpPr/>
              <p:nvPr/>
            </p:nvSpPr>
            <p:spPr>
              <a:xfrm>
                <a:off x="7987035" y="2309440"/>
                <a:ext cx="75600" cy="75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71" name="Rectangle 570"/>
              <p:cNvSpPr/>
              <p:nvPr/>
            </p:nvSpPr>
            <p:spPr>
              <a:xfrm>
                <a:off x="7987035" y="2749928"/>
                <a:ext cx="75600" cy="75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7986654" y="2894850"/>
                <a:ext cx="75600" cy="75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73" name="Rectangle 572"/>
              <p:cNvSpPr/>
              <p:nvPr/>
            </p:nvSpPr>
            <p:spPr>
              <a:xfrm>
                <a:off x="7987035" y="3260221"/>
                <a:ext cx="75600" cy="75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74" name="Rectangle 573"/>
              <p:cNvSpPr/>
              <p:nvPr/>
            </p:nvSpPr>
            <p:spPr>
              <a:xfrm>
                <a:off x="7987035" y="3553400"/>
                <a:ext cx="75600" cy="75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75" name="Rectangle 574"/>
              <p:cNvSpPr/>
              <p:nvPr/>
            </p:nvSpPr>
            <p:spPr>
              <a:xfrm>
                <a:off x="7987035" y="4068057"/>
                <a:ext cx="75600" cy="75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76" name="Rectangle 575"/>
              <p:cNvSpPr/>
              <p:nvPr/>
            </p:nvSpPr>
            <p:spPr>
              <a:xfrm>
                <a:off x="7987759" y="4429525"/>
                <a:ext cx="75600" cy="75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77" name="Rectangle 576"/>
              <p:cNvSpPr/>
              <p:nvPr/>
            </p:nvSpPr>
            <p:spPr>
              <a:xfrm>
                <a:off x="7986654" y="4505401"/>
                <a:ext cx="75600" cy="75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78" name="Rectangle 577"/>
              <p:cNvSpPr/>
              <p:nvPr/>
            </p:nvSpPr>
            <p:spPr>
              <a:xfrm>
                <a:off x="7986654" y="5014269"/>
                <a:ext cx="75600" cy="75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79" name="Rectangle 578"/>
              <p:cNvSpPr/>
              <p:nvPr/>
            </p:nvSpPr>
            <p:spPr>
              <a:xfrm>
                <a:off x="7987035" y="5234733"/>
                <a:ext cx="75600" cy="75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80" name="Rectangle 579"/>
              <p:cNvSpPr/>
              <p:nvPr/>
            </p:nvSpPr>
            <p:spPr>
              <a:xfrm>
                <a:off x="7986654" y="5452578"/>
                <a:ext cx="75600" cy="75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81" name="Rectangle 580"/>
              <p:cNvSpPr/>
              <p:nvPr/>
            </p:nvSpPr>
            <p:spPr>
              <a:xfrm>
                <a:off x="7987638" y="5816604"/>
                <a:ext cx="75600" cy="75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566" name="Rectangle 565"/>
            <p:cNvSpPr/>
            <p:nvPr/>
          </p:nvSpPr>
          <p:spPr>
            <a:xfrm>
              <a:off x="7987379" y="1182265"/>
              <a:ext cx="76074" cy="4820376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7989416" y="6002043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989416" y="1473811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989416" y="1765955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989416" y="2058099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989416" y="2350243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989416" y="2642387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989416" y="2934531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989416" y="3226675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989416" y="3518819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989416" y="3810963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989416" y="4103107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7989416" y="4395251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989416" y="4687395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7989416" y="4979539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989416" y="5271683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989416" y="5563827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989416" y="5855971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989416" y="1181667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989416" y="1327739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989416" y="1619883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989416" y="1912027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7989416" y="2204171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989416" y="2496315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7989416" y="2788459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989416" y="3080603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989416" y="3372747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989416" y="3664891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7989416" y="3957035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989416" y="4249179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989416" y="4541323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989416" y="4833467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989416" y="5125611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7989416" y="5417755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7989416" y="5709899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7989416" y="1400775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7989416" y="1692919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7989416" y="1985063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7989416" y="2277207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7989416" y="2569351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7989416" y="2861495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7989416" y="3153639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7989416" y="3445783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7989416" y="3737927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7989416" y="4030071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7989416" y="4322215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7989416" y="4614359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7989416" y="4906503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7989416" y="5198647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7989416" y="5490791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7989416" y="5782935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7989416" y="1254703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7989416" y="1546847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7989416" y="1838991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7989416" y="2131135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7989416" y="2423279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7989416" y="2715423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7989416" y="3007567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7989416" y="3299711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7989416" y="3591855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7989416" y="3883999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7989416" y="4176143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7989416" y="4468287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7989416" y="4760431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7989416" y="5052575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7989416" y="5344719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989416" y="5636863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7989416" y="5929007"/>
              <a:ext cx="72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304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59 L 3.61111E-6 0.0638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6 L 3.61111E-6 0.0638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59 L 3.61111E-6 0.06389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59 L 3.61111E-6 0.06389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6 L 3.61111E-6 0.0638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59 L 3.61111E-6 0.06389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59 L 3.61111E-6 0.0638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6 L 3.61111E-6 0.06389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59 L 3.61111E-6 0.0638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59 L 3.61111E-6 0.06389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6 L 3.61111E-6 0.06389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59 L 3.61111E-6 0.06389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59 L 3.61111E-6 0.06389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6 L 3.61111E-6 0.06389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59 L 3.61111E-6 0.06389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59 L 3.61111E-6 0.06388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6 L 3.61111E-6 0.06389 " pathEditMode="relative" rAng="0" ptsTypes="AA">
                                      <p:cBhvr>
                                        <p:cTn id="135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59 L 3.61111E-6 0.06389 " pathEditMode="relative" rAng="0" ptsTypes="AA">
                                      <p:cBhvr>
                                        <p:cTn id="142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59 L 3.61111E-6 0.06389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6 L 3.61111E-6 0.06389 " pathEditMode="relative" rAng="0" ptsTypes="AA">
                                      <p:cBhvr>
                                        <p:cTn id="156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59 L 3.61111E-6 0.06389 " pathEditMode="relative" rAng="0" ptsTypes="AA">
                                      <p:cBhvr>
                                        <p:cTn id="163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59 L 3.61111E-6 0.06389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6 L 3.61111E-6 0.06389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59 L 3.61111E-6 0.06389 " pathEditMode="relative" rAng="0" ptsTypes="AA">
                                      <p:cBhvr>
                                        <p:cTn id="184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59 L 3.61111E-6 0.06388 " pathEditMode="relative" rAng="0" ptsTypes="AA">
                                      <p:cBhvr>
                                        <p:cTn id="191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26 L 3.61111E-6 0.06389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Uniqueness via </a:t>
            </a:r>
            <a:r>
              <a:rPr lang="en-US" dirty="0"/>
              <a:t>Mutual Coherence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21</a:t>
            </a:fld>
            <a:endParaRPr lang="he-I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9973" y="2170426"/>
            <a:ext cx="7942941" cy="1960790"/>
            <a:chOff x="129973" y="2050280"/>
            <a:chExt cx="7942941" cy="19607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/>
                <p:cNvSpPr/>
                <p:nvPr/>
              </p:nvSpPr>
              <p:spPr>
                <a:xfrm>
                  <a:off x="1052035" y="2050280"/>
                  <a:ext cx="7020879" cy="1960790"/>
                </a:xfrm>
                <a:prstGeom prst="roundRect">
                  <a:avLst/>
                </a:prstGeom>
                <a:solidFill>
                  <a:srgbClr val="3333CC"/>
                </a:solidFill>
                <a:ln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 rtl="0"/>
                  <a:r>
                    <a:rPr lang="en-US" sz="2400" b="1" u="sng" dirty="0" smtClean="0">
                      <a:solidFill>
                        <a:schemeClr val="tx1"/>
                      </a:solidFill>
                    </a:rPr>
                    <a:t>Theorem</a:t>
                  </a:r>
                  <a:r>
                    <a:rPr lang="en-US" sz="2400" dirty="0">
                      <a:solidFill>
                        <a:schemeClr val="tx1"/>
                      </a:solidFill>
                    </a:rPr>
                    <a:t>: If a solution </a:t>
                  </a:r>
                  <a14:m>
                    <m:oMath xmlns:m="http://schemas.openxmlformats.org/officeDocument/2006/math">
                      <m:r>
                        <a:rPr lang="en-US" sz="2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is found for </a:t>
                  </a:r>
                  <a14:m>
                    <m:oMath xmlns:m="http://schemas.openxmlformats.org/officeDocument/2006/math"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such that:</a:t>
                  </a:r>
                </a:p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</m:d>
                          </m:e>
                          <m:sub>
                            <m: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sup>
                        </m:sSubSup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𝐃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  <a:p>
                  <a:pPr algn="l" rtl="0"/>
                  <a:r>
                    <a:rPr lang="en-US" sz="2400" dirty="0">
                      <a:solidFill>
                        <a:schemeClr val="tx1"/>
                      </a:solidFill>
                    </a:rPr>
                    <a:t>Then this is necessarily 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the unique </a:t>
                  </a:r>
                  <a:r>
                    <a:rPr lang="en-US" sz="2400" b="1" dirty="0">
                      <a:solidFill>
                        <a:srgbClr val="00B050"/>
                      </a:solidFill>
                    </a:rPr>
                    <a:t>globally</a:t>
                  </a:r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400" dirty="0">
                      <a:solidFill>
                        <a:schemeClr val="tx1"/>
                      </a:solidFill>
                    </a:rPr>
                    <a:t>optimal solution to this problem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.</a:t>
                  </a:r>
                  <a:endParaRPr lang="he-IL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ounded 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035" y="2050280"/>
                  <a:ext cx="7020879" cy="1960790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 t="-3727" b="-9006"/>
                  </a:stretch>
                </a:blipFill>
                <a:ln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eform 28"/>
            <p:cNvSpPr>
              <a:spLocks/>
            </p:cNvSpPr>
            <p:nvPr/>
          </p:nvSpPr>
          <p:spPr bwMode="auto">
            <a:xfrm flipH="1">
              <a:off x="129973" y="2646401"/>
              <a:ext cx="922062" cy="768548"/>
            </a:xfrm>
            <a:custGeom>
              <a:avLst/>
              <a:gdLst>
                <a:gd name="T0" fmla="*/ 2147483647 w 567"/>
                <a:gd name="T1" fmla="*/ 2147483647 h 446"/>
                <a:gd name="T2" fmla="*/ 2147483647 w 567"/>
                <a:gd name="T3" fmla="*/ 2147483647 h 446"/>
                <a:gd name="T4" fmla="*/ 2147483647 w 567"/>
                <a:gd name="T5" fmla="*/ 0 h 446"/>
                <a:gd name="T6" fmla="*/ 2147483647 w 567"/>
                <a:gd name="T7" fmla="*/ 2147483647 h 446"/>
                <a:gd name="T8" fmla="*/ 2147483647 w 567"/>
                <a:gd name="T9" fmla="*/ 2147483647 h 446"/>
                <a:gd name="T10" fmla="*/ 2147483647 w 567"/>
                <a:gd name="T11" fmla="*/ 2147483647 h 446"/>
                <a:gd name="T12" fmla="*/ 2147483647 w 567"/>
                <a:gd name="T13" fmla="*/ 2147483647 h 446"/>
                <a:gd name="T14" fmla="*/ 2147483647 w 567"/>
                <a:gd name="T15" fmla="*/ 2147483647 h 446"/>
                <a:gd name="T16" fmla="*/ 2147483647 w 567"/>
                <a:gd name="T17" fmla="*/ 2147483647 h 4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7"/>
                <a:gd name="T28" fmla="*/ 0 h 446"/>
                <a:gd name="T29" fmla="*/ 567 w 567"/>
                <a:gd name="T30" fmla="*/ 446 h 4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7" h="446">
                  <a:moveTo>
                    <a:pt x="532" y="30"/>
                  </a:moveTo>
                  <a:cubicBezTo>
                    <a:pt x="497" y="25"/>
                    <a:pt x="300" y="175"/>
                    <a:pt x="261" y="170"/>
                  </a:cubicBezTo>
                  <a:cubicBezTo>
                    <a:pt x="222" y="165"/>
                    <a:pt x="338" y="0"/>
                    <a:pt x="296" y="0"/>
                  </a:cubicBezTo>
                  <a:cubicBezTo>
                    <a:pt x="254" y="0"/>
                    <a:pt x="0" y="98"/>
                    <a:pt x="11" y="170"/>
                  </a:cubicBezTo>
                  <a:cubicBezTo>
                    <a:pt x="22" y="242"/>
                    <a:pt x="318" y="416"/>
                    <a:pt x="361" y="431"/>
                  </a:cubicBezTo>
                  <a:cubicBezTo>
                    <a:pt x="404" y="446"/>
                    <a:pt x="244" y="276"/>
                    <a:pt x="271" y="260"/>
                  </a:cubicBezTo>
                  <a:cubicBezTo>
                    <a:pt x="298" y="244"/>
                    <a:pt x="494" y="346"/>
                    <a:pt x="527" y="336"/>
                  </a:cubicBezTo>
                  <a:cubicBezTo>
                    <a:pt x="560" y="326"/>
                    <a:pt x="467" y="253"/>
                    <a:pt x="471" y="200"/>
                  </a:cubicBezTo>
                  <a:cubicBezTo>
                    <a:pt x="475" y="147"/>
                    <a:pt x="567" y="35"/>
                    <a:pt x="532" y="30"/>
                  </a:cubicBez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0194" y="4552800"/>
            <a:ext cx="8363596" cy="120032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We should be excited about this result and later </a:t>
            </a:r>
            <a:r>
              <a:rPr lang="en-US" sz="2400" dirty="0" smtClean="0"/>
              <a:t>ones because </a:t>
            </a:r>
            <a:r>
              <a:rPr lang="en-US" sz="2400" dirty="0"/>
              <a:t>they pose a </a:t>
            </a:r>
            <a:r>
              <a:rPr lang="en-US" sz="2400" b="1" dirty="0">
                <a:solidFill>
                  <a:srgbClr val="00B0F0"/>
                </a:solidFill>
              </a:rPr>
              <a:t>local</a:t>
            </a:r>
            <a:r>
              <a:rPr lang="en-US" sz="2400" dirty="0"/>
              <a:t> constraint for a </a:t>
            </a:r>
            <a:r>
              <a:rPr lang="en-US" sz="2400" b="1" dirty="0">
                <a:solidFill>
                  <a:srgbClr val="00B050"/>
                </a:solidFill>
              </a:rPr>
              <a:t>global</a:t>
            </a:r>
            <a:r>
              <a:rPr lang="en-US" sz="2400" dirty="0"/>
              <a:t> guarantee, and as such, they are far more optimistic compared to the </a:t>
            </a:r>
            <a:r>
              <a:rPr lang="en-US" sz="2400" b="1" dirty="0" smtClean="0">
                <a:solidFill>
                  <a:srgbClr val="00B050"/>
                </a:solidFill>
              </a:rPr>
              <a:t>global</a:t>
            </a:r>
            <a:r>
              <a:rPr lang="en-US" sz="2400" dirty="0" smtClean="0"/>
              <a:t> guarantees </a:t>
            </a:r>
            <a:endParaRPr lang="he-IL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19139" y="6171304"/>
                <a:ext cx="3788193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dirty="0" smtClean="0"/>
                  <a:t>8 non-zeros per stripe can result in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06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 smtClean="0"/>
                  <a:t> non-zeros globally</a:t>
                </a:r>
                <a:endParaRPr lang="he-IL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139" y="6171304"/>
                <a:ext cx="3788193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1771" t="-4310" r="-2254" b="-146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68167" y="1151242"/>
                <a:ext cx="4788613" cy="5976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p>
                          </m:sSubSup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  </m:t>
                          </m:r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</m:func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167" y="1151242"/>
                <a:ext cx="4788613" cy="5976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5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</a:t>
            </a:r>
            <a:r>
              <a:rPr lang="en-US" dirty="0" smtClean="0"/>
              <a:t>Guarantees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298" y="1823399"/>
            <a:ext cx="8896350" cy="364963"/>
          </a:xfrm>
        </p:spPr>
        <p:txBody>
          <a:bodyPr>
            <a:normAutofit fontScale="92500" lnSpcReduction="20000"/>
          </a:bodyPr>
          <a:lstStyle/>
          <a:p>
            <a:pPr marL="0" indent="0" algn="ctr" rtl="0">
              <a:buNone/>
            </a:pPr>
            <a:r>
              <a:rPr lang="en-US" sz="2600" dirty="0" smtClean="0"/>
              <a:t>Lets </a:t>
            </a:r>
            <a:r>
              <a:rPr lang="en-US" sz="2600" dirty="0"/>
              <a:t>solve this problem via OMP or BP, applied </a:t>
            </a:r>
            <a:r>
              <a:rPr lang="en-US" sz="2600" dirty="0">
                <a:solidFill>
                  <a:srgbClr val="00B050"/>
                </a:solidFill>
              </a:rPr>
              <a:t>globally</a:t>
            </a:r>
            <a:endParaRPr lang="he-IL" sz="2600" dirty="0">
              <a:solidFill>
                <a:srgbClr val="00B050"/>
              </a:solidFill>
            </a:endParaRPr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22</a:t>
            </a:fld>
            <a:endParaRPr lang="he-I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7636" y="3582094"/>
            <a:ext cx="7527615" cy="1676376"/>
            <a:chOff x="337636" y="2308847"/>
            <a:chExt cx="7527615" cy="16763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/>
                <p:cNvSpPr/>
                <p:nvPr/>
              </p:nvSpPr>
              <p:spPr>
                <a:xfrm>
                  <a:off x="1259698" y="2308847"/>
                  <a:ext cx="6605553" cy="1676376"/>
                </a:xfrm>
                <a:prstGeom prst="roundRect">
                  <a:avLst/>
                </a:prstGeom>
                <a:solidFill>
                  <a:srgbClr val="3333CC"/>
                </a:solidFill>
                <a:ln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 rtl="0"/>
                  <a:r>
                    <a:rPr lang="en-US" sz="2400" b="1" u="sng" dirty="0" smtClean="0">
                      <a:solidFill>
                        <a:schemeClr val="tx1"/>
                      </a:solidFill>
                    </a:rPr>
                    <a:t>Theorem</a:t>
                  </a:r>
                  <a:r>
                    <a:rPr lang="en-US" sz="2400" b="1" dirty="0">
                      <a:solidFill>
                        <a:schemeClr val="tx1"/>
                      </a:solidFill>
                    </a:rPr>
                    <a:t>:</a:t>
                  </a:r>
                  <a:r>
                    <a:rPr lang="en-US" sz="2400" dirty="0">
                      <a:solidFill>
                        <a:schemeClr val="tx1"/>
                      </a:solidFill>
                    </a:rPr>
                    <a:t> If a solution </a:t>
                  </a:r>
                  <a14:m>
                    <m:oMath xmlns:m="http://schemas.openxmlformats.org/officeDocument/2006/math">
                      <m:r>
                        <a:rPr lang="en-US" sz="2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of </a:t>
                  </a:r>
                  <a14:m>
                    <m:oMath xmlns:m="http://schemas.openxmlformats.org/officeDocument/2006/math"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satisfies: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sup>
                        </m:sSubSup>
                        <m:r>
                          <a:rPr lang="en-US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𝐃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  <a:p>
                  <a:pPr algn="l" rtl="0"/>
                  <a:r>
                    <a:rPr lang="en-US" sz="2400" dirty="0">
                      <a:solidFill>
                        <a:schemeClr val="tx1"/>
                      </a:solidFill>
                    </a:rPr>
                    <a:t>Then </a:t>
                  </a:r>
                  <a:r>
                    <a:rPr lang="en-US" sz="2400" b="1" dirty="0">
                      <a:solidFill>
                        <a:srgbClr val="00B050"/>
                      </a:solidFill>
                    </a:rPr>
                    <a:t>global</a:t>
                  </a:r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400" dirty="0">
                      <a:solidFill>
                        <a:schemeClr val="tx1"/>
                      </a:solidFill>
                    </a:rPr>
                    <a:t>OMP and BP are guaranteed to find it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.</a:t>
                  </a:r>
                  <a:endParaRPr lang="he-IL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ounded 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698" y="2308847"/>
                  <a:ext cx="6605553" cy="1676376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 l="-185" t="-2182" b="-8000"/>
                  </a:stretch>
                </a:blipFill>
                <a:ln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eform 28"/>
            <p:cNvSpPr>
              <a:spLocks/>
            </p:cNvSpPr>
            <p:nvPr/>
          </p:nvSpPr>
          <p:spPr bwMode="auto">
            <a:xfrm flipH="1">
              <a:off x="337636" y="2761919"/>
              <a:ext cx="922062" cy="768548"/>
            </a:xfrm>
            <a:custGeom>
              <a:avLst/>
              <a:gdLst>
                <a:gd name="T0" fmla="*/ 2147483647 w 567"/>
                <a:gd name="T1" fmla="*/ 2147483647 h 446"/>
                <a:gd name="T2" fmla="*/ 2147483647 w 567"/>
                <a:gd name="T3" fmla="*/ 2147483647 h 446"/>
                <a:gd name="T4" fmla="*/ 2147483647 w 567"/>
                <a:gd name="T5" fmla="*/ 0 h 446"/>
                <a:gd name="T6" fmla="*/ 2147483647 w 567"/>
                <a:gd name="T7" fmla="*/ 2147483647 h 446"/>
                <a:gd name="T8" fmla="*/ 2147483647 w 567"/>
                <a:gd name="T9" fmla="*/ 2147483647 h 446"/>
                <a:gd name="T10" fmla="*/ 2147483647 w 567"/>
                <a:gd name="T11" fmla="*/ 2147483647 h 446"/>
                <a:gd name="T12" fmla="*/ 2147483647 w 567"/>
                <a:gd name="T13" fmla="*/ 2147483647 h 446"/>
                <a:gd name="T14" fmla="*/ 2147483647 w 567"/>
                <a:gd name="T15" fmla="*/ 2147483647 h 446"/>
                <a:gd name="T16" fmla="*/ 2147483647 w 567"/>
                <a:gd name="T17" fmla="*/ 2147483647 h 4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7"/>
                <a:gd name="T28" fmla="*/ 0 h 446"/>
                <a:gd name="T29" fmla="*/ 567 w 567"/>
                <a:gd name="T30" fmla="*/ 446 h 4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7" h="446">
                  <a:moveTo>
                    <a:pt x="532" y="30"/>
                  </a:moveTo>
                  <a:cubicBezTo>
                    <a:pt x="497" y="25"/>
                    <a:pt x="300" y="175"/>
                    <a:pt x="261" y="170"/>
                  </a:cubicBezTo>
                  <a:cubicBezTo>
                    <a:pt x="222" y="165"/>
                    <a:pt x="338" y="0"/>
                    <a:pt x="296" y="0"/>
                  </a:cubicBezTo>
                  <a:cubicBezTo>
                    <a:pt x="254" y="0"/>
                    <a:pt x="0" y="98"/>
                    <a:pt x="11" y="170"/>
                  </a:cubicBezTo>
                  <a:cubicBezTo>
                    <a:pt x="22" y="242"/>
                    <a:pt x="318" y="416"/>
                    <a:pt x="361" y="431"/>
                  </a:cubicBezTo>
                  <a:cubicBezTo>
                    <a:pt x="404" y="446"/>
                    <a:pt x="244" y="276"/>
                    <a:pt x="271" y="260"/>
                  </a:cubicBezTo>
                  <a:cubicBezTo>
                    <a:pt x="298" y="244"/>
                    <a:pt x="494" y="346"/>
                    <a:pt x="527" y="336"/>
                  </a:cubicBezTo>
                  <a:cubicBezTo>
                    <a:pt x="560" y="326"/>
                    <a:pt x="467" y="253"/>
                    <a:pt x="471" y="200"/>
                  </a:cubicBezTo>
                  <a:cubicBezTo>
                    <a:pt x="475" y="147"/>
                    <a:pt x="567" y="35"/>
                    <a:pt x="532" y="30"/>
                  </a:cubicBez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68167" y="1151242"/>
                <a:ext cx="4788613" cy="5976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p>
                          </m:sSubSup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  </m:t>
                          </m:r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</m:func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167" y="1151242"/>
                <a:ext cx="4788613" cy="5976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7" name="Picture 8" descr="http://www.arborinvestmentplanner.com/wp-content/uploads/2013/05/Greed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537" y="2714658"/>
            <a:ext cx="1206871" cy="86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653595" y="2698638"/>
            <a:ext cx="802386" cy="865106"/>
            <a:chOff x="5777843" y="3644449"/>
            <a:chExt cx="1149591" cy="1239451"/>
          </a:xfrm>
        </p:grpSpPr>
        <p:sp>
          <p:nvSpPr>
            <p:cNvPr id="19" name="Oval 18"/>
            <p:cNvSpPr/>
            <p:nvPr/>
          </p:nvSpPr>
          <p:spPr>
            <a:xfrm rot="2856498">
              <a:off x="6293564" y="3960789"/>
              <a:ext cx="269596" cy="5908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0" name="Picture 16" descr="http://vectortoons.com/wp-content/uploads/2016/01/people-sitting-collection-001-371x400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7843" y="3644449"/>
              <a:ext cx="1149591" cy="1239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Freeform 31"/>
          <p:cNvSpPr>
            <a:spLocks/>
          </p:cNvSpPr>
          <p:nvPr/>
        </p:nvSpPr>
        <p:spPr bwMode="auto">
          <a:xfrm>
            <a:off x="2866491" y="2109244"/>
            <a:ext cx="3591460" cy="550495"/>
          </a:xfrm>
          <a:custGeom>
            <a:avLst/>
            <a:gdLst>
              <a:gd name="T0" fmla="*/ 2147483647 w 3169"/>
              <a:gd name="T1" fmla="*/ 2147483647 h 683"/>
              <a:gd name="T2" fmla="*/ 2147483647 w 3169"/>
              <a:gd name="T3" fmla="*/ 2147483647 h 683"/>
              <a:gd name="T4" fmla="*/ 2147483647 w 3169"/>
              <a:gd name="T5" fmla="*/ 2147483647 h 683"/>
              <a:gd name="T6" fmla="*/ 2147483647 w 3169"/>
              <a:gd name="T7" fmla="*/ 2147483647 h 683"/>
              <a:gd name="T8" fmla="*/ 2147483647 w 3169"/>
              <a:gd name="T9" fmla="*/ 2147483647 h 683"/>
              <a:gd name="T10" fmla="*/ 2147483647 w 3169"/>
              <a:gd name="T11" fmla="*/ 2147483647 h 683"/>
              <a:gd name="T12" fmla="*/ 2147483647 w 3169"/>
              <a:gd name="T13" fmla="*/ 2147483647 h 683"/>
              <a:gd name="T14" fmla="*/ 2147483647 w 3169"/>
              <a:gd name="T15" fmla="*/ 2147483647 h 683"/>
              <a:gd name="T16" fmla="*/ 2147483647 w 3169"/>
              <a:gd name="T17" fmla="*/ 2147483647 h 683"/>
              <a:gd name="T18" fmla="*/ 2147483647 w 3169"/>
              <a:gd name="T19" fmla="*/ 2147483647 h 683"/>
              <a:gd name="T20" fmla="*/ 2147483647 w 3169"/>
              <a:gd name="T21" fmla="*/ 2147483647 h 683"/>
              <a:gd name="T22" fmla="*/ 2147483647 w 3169"/>
              <a:gd name="T23" fmla="*/ 2147483647 h 683"/>
              <a:gd name="T24" fmla="*/ 2147483647 w 3169"/>
              <a:gd name="T25" fmla="*/ 2147483647 h 683"/>
              <a:gd name="T26" fmla="*/ 2147483647 w 3169"/>
              <a:gd name="T27" fmla="*/ 2147483647 h 683"/>
              <a:gd name="T28" fmla="*/ 2147483647 w 3169"/>
              <a:gd name="T29" fmla="*/ 2147483647 h 683"/>
              <a:gd name="T30" fmla="*/ 2147483647 w 3169"/>
              <a:gd name="T31" fmla="*/ 2147483647 h 683"/>
              <a:gd name="T32" fmla="*/ 2147483647 w 3169"/>
              <a:gd name="T33" fmla="*/ 2147483647 h 683"/>
              <a:gd name="T34" fmla="*/ 2147483647 w 3169"/>
              <a:gd name="T35" fmla="*/ 2147483647 h 683"/>
              <a:gd name="T36" fmla="*/ 2147483647 w 3169"/>
              <a:gd name="T37" fmla="*/ 2147483647 h 683"/>
              <a:gd name="T38" fmla="*/ 2147483647 w 3169"/>
              <a:gd name="T39" fmla="*/ 2147483647 h 68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169"/>
              <a:gd name="T61" fmla="*/ 0 h 683"/>
              <a:gd name="T62" fmla="*/ 3169 w 3169"/>
              <a:gd name="T63" fmla="*/ 683 h 68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169" h="683">
                <a:moveTo>
                  <a:pt x="1057" y="28"/>
                </a:moveTo>
                <a:cubicBezTo>
                  <a:pt x="1024" y="56"/>
                  <a:pt x="1466" y="226"/>
                  <a:pt x="1322" y="273"/>
                </a:cubicBezTo>
                <a:cubicBezTo>
                  <a:pt x="1178" y="320"/>
                  <a:pt x="380" y="264"/>
                  <a:pt x="190" y="308"/>
                </a:cubicBezTo>
                <a:cubicBezTo>
                  <a:pt x="0" y="352"/>
                  <a:pt x="199" y="501"/>
                  <a:pt x="181" y="536"/>
                </a:cubicBezTo>
                <a:cubicBezTo>
                  <a:pt x="163" y="571"/>
                  <a:pt x="61" y="498"/>
                  <a:pt x="80" y="519"/>
                </a:cubicBezTo>
                <a:cubicBezTo>
                  <a:pt x="83" y="547"/>
                  <a:pt x="238" y="668"/>
                  <a:pt x="295" y="664"/>
                </a:cubicBezTo>
                <a:cubicBezTo>
                  <a:pt x="352" y="660"/>
                  <a:pt x="431" y="506"/>
                  <a:pt x="421" y="494"/>
                </a:cubicBezTo>
                <a:cubicBezTo>
                  <a:pt x="411" y="482"/>
                  <a:pt x="330" y="571"/>
                  <a:pt x="310" y="564"/>
                </a:cubicBezTo>
                <a:cubicBezTo>
                  <a:pt x="290" y="557"/>
                  <a:pt x="105" y="415"/>
                  <a:pt x="496" y="383"/>
                </a:cubicBezTo>
                <a:cubicBezTo>
                  <a:pt x="887" y="351"/>
                  <a:pt x="2255" y="342"/>
                  <a:pt x="2654" y="373"/>
                </a:cubicBezTo>
                <a:cubicBezTo>
                  <a:pt x="3053" y="404"/>
                  <a:pt x="2923" y="564"/>
                  <a:pt x="2890" y="569"/>
                </a:cubicBezTo>
                <a:cubicBezTo>
                  <a:pt x="2857" y="574"/>
                  <a:pt x="2797" y="492"/>
                  <a:pt x="2795" y="514"/>
                </a:cubicBezTo>
                <a:cubicBezTo>
                  <a:pt x="2793" y="536"/>
                  <a:pt x="2908" y="675"/>
                  <a:pt x="2970" y="679"/>
                </a:cubicBezTo>
                <a:cubicBezTo>
                  <a:pt x="3032" y="683"/>
                  <a:pt x="3156" y="559"/>
                  <a:pt x="3169" y="541"/>
                </a:cubicBezTo>
                <a:cubicBezTo>
                  <a:pt x="3149" y="506"/>
                  <a:pt x="3094" y="606"/>
                  <a:pt x="3046" y="568"/>
                </a:cubicBezTo>
                <a:cubicBezTo>
                  <a:pt x="2998" y="530"/>
                  <a:pt x="3115" y="363"/>
                  <a:pt x="2880" y="313"/>
                </a:cubicBezTo>
                <a:cubicBezTo>
                  <a:pt x="2645" y="263"/>
                  <a:pt x="1773" y="315"/>
                  <a:pt x="1633" y="268"/>
                </a:cubicBezTo>
                <a:cubicBezTo>
                  <a:pt x="1493" y="221"/>
                  <a:pt x="2057" y="56"/>
                  <a:pt x="2038" y="28"/>
                </a:cubicBezTo>
                <a:cubicBezTo>
                  <a:pt x="2019" y="0"/>
                  <a:pt x="1677" y="103"/>
                  <a:pt x="1517" y="103"/>
                </a:cubicBezTo>
                <a:cubicBezTo>
                  <a:pt x="1357" y="103"/>
                  <a:pt x="1090" y="0"/>
                  <a:pt x="1057" y="28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8956" y="5266789"/>
            <a:ext cx="8106530" cy="830997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Both OMP and BP do not assume </a:t>
            </a:r>
            <a:r>
              <a:rPr lang="en-US" sz="2400" b="1" dirty="0" smtClean="0">
                <a:solidFill>
                  <a:srgbClr val="00B0F0"/>
                </a:solidFill>
              </a:rPr>
              <a:t>local</a:t>
            </a:r>
            <a:r>
              <a:rPr lang="en-US" sz="2400" dirty="0" smtClean="0"/>
              <a:t> sparsity but still succeed. One could propose algorithms that rely on this assumption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26412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1" grpId="0" animBg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9046"/>
            <a:ext cx="9144000" cy="668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832"/>
            <a:ext cx="9144000" cy="984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/>
              <a:t>Ideal to Noisy Signals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400" dirty="0"/>
                  <a:t>So far, we have assumed an ideal signal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𝚪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algn="l" rtl="0"/>
                <a:r>
                  <a:rPr lang="en-US" sz="2400" dirty="0" smtClean="0"/>
                  <a:t>However</a:t>
                </a:r>
                <a:r>
                  <a:rPr lang="en-US" sz="2400" dirty="0"/>
                  <a:t>, in practice we usually have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 smtClean="0"/>
                  <a:t>due to noise or model deviations.</a:t>
                </a:r>
              </a:p>
              <a:p>
                <a:pPr algn="l" rtl="0"/>
                <a:r>
                  <a:rPr lang="en-US" sz="2400" dirty="0" smtClean="0"/>
                  <a:t>To </a:t>
                </a:r>
                <a:r>
                  <a:rPr lang="en-US" sz="2400" dirty="0"/>
                  <a:t>handle this, we redefine our problem as</a:t>
                </a:r>
                <a:r>
                  <a:rPr lang="en-US" sz="2400" dirty="0" smtClean="0"/>
                  <a:t>:</a:t>
                </a:r>
              </a:p>
              <a:p>
                <a:pPr algn="l" rtl="0"/>
                <a:endParaRPr lang="en-US" sz="2400" dirty="0"/>
              </a:p>
              <a:p>
                <a:pPr marL="0" indent="0" algn="l" rtl="0">
                  <a:buNone/>
                </a:pPr>
                <a:endParaRPr lang="en-US" sz="2400" dirty="0"/>
              </a:p>
              <a:p>
                <a:pPr algn="l" rtl="0"/>
                <a:r>
                  <a:rPr lang="en-US" sz="2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The Main Questions We Aim to Address:</a:t>
                </a:r>
              </a:p>
              <a:p>
                <a:pPr marL="971550" lvl="1" indent="-514350" algn="l" rtl="0">
                  <a:buFont typeface="+mj-lt"/>
                  <a:buAutoNum type="romanUcPeriod"/>
                </a:pPr>
                <a:r>
                  <a:rPr lang="en-US" sz="2200" dirty="0">
                    <a:ea typeface="Tahoma" panose="020B0604030504040204" pitchFamily="34" charset="0"/>
                    <a:cs typeface="Tahoma" panose="020B0604030504040204" pitchFamily="34" charset="0"/>
                  </a:rPr>
                  <a:t>Stability of the solution to this problem ?</a:t>
                </a:r>
              </a:p>
              <a:p>
                <a:pPr marL="971550" lvl="1" indent="-514350" algn="l" rtl="0">
                  <a:buFont typeface="+mj-lt"/>
                  <a:buAutoNum type="romanUcPeriod"/>
                </a:pPr>
                <a:r>
                  <a:rPr lang="en-US" sz="2200" dirty="0">
                    <a:ea typeface="Tahoma" panose="020B0604030504040204" pitchFamily="34" charset="0"/>
                    <a:cs typeface="Tahoma" panose="020B0604030504040204" pitchFamily="34" charset="0"/>
                  </a:rPr>
                  <a:t>Stability of the solution obtained via </a:t>
                </a:r>
                <a:r>
                  <a:rPr lang="en-US" sz="2200" dirty="0">
                    <a:solidFill>
                      <a:srgbClr val="00B05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global</a:t>
                </a:r>
                <a:r>
                  <a:rPr lang="en-US" sz="2200" dirty="0">
                    <a:ea typeface="Tahoma" panose="020B0604030504040204" pitchFamily="34" charset="0"/>
                    <a:cs typeface="Tahoma" panose="020B0604030504040204" pitchFamily="34" charset="0"/>
                  </a:rPr>
                  <a:t> OMP/BP ?</a:t>
                </a:r>
              </a:p>
              <a:p>
                <a:pPr marL="971550" lvl="1" indent="-514350" algn="l" rtl="0">
                  <a:buFont typeface="+mj-lt"/>
                  <a:buAutoNum type="romanUcPeriod"/>
                </a:pPr>
                <a:r>
                  <a:rPr lang="en-US" sz="2200" dirty="0">
                    <a:ea typeface="Tahoma" panose="020B0604030504040204" pitchFamily="34" charset="0"/>
                    <a:cs typeface="Tahoma" panose="020B0604030504040204" pitchFamily="34" charset="0"/>
                  </a:rPr>
                  <a:t>The same recovery done via </a:t>
                </a:r>
                <a:r>
                  <a:rPr lang="en-US" sz="2200" dirty="0">
                    <a:solidFill>
                      <a:srgbClr val="00B0F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local</a:t>
                </a:r>
                <a:r>
                  <a:rPr lang="en-US" sz="2200" dirty="0">
                    <a:ea typeface="Tahoma" panose="020B0604030504040204" pitchFamily="34" charset="0"/>
                    <a:cs typeface="Tahoma" panose="020B0604030504040204" pitchFamily="34" charset="0"/>
                  </a:rPr>
                  <a:t> operations </a:t>
                </a:r>
                <a:r>
                  <a:rPr lang="en-US" sz="22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2200" dirty="0"/>
              </a:p>
              <a:p>
                <a:pPr algn="l" rtl="0"/>
                <a:endParaRPr lang="he-I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0" t="-1821" r="-4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23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91921" y="2995859"/>
                <a:ext cx="5960157" cy="61283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ϵ</m:t>
                              </m:r>
                            </m:sup>
                          </m:sSubSup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p>
                          </m:sSubSup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𝐘</m:t>
                                  </m:r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</m:func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21" y="2995859"/>
                <a:ext cx="5960157" cy="6128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1702" b="4368"/>
          <a:stretch/>
        </p:blipFill>
        <p:spPr>
          <a:xfrm>
            <a:off x="0" y="6189047"/>
            <a:ext cx="1820254" cy="6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5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2638" y="3389908"/>
            <a:ext cx="7178562" cy="2590964"/>
            <a:chOff x="502638" y="3414434"/>
            <a:chExt cx="7178562" cy="25909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/>
                <p:cNvSpPr/>
                <p:nvPr/>
              </p:nvSpPr>
              <p:spPr>
                <a:xfrm>
                  <a:off x="1424700" y="3414434"/>
                  <a:ext cx="6256500" cy="2590964"/>
                </a:xfrm>
                <a:prstGeom prst="roundRect">
                  <a:avLst/>
                </a:prstGeom>
                <a:solidFill>
                  <a:srgbClr val="3333CC"/>
                </a:solidFill>
                <a:ln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 rtl="0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2400" b="1" u="sng" dirty="0" smtClean="0">
                      <a:solidFill>
                        <a:schemeClr val="tx1"/>
                      </a:solidFill>
                    </a:rPr>
                    <a:t>Theorem</a:t>
                  </a:r>
                  <a:r>
                    <a:rPr lang="en-US" sz="2400" b="1" dirty="0" smtClean="0">
                      <a:solidFill>
                        <a:schemeClr val="tx1"/>
                      </a:solidFill>
                    </a:rPr>
                    <a:t>: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 If the true representation 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 satisfies</a:t>
                  </a:r>
                </a:p>
                <a:p>
                  <a:pPr algn="l" rtl="0">
                    <a:spcBef>
                      <a:spcPts val="300"/>
                    </a:spcBef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sup>
                        </m:sSubSup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𝐃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  <a:p>
                  <a:pPr algn="l" rtl="0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2400" dirty="0" smtClean="0">
                      <a:solidFill>
                        <a:schemeClr val="tx1"/>
                      </a:solidFill>
                    </a:rPr>
                    <a:t>Then a </a:t>
                  </a:r>
                  <a:r>
                    <a:rPr lang="en-US" sz="2400" dirty="0">
                      <a:solidFill>
                        <a:schemeClr val="tx1"/>
                      </a:solidFill>
                    </a:rPr>
                    <a:t>solution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</m:acc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sup>
                      </m:sSubSup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must be close to it</a:t>
                  </a:r>
                  <a:endParaRPr lang="en-US" sz="2400" b="1" dirty="0" smtClean="0">
                    <a:solidFill>
                      <a:schemeClr val="tx1"/>
                    </a:solidFill>
                  </a:endParaRPr>
                </a:p>
                <a:p>
                  <a:pPr algn="l" rtl="0">
                    <a:spcBef>
                      <a:spcPts val="300"/>
                    </a:spcBef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he-IL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he-IL" sz="24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𝚪</m:t>
                                    </m:r>
                                  </m:e>
                                </m:acc>
                                <m:r>
                                  <a:rPr lang="he-IL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e-IL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e>
                              <m:sup>
                                <m:r>
                                  <a:rPr lang="en-US" sz="2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2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e>
                              <m:sup>
                                <m:r>
                                  <a:rPr lang="en-US" sz="2400" b="0" i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sz="2400" b="0" i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he-IL" sz="24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ounded 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700" y="3414434"/>
                  <a:ext cx="6256500" cy="2590964"/>
                </a:xfrm>
                <a:prstGeom prst="roundRect">
                  <a:avLst/>
                </a:prstGeom>
                <a:blipFill rotWithShape="0">
                  <a:blip r:embed="rId2"/>
                  <a:stretch>
                    <a:fillRect t="-3059"/>
                  </a:stretch>
                </a:blipFill>
                <a:ln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 28"/>
            <p:cNvSpPr>
              <a:spLocks/>
            </p:cNvSpPr>
            <p:nvPr/>
          </p:nvSpPr>
          <p:spPr bwMode="auto">
            <a:xfrm flipH="1">
              <a:off x="502638" y="4325642"/>
              <a:ext cx="922062" cy="768548"/>
            </a:xfrm>
            <a:custGeom>
              <a:avLst/>
              <a:gdLst>
                <a:gd name="T0" fmla="*/ 2147483647 w 567"/>
                <a:gd name="T1" fmla="*/ 2147483647 h 446"/>
                <a:gd name="T2" fmla="*/ 2147483647 w 567"/>
                <a:gd name="T3" fmla="*/ 2147483647 h 446"/>
                <a:gd name="T4" fmla="*/ 2147483647 w 567"/>
                <a:gd name="T5" fmla="*/ 0 h 446"/>
                <a:gd name="T6" fmla="*/ 2147483647 w 567"/>
                <a:gd name="T7" fmla="*/ 2147483647 h 446"/>
                <a:gd name="T8" fmla="*/ 2147483647 w 567"/>
                <a:gd name="T9" fmla="*/ 2147483647 h 446"/>
                <a:gd name="T10" fmla="*/ 2147483647 w 567"/>
                <a:gd name="T11" fmla="*/ 2147483647 h 446"/>
                <a:gd name="T12" fmla="*/ 2147483647 w 567"/>
                <a:gd name="T13" fmla="*/ 2147483647 h 446"/>
                <a:gd name="T14" fmla="*/ 2147483647 w 567"/>
                <a:gd name="T15" fmla="*/ 2147483647 h 446"/>
                <a:gd name="T16" fmla="*/ 2147483647 w 567"/>
                <a:gd name="T17" fmla="*/ 2147483647 h 4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7"/>
                <a:gd name="T28" fmla="*/ 0 h 446"/>
                <a:gd name="T29" fmla="*/ 567 w 567"/>
                <a:gd name="T30" fmla="*/ 446 h 4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7" h="446">
                  <a:moveTo>
                    <a:pt x="532" y="30"/>
                  </a:moveTo>
                  <a:cubicBezTo>
                    <a:pt x="497" y="25"/>
                    <a:pt x="300" y="175"/>
                    <a:pt x="261" y="170"/>
                  </a:cubicBezTo>
                  <a:cubicBezTo>
                    <a:pt x="222" y="165"/>
                    <a:pt x="338" y="0"/>
                    <a:pt x="296" y="0"/>
                  </a:cubicBezTo>
                  <a:cubicBezTo>
                    <a:pt x="254" y="0"/>
                    <a:pt x="0" y="98"/>
                    <a:pt x="11" y="170"/>
                  </a:cubicBezTo>
                  <a:cubicBezTo>
                    <a:pt x="22" y="242"/>
                    <a:pt x="318" y="416"/>
                    <a:pt x="361" y="431"/>
                  </a:cubicBezTo>
                  <a:cubicBezTo>
                    <a:pt x="404" y="446"/>
                    <a:pt x="244" y="276"/>
                    <a:pt x="271" y="260"/>
                  </a:cubicBezTo>
                  <a:cubicBezTo>
                    <a:pt x="298" y="244"/>
                    <a:pt x="494" y="346"/>
                    <a:pt x="527" y="336"/>
                  </a:cubicBezTo>
                  <a:cubicBezTo>
                    <a:pt x="560" y="326"/>
                    <a:pt x="467" y="253"/>
                    <a:pt x="471" y="200"/>
                  </a:cubicBezTo>
                  <a:cubicBezTo>
                    <a:pt x="475" y="147"/>
                    <a:pt x="567" y="35"/>
                    <a:pt x="532" y="30"/>
                  </a:cubicBez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Stability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ϵ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via Stripe-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RIP</a:t>
                </a:r>
                <a:endParaRPr lang="he-IL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742" t="-19355" b="-362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24</a:t>
            </a:fld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55528" y="1916211"/>
                <a:ext cx="7594844" cy="135391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b="1" u="sng" dirty="0" smtClean="0">
                    <a:solidFill>
                      <a:schemeClr val="tx1"/>
                    </a:solidFill>
                  </a:rPr>
                  <a:t>Definition: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2400" dirty="0" smtClean="0"/>
                  <a:t> is said to satisfy Stripe-RIP with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400" dirty="0" smtClean="0"/>
                  <a:t> if:</a:t>
                </a:r>
              </a:p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</m:d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  <m:r>
                                <a:rPr lang="he-IL" sz="2400" b="1" i="0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</m:d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</m:d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smtClean="0"/>
                  <a:t>for any vector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</m:d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2400" dirty="0" smtClean="0"/>
                  <a:t>.</a:t>
                </a:r>
                <a:endParaRPr lang="he-IL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28" y="1916211"/>
                <a:ext cx="7594844" cy="1353917"/>
              </a:xfrm>
              <a:prstGeom prst="rect">
                <a:avLst/>
              </a:prstGeom>
              <a:blipFill rotWithShape="0">
                <a:blip r:embed="rId5"/>
                <a:stretch>
                  <a:fillRect l="-1204" t="-2703" r="-482" b="-8108"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38951" y="6170369"/>
                <a:ext cx="291899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sz="2400" b="0" i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≤(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400" b="0" i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2400" b="0" i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2400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951" y="6170369"/>
                <a:ext cx="2918999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4678466" y="5746506"/>
            <a:ext cx="0" cy="466725"/>
          </a:xfrm>
          <a:prstGeom prst="straightConnector1">
            <a:avLst/>
          </a:prstGeom>
          <a:ln w="762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34193" y="5066582"/>
                <a:ext cx="2852150" cy="89133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ϵ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μ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193" y="5066582"/>
                <a:ext cx="2852150" cy="8913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40576" y="1183599"/>
                <a:ext cx="5960157" cy="61283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ϵ</m:t>
                              </m:r>
                            </m:sup>
                          </m:sSubSup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p>
                          </m:sSubSup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𝐘</m:t>
                                  </m:r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</m:func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76" y="1183599"/>
                <a:ext cx="5960157" cy="612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780113" y="1196084"/>
                <a:ext cx="570259" cy="61283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e-IL" sz="2400" b="1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</m:acc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113" y="1196084"/>
                <a:ext cx="570259" cy="612831"/>
              </a:xfrm>
              <a:prstGeom prst="rect">
                <a:avLst/>
              </a:prstGeom>
              <a:blipFill rotWithShape="0">
                <a:blip r:embed="rId11"/>
                <a:stretch>
                  <a:fillRect r="-117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26"/>
          <p:cNvSpPr/>
          <p:nvPr/>
        </p:nvSpPr>
        <p:spPr>
          <a:xfrm>
            <a:off x="6856298" y="1242930"/>
            <a:ext cx="868250" cy="517528"/>
          </a:xfrm>
          <a:custGeom>
            <a:avLst/>
            <a:gdLst>
              <a:gd name="connsiteX0" fmla="*/ 88900 w 901700"/>
              <a:gd name="connsiteY0" fmla="*/ 78014 h 934357"/>
              <a:gd name="connsiteX1" fmla="*/ 633186 w 901700"/>
              <a:gd name="connsiteY1" fmla="*/ 339271 h 934357"/>
              <a:gd name="connsiteX2" fmla="*/ 654957 w 901700"/>
              <a:gd name="connsiteY2" fmla="*/ 56242 h 934357"/>
              <a:gd name="connsiteX3" fmla="*/ 883557 w 901700"/>
              <a:gd name="connsiteY3" fmla="*/ 502557 h 934357"/>
              <a:gd name="connsiteX4" fmla="*/ 546100 w 901700"/>
              <a:gd name="connsiteY4" fmla="*/ 916214 h 934357"/>
              <a:gd name="connsiteX5" fmla="*/ 665843 w 901700"/>
              <a:gd name="connsiteY5" fmla="*/ 611414 h 934357"/>
              <a:gd name="connsiteX6" fmla="*/ 99786 w 901700"/>
              <a:gd name="connsiteY6" fmla="*/ 807357 h 934357"/>
              <a:gd name="connsiteX7" fmla="*/ 88900 w 901700"/>
              <a:gd name="connsiteY7" fmla="*/ 78014 h 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700" h="934357">
                <a:moveTo>
                  <a:pt x="88900" y="78014"/>
                </a:moveTo>
                <a:cubicBezTo>
                  <a:pt x="177800" y="0"/>
                  <a:pt x="538843" y="342900"/>
                  <a:pt x="633186" y="339271"/>
                </a:cubicBezTo>
                <a:cubicBezTo>
                  <a:pt x="727529" y="335642"/>
                  <a:pt x="613229" y="29028"/>
                  <a:pt x="654957" y="56242"/>
                </a:cubicBezTo>
                <a:cubicBezTo>
                  <a:pt x="696685" y="83456"/>
                  <a:pt x="901700" y="359228"/>
                  <a:pt x="883557" y="502557"/>
                </a:cubicBezTo>
                <a:cubicBezTo>
                  <a:pt x="865414" y="645886"/>
                  <a:pt x="582386" y="898071"/>
                  <a:pt x="546100" y="916214"/>
                </a:cubicBezTo>
                <a:cubicBezTo>
                  <a:pt x="509814" y="934357"/>
                  <a:pt x="740229" y="629557"/>
                  <a:pt x="665843" y="611414"/>
                </a:cubicBezTo>
                <a:cubicBezTo>
                  <a:pt x="591457" y="593271"/>
                  <a:pt x="190500" y="892628"/>
                  <a:pt x="99786" y="807357"/>
                </a:cubicBezTo>
                <a:cubicBezTo>
                  <a:pt x="9072" y="722086"/>
                  <a:pt x="0" y="156028"/>
                  <a:pt x="88900" y="780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09313" y="0"/>
            <a:ext cx="213468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en-US" sz="2000" dirty="0" err="1">
                <a:solidFill>
                  <a:srgbClr val="FFFF00"/>
                </a:solidFill>
              </a:rPr>
              <a:t>Candes</a:t>
            </a:r>
            <a:r>
              <a:rPr lang="en-US" sz="2000" dirty="0">
                <a:solidFill>
                  <a:srgbClr val="FFFF00"/>
                </a:solidFill>
              </a:rPr>
              <a:t> &amp; Tao </a:t>
            </a:r>
            <a:r>
              <a:rPr lang="en-US" sz="2000" dirty="0" smtClean="0">
                <a:solidFill>
                  <a:srgbClr val="FFFF00"/>
                </a:solidFill>
              </a:rPr>
              <a:t>‘05</a:t>
            </a:r>
            <a:r>
              <a:rPr lang="en-US" sz="2000" dirty="0">
                <a:solidFill>
                  <a:srgbClr val="FFFF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9172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9" grpId="0"/>
      <p:bldP spid="16" grpId="0" animBg="1"/>
      <p:bldP spid="3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Noise Assumption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" y="1219200"/>
                <a:ext cx="9029700" cy="469053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Thus far, our analysis relied on the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local </a:t>
                </a:r>
                <a:r>
                  <a:rPr lang="en-US" sz="2400" dirty="0" smtClean="0"/>
                  <a:t>sparsity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 smtClean="0"/>
                  <a:t>of the underlying solution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𝚪</m:t>
                    </m:r>
                  </m:oMath>
                </a14:m>
                <a:r>
                  <a:rPr lang="en-US" sz="2400" dirty="0" smtClean="0"/>
                  <a:t>, which was enforced through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 smtClean="0"/>
                  <a:t> norm.</a:t>
                </a:r>
              </a:p>
              <a:p>
                <a:pPr algn="l" rtl="0"/>
                <a:r>
                  <a:rPr lang="en-US" sz="2400" dirty="0" smtClean="0"/>
                  <a:t>In what follows, we present stability guarantees for both OMP and BP that will also depend on the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local </a:t>
                </a:r>
                <a:r>
                  <a:rPr lang="en-US" sz="2400" dirty="0" smtClean="0"/>
                  <a:t>energy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in the noise 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algn="l" rtl="0"/>
                <a:r>
                  <a:rPr lang="en-US" sz="2400" dirty="0" smtClean="0"/>
                  <a:t>This will be enforced via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 smtClean="0"/>
                  <a:t> norm, defined as:</a:t>
                </a:r>
              </a:p>
              <a:p>
                <a:pPr algn="l" rtl="0"/>
                <a:endParaRPr lang="he-I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" y="1219200"/>
                <a:ext cx="9029700" cy="4690533"/>
              </a:xfrm>
              <a:blipFill rotWithShape="0">
                <a:blip r:embed="rId2"/>
                <a:stretch>
                  <a:fillRect l="-945" t="-1821" r="-12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25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92006" y="3293685"/>
                <a:ext cx="3140936" cy="6446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d>
                        </m:e>
                        <m:sub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p>
                      </m:sSubSup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lim>
                      </m:limLow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d>
                        </m:e>
                        <m:sub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06" y="3293685"/>
                <a:ext cx="3140936" cy="6446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pic>
        <p:nvPicPr>
          <p:cNvPr id="10" name="Picture 31" descr="Basis_Pursuit_2_residual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7837" y="4003343"/>
            <a:ext cx="2049274" cy="203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/>
          <p:nvPr/>
        </p:nvSpPr>
        <p:spPr bwMode="auto">
          <a:xfrm>
            <a:off x="3537837" y="4003260"/>
            <a:ext cx="144595" cy="150813"/>
          </a:xfrm>
          <a:prstGeom prst="rect">
            <a:avLst/>
          </a:prstGeom>
          <a:solidFill>
            <a:srgbClr val="FF0000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125 0.28588 L 0.025 4.07407E-6 L 0.03837 0.28588 L 0.05156 4.07407E-6 L 0.06441 0.28588 L 0.07743 4.07407E-6 L 0.09028 0.28588 L 0.1033 4.07407E-6 L 0.11649 0.28588 L 0.12934 4.07407E-6 L 0.14219 0.28588 L 0.15521 4.07407E-6 L 0.1684 0.28588 L 0.18177 4.07407E-6 L 0.19427 0.28588 L 0.20834 4.07407E-6 " pathEditMode="relative" rAng="0" ptsTypes="AAAAAAAAAAAAAAAAA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1" grpId="0" animBg="1"/>
      <p:bldP spid="1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OMP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26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347787" y="1614829"/>
                <a:ext cx="6429375" cy="2955559"/>
              </a:xfrm>
              <a:prstGeom prst="roundRect">
                <a:avLst/>
              </a:prstGeom>
              <a:solidFill>
                <a:srgbClr val="3333CC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rtl="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b="1" u="sng" dirty="0" smtClean="0">
                    <a:solidFill>
                      <a:schemeClr val="tx1"/>
                    </a:solidFill>
                  </a:rPr>
                  <a:t>Theorem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where</a:t>
                </a:r>
              </a:p>
              <a:p>
                <a:pPr algn="l" rtl="0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𝚪</m:t>
                              </m:r>
                            </m:e>
                          </m:d>
                        </m:e>
                        <m:sub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0</m:t>
                          </m:r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,</m:t>
                          </m:r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s</m:t>
                          </m:r>
                        </m:sup>
                      </m:sSubSup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j-cs"/>
                        </a:rPr>
                        <m:t>&lt;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dPr>
                        <m:e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1</m:t>
                          </m:r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fPr>
                            <m:num>
                              <m: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μ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+mj-cs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+mj-cs"/>
                                    </a:rPr>
                                    <m:t>𝐃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j-cs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μ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𝐃</m:t>
                              </m:r>
                            </m:e>
                          </m:d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j-cs"/>
                        </a:rPr>
                        <m:t>⋅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+mj-cs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+mj-cs"/>
                                    </a:rPr>
                                    <m:t>𝐄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2</m:t>
                              </m:r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,</m:t>
                              </m:r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∞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p</m:t>
                              </m:r>
                            </m:sup>
                          </m:sSub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+mj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+mj-cs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+mj-cs"/>
                                    </a:rPr>
                                    <m:t>min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cs typeface="+mj-cs"/>
                </a:endParaRPr>
              </a:p>
              <a:p>
                <a:pPr algn="l" rtl="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Then OMP run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𝚪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iterations will</a:t>
                </a:r>
              </a:p>
              <a:p>
                <a:pPr marL="457200" indent="-457200" algn="l" rtl="0">
                  <a:spcBef>
                    <a:spcPts val="300"/>
                  </a:spcBef>
                  <a:spcAft>
                    <a:spcPts val="300"/>
                  </a:spcAft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 Find the correct support</a:t>
                </a:r>
              </a:p>
              <a:p>
                <a:pPr marL="457200" indent="-457200" algn="l" rtl="0">
                  <a:spcBef>
                    <a:spcPts val="300"/>
                  </a:spcBef>
                  <a:spcAft>
                    <a:spcPts val="300"/>
                  </a:spcAft>
                  <a:buAutoNum type="arabicPeriod"/>
                </a:pPr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he-I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OMP</m:t>
                                </m:r>
                              </m:sub>
                            </m:sSub>
                            <m:r>
                              <a:rPr lang="he-IL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e-IL" sz="2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𝚪</m:t>
                            </m:r>
                          </m:e>
                        </m:d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</m:d>
                          </m:e>
                          <m:sub>
                            <m: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𝚪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bSup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𝐃</m:t>
                            </m:r>
                          </m:e>
                        </m:d>
                      </m:den>
                    </m:f>
                  </m:oMath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787" y="1614829"/>
                <a:ext cx="6429375" cy="2955559"/>
              </a:xfrm>
              <a:prstGeom prst="roundRect">
                <a:avLst/>
              </a:prstGeom>
              <a:blipFill rotWithShape="0">
                <a:blip r:embed="rId2"/>
                <a:stretch>
                  <a:fillRect t="-2268"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28"/>
          <p:cNvSpPr>
            <a:spLocks/>
          </p:cNvSpPr>
          <p:nvPr/>
        </p:nvSpPr>
        <p:spPr bwMode="auto">
          <a:xfrm flipH="1">
            <a:off x="425725" y="2708334"/>
            <a:ext cx="922062" cy="768548"/>
          </a:xfrm>
          <a:custGeom>
            <a:avLst/>
            <a:gdLst>
              <a:gd name="T0" fmla="*/ 2147483647 w 567"/>
              <a:gd name="T1" fmla="*/ 2147483647 h 446"/>
              <a:gd name="T2" fmla="*/ 2147483647 w 567"/>
              <a:gd name="T3" fmla="*/ 2147483647 h 446"/>
              <a:gd name="T4" fmla="*/ 2147483647 w 567"/>
              <a:gd name="T5" fmla="*/ 0 h 446"/>
              <a:gd name="T6" fmla="*/ 2147483647 w 567"/>
              <a:gd name="T7" fmla="*/ 2147483647 h 446"/>
              <a:gd name="T8" fmla="*/ 2147483647 w 567"/>
              <a:gd name="T9" fmla="*/ 2147483647 h 446"/>
              <a:gd name="T10" fmla="*/ 2147483647 w 567"/>
              <a:gd name="T11" fmla="*/ 2147483647 h 446"/>
              <a:gd name="T12" fmla="*/ 2147483647 w 567"/>
              <a:gd name="T13" fmla="*/ 2147483647 h 446"/>
              <a:gd name="T14" fmla="*/ 2147483647 w 567"/>
              <a:gd name="T15" fmla="*/ 2147483647 h 446"/>
              <a:gd name="T16" fmla="*/ 2147483647 w 567"/>
              <a:gd name="T17" fmla="*/ 2147483647 h 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7"/>
              <a:gd name="T28" fmla="*/ 0 h 446"/>
              <a:gd name="T29" fmla="*/ 567 w 567"/>
              <a:gd name="T30" fmla="*/ 446 h 4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7" h="446">
                <a:moveTo>
                  <a:pt x="532" y="30"/>
                </a:moveTo>
                <a:cubicBezTo>
                  <a:pt x="497" y="25"/>
                  <a:pt x="300" y="175"/>
                  <a:pt x="261" y="170"/>
                </a:cubicBezTo>
                <a:cubicBezTo>
                  <a:pt x="222" y="165"/>
                  <a:pt x="338" y="0"/>
                  <a:pt x="296" y="0"/>
                </a:cubicBezTo>
                <a:cubicBezTo>
                  <a:pt x="254" y="0"/>
                  <a:pt x="0" y="98"/>
                  <a:pt x="11" y="170"/>
                </a:cubicBezTo>
                <a:cubicBezTo>
                  <a:pt x="22" y="242"/>
                  <a:pt x="318" y="416"/>
                  <a:pt x="361" y="431"/>
                </a:cubicBezTo>
                <a:cubicBezTo>
                  <a:pt x="404" y="446"/>
                  <a:pt x="244" y="276"/>
                  <a:pt x="271" y="260"/>
                </a:cubicBezTo>
                <a:cubicBezTo>
                  <a:pt x="298" y="244"/>
                  <a:pt x="494" y="346"/>
                  <a:pt x="527" y="336"/>
                </a:cubicBezTo>
                <a:cubicBezTo>
                  <a:pt x="560" y="326"/>
                  <a:pt x="467" y="253"/>
                  <a:pt x="471" y="200"/>
                </a:cubicBezTo>
                <a:cubicBezTo>
                  <a:pt x="475" y="147"/>
                  <a:pt x="567" y="35"/>
                  <a:pt x="532" y="30"/>
                </a:cubicBezTo>
                <a:close/>
              </a:path>
            </a:pathLst>
          </a:custGeom>
          <a:solidFill>
            <a:srgbClr val="3333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pic>
        <p:nvPicPr>
          <p:cNvPr id="9" name="Picture 8" descr="http://www.arborinvestmentplanner.com/wp-content/uploads/2013/05/Greed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72" y="5039527"/>
            <a:ext cx="1476403" cy="106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70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</a:t>
            </a:r>
            <a:r>
              <a:rPr lang="en-US" dirty="0" err="1" smtClean="0"/>
              <a:t>Lagrangian</a:t>
            </a:r>
            <a:r>
              <a:rPr lang="en-US" dirty="0" smtClean="0"/>
              <a:t> BP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27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980188" y="2125964"/>
                <a:ext cx="7164573" cy="3819614"/>
              </a:xfrm>
              <a:prstGeom prst="roundRect">
                <a:avLst/>
              </a:prstGeom>
              <a:solidFill>
                <a:srgbClr val="3333CC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rtl="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b="1" u="sng" dirty="0" smtClean="0">
                    <a:solidFill>
                      <a:schemeClr val="tx1"/>
                    </a:solidFill>
                  </a:rPr>
                  <a:t>Theorem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</m:d>
                      </m:e>
                      <m:sub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and</a:t>
                </a:r>
              </a:p>
              <a:p>
                <a:pPr algn="l" rtl="0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𝚪</m:t>
                              </m:r>
                            </m:e>
                          </m:d>
                        </m:e>
                        <m:sub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0</m:t>
                          </m:r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,</m:t>
                          </m:r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s</m:t>
                          </m:r>
                        </m:sup>
                      </m:sSubSup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j-cs"/>
                        </a:rPr>
                        <m:t>&lt;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dPr>
                        <m:e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1</m:t>
                          </m:r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fPr>
                            <m:num>
                              <m: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μ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+mj-cs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+mj-cs"/>
                                    </a:rPr>
                                    <m:t>𝐃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cs typeface="+mj-cs"/>
                </a:endParaRPr>
              </a:p>
              <a:p>
                <a:pPr algn="l" rtl="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Then we are guaranteed that</a:t>
                </a:r>
              </a:p>
              <a:p>
                <a:pPr marL="457200" indent="-457200" algn="l" rtl="0">
                  <a:spcBef>
                    <a:spcPts val="300"/>
                  </a:spcBef>
                  <a:spcAft>
                    <a:spcPts val="300"/>
                  </a:spcAft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 The support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BP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contained in that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spcBef>
                    <a:spcPts val="300"/>
                  </a:spcBef>
                  <a:spcAft>
                    <a:spcPts val="300"/>
                  </a:spcAft>
                  <a:buAutoNum type="arabicPeriod"/>
                </a:pPr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he-I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BP</m:t>
                                </m:r>
                              </m:sub>
                            </m:sSub>
                            <m:r>
                              <a:rPr lang="he-IL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e-IL" sz="2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𝚪</m:t>
                            </m:r>
                          </m:e>
                        </m:d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</m:d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bSup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spcBef>
                    <a:spcPts val="300"/>
                  </a:spcBef>
                  <a:spcAft>
                    <a:spcPts val="300"/>
                  </a:spcAft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 Every entry greater than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</m:d>
                      </m:e>
                      <m:sub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will be found</a:t>
                </a:r>
              </a:p>
              <a:p>
                <a:pPr marL="457200" indent="-457200" algn="l" rtl="0">
                  <a:spcBef>
                    <a:spcPts val="300"/>
                  </a:spcBef>
                  <a:spcAft>
                    <a:spcPts val="300"/>
                  </a:spcAft>
                  <a:buAutoNum type="arabicPeriod"/>
                </a:pPr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BP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unique.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88" y="2125964"/>
                <a:ext cx="7164573" cy="3819614"/>
              </a:xfrm>
              <a:prstGeom prst="roundRect">
                <a:avLst/>
              </a:prstGeom>
              <a:blipFill rotWithShape="0">
                <a:blip r:embed="rId2"/>
                <a:stretch>
                  <a:fillRect b="-2875"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28"/>
          <p:cNvSpPr>
            <a:spLocks/>
          </p:cNvSpPr>
          <p:nvPr/>
        </p:nvSpPr>
        <p:spPr bwMode="auto">
          <a:xfrm flipH="1">
            <a:off x="58126" y="3651497"/>
            <a:ext cx="922062" cy="768548"/>
          </a:xfrm>
          <a:custGeom>
            <a:avLst/>
            <a:gdLst>
              <a:gd name="T0" fmla="*/ 2147483647 w 567"/>
              <a:gd name="T1" fmla="*/ 2147483647 h 446"/>
              <a:gd name="T2" fmla="*/ 2147483647 w 567"/>
              <a:gd name="T3" fmla="*/ 2147483647 h 446"/>
              <a:gd name="T4" fmla="*/ 2147483647 w 567"/>
              <a:gd name="T5" fmla="*/ 0 h 446"/>
              <a:gd name="T6" fmla="*/ 2147483647 w 567"/>
              <a:gd name="T7" fmla="*/ 2147483647 h 446"/>
              <a:gd name="T8" fmla="*/ 2147483647 w 567"/>
              <a:gd name="T9" fmla="*/ 2147483647 h 446"/>
              <a:gd name="T10" fmla="*/ 2147483647 w 567"/>
              <a:gd name="T11" fmla="*/ 2147483647 h 446"/>
              <a:gd name="T12" fmla="*/ 2147483647 w 567"/>
              <a:gd name="T13" fmla="*/ 2147483647 h 446"/>
              <a:gd name="T14" fmla="*/ 2147483647 w 567"/>
              <a:gd name="T15" fmla="*/ 2147483647 h 446"/>
              <a:gd name="T16" fmla="*/ 2147483647 w 567"/>
              <a:gd name="T17" fmla="*/ 2147483647 h 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7"/>
              <a:gd name="T28" fmla="*/ 0 h 446"/>
              <a:gd name="T29" fmla="*/ 567 w 567"/>
              <a:gd name="T30" fmla="*/ 446 h 4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7" h="446">
                <a:moveTo>
                  <a:pt x="532" y="30"/>
                </a:moveTo>
                <a:cubicBezTo>
                  <a:pt x="497" y="25"/>
                  <a:pt x="300" y="175"/>
                  <a:pt x="261" y="170"/>
                </a:cubicBezTo>
                <a:cubicBezTo>
                  <a:pt x="222" y="165"/>
                  <a:pt x="338" y="0"/>
                  <a:pt x="296" y="0"/>
                </a:cubicBezTo>
                <a:cubicBezTo>
                  <a:pt x="254" y="0"/>
                  <a:pt x="0" y="98"/>
                  <a:pt x="11" y="170"/>
                </a:cubicBezTo>
                <a:cubicBezTo>
                  <a:pt x="22" y="242"/>
                  <a:pt x="318" y="416"/>
                  <a:pt x="361" y="431"/>
                </a:cubicBezTo>
                <a:cubicBezTo>
                  <a:pt x="404" y="446"/>
                  <a:pt x="244" y="276"/>
                  <a:pt x="271" y="260"/>
                </a:cubicBezTo>
                <a:cubicBezTo>
                  <a:pt x="298" y="244"/>
                  <a:pt x="494" y="346"/>
                  <a:pt x="527" y="336"/>
                </a:cubicBezTo>
                <a:cubicBezTo>
                  <a:pt x="560" y="326"/>
                  <a:pt x="467" y="253"/>
                  <a:pt x="471" y="200"/>
                </a:cubicBezTo>
                <a:cubicBezTo>
                  <a:pt x="475" y="147"/>
                  <a:pt x="567" y="35"/>
                  <a:pt x="532" y="30"/>
                </a:cubicBezTo>
                <a:close/>
              </a:path>
            </a:pathLst>
          </a:custGeom>
          <a:solidFill>
            <a:srgbClr val="3333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021063" y="1202146"/>
            <a:ext cx="989587" cy="1066940"/>
            <a:chOff x="5777843" y="3644449"/>
            <a:chExt cx="1149591" cy="1239451"/>
          </a:xfrm>
        </p:grpSpPr>
        <p:sp>
          <p:nvSpPr>
            <p:cNvPr id="15" name="Oval 14"/>
            <p:cNvSpPr/>
            <p:nvPr/>
          </p:nvSpPr>
          <p:spPr>
            <a:xfrm rot="2856498">
              <a:off x="6293564" y="3960789"/>
              <a:ext cx="269596" cy="5908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6" name="Picture 16" descr="http://vectortoons.com/wp-content/uploads/2016/01/people-sitting-collection-001-371x40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7843" y="3644449"/>
              <a:ext cx="1149591" cy="1239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5317250" y="2529258"/>
            <a:ext cx="3693400" cy="341632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Theoretical foundation for recent </a:t>
            </a:r>
            <a:r>
              <a:rPr lang="en-US" sz="2400" dirty="0"/>
              <a:t>works </a:t>
            </a:r>
            <a:r>
              <a:rPr lang="en-US" sz="2400" dirty="0" smtClean="0"/>
              <a:t>tackling the </a:t>
            </a:r>
            <a:r>
              <a:rPr lang="en-US" sz="2400" dirty="0"/>
              <a:t>convolutional sparse coding </a:t>
            </a:r>
            <a:r>
              <a:rPr lang="en-US" sz="2400" dirty="0" smtClean="0"/>
              <a:t>problem via BP</a:t>
            </a:r>
          </a:p>
          <a:p>
            <a:pPr algn="ctr" rtl="0"/>
            <a:r>
              <a:rPr lang="en-US" sz="2000" dirty="0">
                <a:solidFill>
                  <a:srgbClr val="FFFF00"/>
                </a:solidFill>
              </a:rPr>
              <a:t>[Bristow, Eriksson &amp; Lucey </a:t>
            </a:r>
            <a:r>
              <a:rPr lang="en-US" sz="2000" dirty="0" smtClean="0">
                <a:solidFill>
                  <a:srgbClr val="FFFF00"/>
                </a:solidFill>
              </a:rPr>
              <a:t>‘13]</a:t>
            </a:r>
          </a:p>
          <a:p>
            <a:pPr algn="ctr" rtl="0"/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en-US" sz="2000" dirty="0" err="1">
                <a:solidFill>
                  <a:srgbClr val="FFFF00"/>
                </a:solidFill>
              </a:rPr>
              <a:t>Wohlberg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‘14]</a:t>
            </a:r>
          </a:p>
          <a:p>
            <a:pPr algn="ctr" rtl="0"/>
            <a:r>
              <a:rPr lang="en-US" sz="2000" dirty="0">
                <a:solidFill>
                  <a:srgbClr val="FFFF00"/>
                </a:solidFill>
              </a:rPr>
              <a:t>[Kong &amp; Fowlkes </a:t>
            </a:r>
            <a:r>
              <a:rPr lang="en-US" sz="2000" dirty="0" smtClean="0">
                <a:solidFill>
                  <a:srgbClr val="FFFF00"/>
                </a:solidFill>
              </a:rPr>
              <a:t>‘14</a:t>
            </a:r>
            <a:r>
              <a:rPr lang="en-US" sz="2000" dirty="0">
                <a:solidFill>
                  <a:srgbClr val="FFFF00"/>
                </a:solidFill>
              </a:rPr>
              <a:t>]</a:t>
            </a:r>
            <a:endParaRPr lang="en-US" sz="2000" dirty="0" smtClean="0">
              <a:solidFill>
                <a:srgbClr val="FFFF00"/>
              </a:solidFill>
            </a:endParaRPr>
          </a:p>
          <a:p>
            <a:pPr algn="ctr" rtl="0"/>
            <a:r>
              <a:rPr lang="en-US" sz="2000" dirty="0">
                <a:solidFill>
                  <a:srgbClr val="FFFF00"/>
                </a:solidFill>
              </a:rPr>
              <a:t>[Bristow &amp; Lucey </a:t>
            </a:r>
            <a:r>
              <a:rPr lang="en-US" sz="2000" dirty="0" smtClean="0">
                <a:solidFill>
                  <a:srgbClr val="FFFF00"/>
                </a:solidFill>
              </a:rPr>
              <a:t>‘14]</a:t>
            </a:r>
          </a:p>
          <a:p>
            <a:pPr algn="ctr" rtl="0"/>
            <a:r>
              <a:rPr lang="en-US" sz="2000" dirty="0">
                <a:solidFill>
                  <a:srgbClr val="FFFF00"/>
                </a:solidFill>
              </a:rPr>
              <a:t>[Heide, </a:t>
            </a:r>
            <a:r>
              <a:rPr lang="en-US" sz="2000" dirty="0" err="1">
                <a:solidFill>
                  <a:srgbClr val="FFFF00"/>
                </a:solidFill>
              </a:rPr>
              <a:t>Heidrich</a:t>
            </a:r>
            <a:r>
              <a:rPr lang="en-US" sz="2000" dirty="0">
                <a:solidFill>
                  <a:srgbClr val="FFFF00"/>
                </a:solidFill>
              </a:rPr>
              <a:t> &amp; </a:t>
            </a:r>
            <a:r>
              <a:rPr lang="en-US" sz="2000" dirty="0" err="1">
                <a:solidFill>
                  <a:srgbClr val="FFFF00"/>
                </a:solidFill>
              </a:rPr>
              <a:t>Wetzstein</a:t>
            </a:r>
            <a:r>
              <a:rPr lang="en-US" sz="2000" dirty="0">
                <a:solidFill>
                  <a:srgbClr val="FFFF00"/>
                </a:solidFill>
              </a:rPr>
              <a:t> ‘15</a:t>
            </a:r>
            <a:r>
              <a:rPr lang="en-US" sz="2000" dirty="0" smtClean="0">
                <a:solidFill>
                  <a:srgbClr val="FFFF00"/>
                </a:solidFill>
              </a:rPr>
              <a:t>]</a:t>
            </a:r>
          </a:p>
          <a:p>
            <a:pPr algn="ctr" rtl="0"/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en-US" sz="2000" dirty="0" err="1" smtClean="0">
                <a:solidFill>
                  <a:srgbClr val="FFFF00"/>
                </a:solidFill>
              </a:rPr>
              <a:t>Šorel</a:t>
            </a:r>
            <a:r>
              <a:rPr lang="en-US" sz="2000" dirty="0" smtClean="0">
                <a:solidFill>
                  <a:srgbClr val="FFFF00"/>
                </a:solidFill>
              </a:rPr>
              <a:t> &amp; </a:t>
            </a:r>
            <a:r>
              <a:rPr lang="en-US" sz="2000" dirty="0" err="1" smtClean="0">
                <a:solidFill>
                  <a:srgbClr val="FFFF00"/>
                </a:solidFill>
              </a:rPr>
              <a:t>Šroubek</a:t>
            </a:r>
            <a:r>
              <a:rPr lang="en-US" sz="2000" dirty="0" smtClean="0">
                <a:solidFill>
                  <a:srgbClr val="FFFF00"/>
                </a:solidFill>
              </a:rPr>
              <a:t> ‘16]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8647" y="6338858"/>
            <a:ext cx="414241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dirty="0" smtClean="0"/>
              <a:t>Proof relies on the work of </a:t>
            </a:r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en-US" sz="2000" dirty="0" err="1">
                <a:solidFill>
                  <a:srgbClr val="FFFF00"/>
                </a:solidFill>
              </a:rPr>
              <a:t>Tropp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‘06</a:t>
            </a:r>
            <a:r>
              <a:rPr lang="en-US" sz="2000" dirty="0">
                <a:solidFill>
                  <a:srgbClr val="FFFF00"/>
                </a:solidFill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763997" y="1136829"/>
                <a:ext cx="5598914" cy="83664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ϵ</m:t>
                              </m:r>
                            </m:sup>
                          </m:sSubSup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BP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lim>
                          </m:limLow>
                        </m:fName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𝐘</m:t>
                                  </m:r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997" y="1136829"/>
                <a:ext cx="5598914" cy="8366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59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3" grpId="1" animBg="1"/>
      <p:bldP spid="17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" y="1219200"/>
                <a:ext cx="9029700" cy="4690533"/>
              </a:xfrm>
            </p:spPr>
            <p:txBody>
              <a:bodyPr>
                <a:noAutofit/>
              </a:bodyPr>
              <a:lstStyle/>
              <a:p>
                <a:pPr algn="l" rtl="0"/>
                <a:endParaRPr lang="en-US" sz="2400" dirty="0" smtClean="0"/>
              </a:p>
              <a:p>
                <a:pPr algn="l" rtl="0"/>
                <a:endParaRPr lang="en-US" sz="1200" dirty="0"/>
              </a:p>
              <a:p>
                <a:pPr algn="l" rtl="0"/>
                <a:r>
                  <a:rPr lang="en-US" sz="2400" dirty="0" smtClean="0"/>
                  <a:t>Thus far, we have seen that while the CSC is a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global</a:t>
                </a:r>
                <a:r>
                  <a:rPr lang="en-US" sz="2400" dirty="0" smtClean="0"/>
                  <a:t> model, its theoretical guarantees rely on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local</a:t>
                </a:r>
                <a:r>
                  <a:rPr lang="en-US" sz="2400" dirty="0" smtClean="0"/>
                  <a:t> properties. Yet this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global</a:t>
                </a:r>
                <a:r>
                  <a:rPr lang="en-US" sz="2400" dirty="0" smtClean="0"/>
                  <a:t>-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local</a:t>
                </a:r>
                <a:r>
                  <a:rPr lang="en-US" sz="2400" dirty="0" smtClean="0"/>
                  <a:t> relation can also be exploited for practical purposes. Next, we show how one can solve the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global</a:t>
                </a:r>
                <a:r>
                  <a:rPr lang="en-US" sz="2400" dirty="0" smtClean="0"/>
                  <a:t> BP problem using only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local</a:t>
                </a:r>
                <a:r>
                  <a:rPr lang="en-US" sz="2400" dirty="0" smtClean="0"/>
                  <a:t> operations.</a:t>
                </a:r>
                <a:endParaRPr lang="en-US" sz="1050" dirty="0" smtClean="0"/>
              </a:p>
              <a:p>
                <a:pPr algn="l" rtl="0"/>
                <a:r>
                  <a:rPr lang="en-US" sz="2400" dirty="0" smtClean="0"/>
                  <a:t>Iterative Soft </a:t>
                </a:r>
                <a:r>
                  <a:rPr lang="en-US" sz="2400" dirty="0"/>
                  <a:t>Thresholding </a:t>
                </a:r>
                <a:r>
                  <a:rPr lang="en-US" sz="2000" dirty="0">
                    <a:solidFill>
                      <a:srgbClr val="FFFF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FFFF00"/>
                    </a:solidFill>
                  </a:rPr>
                  <a:t>Blumensath</a:t>
                </a:r>
                <a:r>
                  <a:rPr lang="en-US" sz="2000" dirty="0">
                    <a:solidFill>
                      <a:srgbClr val="FFFF00"/>
                    </a:solidFill>
                  </a:rPr>
                  <a:t> &amp; Davies 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‘08]</a:t>
                </a:r>
                <a:r>
                  <a:rPr lang="en-US" sz="2400" dirty="0" smtClean="0"/>
                  <a:t>:</a:t>
                </a:r>
              </a:p>
              <a:p>
                <a:pPr algn="l" rtl="0"/>
                <a:endParaRPr lang="en-US" sz="3200" dirty="0" smtClean="0"/>
              </a:p>
              <a:p>
                <a:pPr algn="l" rtl="0"/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This </a:t>
                </a:r>
                <a:r>
                  <a:rPr lang="en-US" sz="2400" dirty="0"/>
                  <a:t>can </a:t>
                </a:r>
                <a:r>
                  <a:rPr lang="en-US" sz="2400" dirty="0" smtClean="0"/>
                  <a:t>be equally written </a:t>
                </a:r>
                <a:r>
                  <a:rPr lang="en-US" sz="2400" dirty="0"/>
                  <a:t>as</a:t>
                </a:r>
                <a:r>
                  <a:rPr lang="en-US" sz="2400" dirty="0" smtClean="0"/>
                  <a:t>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𝐘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𝐃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algn="l" rtl="0"/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" y="1219200"/>
                <a:ext cx="9029700" cy="4690533"/>
              </a:xfrm>
              <a:blipFill rotWithShape="0">
                <a:blip r:embed="rId3"/>
                <a:stretch>
                  <a:fillRect l="-94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127981" y="3678974"/>
                <a:ext cx="5018490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4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  <m:r>
                                <a:rPr lang="en-US" sz="24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sz="240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981" y="3678974"/>
                <a:ext cx="5018490" cy="9221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127981" y="3678974"/>
                <a:ext cx="5018490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981" y="3678974"/>
                <a:ext cx="5018490" cy="9221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Global</a:t>
            </a:r>
            <a:r>
              <a:rPr lang="en-US" dirty="0" smtClean="0"/>
              <a:t> </a:t>
            </a:r>
            <a:r>
              <a:rPr lang="en-US" dirty="0"/>
              <a:t>Pursuit </a:t>
            </a:r>
            <a:r>
              <a:rPr lang="en-US" dirty="0" smtClean="0"/>
              <a:t>via </a:t>
            </a:r>
            <a:r>
              <a:rPr lang="en-US" dirty="0" smtClean="0">
                <a:solidFill>
                  <a:srgbClr val="00B0F0"/>
                </a:solidFill>
              </a:rPr>
              <a:t>Local</a:t>
            </a:r>
            <a:r>
              <a:rPr lang="en-US" dirty="0" smtClean="0"/>
              <a:t> </a:t>
            </a:r>
            <a:r>
              <a:rPr lang="en-US" dirty="0"/>
              <a:t>Processing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28</a:t>
            </a:fld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5830978" y="5777469"/>
            <a:ext cx="15529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B0F0"/>
                </a:solidFill>
              </a:rPr>
              <a:t>local</a:t>
            </a:r>
            <a:r>
              <a:rPr lang="en-US" sz="2000" dirty="0" smtClean="0"/>
              <a:t> residual</a:t>
            </a:r>
            <a:endParaRPr lang="he-IL" sz="2000" dirty="0"/>
          </a:p>
        </p:txBody>
      </p:sp>
      <p:sp>
        <p:nvSpPr>
          <p:cNvPr id="8" name="Rectangle 7"/>
          <p:cNvSpPr/>
          <p:nvPr/>
        </p:nvSpPr>
        <p:spPr>
          <a:xfrm>
            <a:off x="4056966" y="5777469"/>
            <a:ext cx="177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B0F0"/>
                </a:solidFill>
              </a:rPr>
              <a:t>local</a:t>
            </a:r>
            <a:r>
              <a:rPr lang="en-US" sz="2000" dirty="0"/>
              <a:t> </a:t>
            </a:r>
            <a:r>
              <a:rPr lang="en-US" sz="2000" dirty="0" smtClean="0"/>
              <a:t>dictionary</a:t>
            </a:r>
            <a:endParaRPr lang="he-IL" sz="2000" dirty="0"/>
          </a:p>
        </p:txBody>
      </p:sp>
      <p:sp>
        <p:nvSpPr>
          <p:cNvPr id="9" name="Rectangle 8"/>
          <p:cNvSpPr/>
          <p:nvPr/>
        </p:nvSpPr>
        <p:spPr>
          <a:xfrm>
            <a:off x="1669349" y="5780811"/>
            <a:ext cx="1961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B0F0"/>
                </a:solidFill>
              </a:rPr>
              <a:t>local</a:t>
            </a:r>
            <a:r>
              <a:rPr lang="en-US" sz="2000" dirty="0"/>
              <a:t> </a:t>
            </a:r>
            <a:r>
              <a:rPr lang="en-US" sz="2000" dirty="0" smtClean="0"/>
              <a:t>sparse code</a:t>
            </a:r>
            <a:endParaRPr lang="he-IL" sz="2000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6034593" y="4761906"/>
            <a:ext cx="218061" cy="1925709"/>
          </a:xfrm>
          <a:prstGeom prst="rightBrace">
            <a:avLst>
              <a:gd name="adj1" fmla="val 57394"/>
              <a:gd name="adj2" fmla="val 2589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sp>
        <p:nvSpPr>
          <p:cNvPr id="27" name="Right Brace 26"/>
          <p:cNvSpPr/>
          <p:nvPr/>
        </p:nvSpPr>
        <p:spPr>
          <a:xfrm rot="5400000">
            <a:off x="4841550" y="5509759"/>
            <a:ext cx="204844" cy="416783"/>
          </a:xfrm>
          <a:prstGeom prst="rightBrace">
            <a:avLst>
              <a:gd name="adj1" fmla="val 5739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ight Brace 27"/>
          <p:cNvSpPr/>
          <p:nvPr/>
        </p:nvSpPr>
        <p:spPr>
          <a:xfrm rot="5400000">
            <a:off x="2547837" y="5509759"/>
            <a:ext cx="204844" cy="416783"/>
          </a:xfrm>
          <a:prstGeom prst="rightBrace">
            <a:avLst>
              <a:gd name="adj1" fmla="val 5739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429921" y="4608474"/>
            <a:ext cx="159806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Gradient step</a:t>
            </a:r>
            <a:endParaRPr lang="he-IL" sz="20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7978" y="3976039"/>
                <a:ext cx="1786841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Projection 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ball</a:t>
                </a:r>
                <a:endParaRPr lang="he-IL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8" y="3976039"/>
                <a:ext cx="1786841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680" t="-5839" r="-1361" b="-153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798984" y="4269951"/>
            <a:ext cx="1170201" cy="413948"/>
            <a:chOff x="1798984" y="4230115"/>
            <a:chExt cx="1172816" cy="471156"/>
          </a:xfrm>
        </p:grpSpPr>
        <p:sp>
          <p:nvSpPr>
            <p:cNvPr id="18" name="Freeform 17"/>
            <p:cNvSpPr/>
            <p:nvPr/>
          </p:nvSpPr>
          <p:spPr>
            <a:xfrm>
              <a:off x="1798984" y="4293704"/>
              <a:ext cx="1152938" cy="407567"/>
            </a:xfrm>
            <a:custGeom>
              <a:avLst/>
              <a:gdLst>
                <a:gd name="connsiteX0" fmla="*/ 0 w 1282148"/>
                <a:gd name="connsiteY0" fmla="*/ 1985 h 409554"/>
                <a:gd name="connsiteX1" fmla="*/ 318052 w 1282148"/>
                <a:gd name="connsiteY1" fmla="*/ 61620 h 409554"/>
                <a:gd name="connsiteX2" fmla="*/ 586409 w 1282148"/>
                <a:gd name="connsiteY2" fmla="*/ 409490 h 409554"/>
                <a:gd name="connsiteX3" fmla="*/ 735496 w 1282148"/>
                <a:gd name="connsiteY3" fmla="*/ 31803 h 409554"/>
                <a:gd name="connsiteX4" fmla="*/ 1023730 w 1282148"/>
                <a:gd name="connsiteY4" fmla="*/ 379672 h 409554"/>
                <a:gd name="connsiteX5" fmla="*/ 1282148 w 1282148"/>
                <a:gd name="connsiteY5" fmla="*/ 1985 h 409554"/>
                <a:gd name="connsiteX0" fmla="*/ 0 w 1282148"/>
                <a:gd name="connsiteY0" fmla="*/ 1985 h 409554"/>
                <a:gd name="connsiteX1" fmla="*/ 318052 w 1282148"/>
                <a:gd name="connsiteY1" fmla="*/ 61620 h 409554"/>
                <a:gd name="connsiteX2" fmla="*/ 586409 w 1282148"/>
                <a:gd name="connsiteY2" fmla="*/ 409490 h 409554"/>
                <a:gd name="connsiteX3" fmla="*/ 785192 w 1282148"/>
                <a:gd name="connsiteY3" fmla="*/ 31803 h 409554"/>
                <a:gd name="connsiteX4" fmla="*/ 1023730 w 1282148"/>
                <a:gd name="connsiteY4" fmla="*/ 379672 h 409554"/>
                <a:gd name="connsiteX5" fmla="*/ 1282148 w 1282148"/>
                <a:gd name="connsiteY5" fmla="*/ 1985 h 409554"/>
                <a:gd name="connsiteX0" fmla="*/ 0 w 1202635"/>
                <a:gd name="connsiteY0" fmla="*/ 1985 h 409554"/>
                <a:gd name="connsiteX1" fmla="*/ 318052 w 1202635"/>
                <a:gd name="connsiteY1" fmla="*/ 61620 h 409554"/>
                <a:gd name="connsiteX2" fmla="*/ 586409 w 1202635"/>
                <a:gd name="connsiteY2" fmla="*/ 409490 h 409554"/>
                <a:gd name="connsiteX3" fmla="*/ 785192 w 1202635"/>
                <a:gd name="connsiteY3" fmla="*/ 31803 h 409554"/>
                <a:gd name="connsiteX4" fmla="*/ 1023730 w 1202635"/>
                <a:gd name="connsiteY4" fmla="*/ 379672 h 409554"/>
                <a:gd name="connsiteX5" fmla="*/ 1202635 w 1202635"/>
                <a:gd name="connsiteY5" fmla="*/ 1985 h 409554"/>
                <a:gd name="connsiteX0" fmla="*/ 0 w 1152939"/>
                <a:gd name="connsiteY0" fmla="*/ 79513 h 407566"/>
                <a:gd name="connsiteX1" fmla="*/ 268356 w 1152939"/>
                <a:gd name="connsiteY1" fmla="*/ 59635 h 407566"/>
                <a:gd name="connsiteX2" fmla="*/ 536713 w 1152939"/>
                <a:gd name="connsiteY2" fmla="*/ 407505 h 407566"/>
                <a:gd name="connsiteX3" fmla="*/ 735496 w 1152939"/>
                <a:gd name="connsiteY3" fmla="*/ 29818 h 407566"/>
                <a:gd name="connsiteX4" fmla="*/ 974034 w 1152939"/>
                <a:gd name="connsiteY4" fmla="*/ 377687 h 407566"/>
                <a:gd name="connsiteX5" fmla="*/ 1152939 w 1152939"/>
                <a:gd name="connsiteY5" fmla="*/ 0 h 407566"/>
                <a:gd name="connsiteX0" fmla="*/ 0 w 1113182"/>
                <a:gd name="connsiteY0" fmla="*/ 39756 h 407567"/>
                <a:gd name="connsiteX1" fmla="*/ 228599 w 1113182"/>
                <a:gd name="connsiteY1" fmla="*/ 59635 h 407567"/>
                <a:gd name="connsiteX2" fmla="*/ 496956 w 1113182"/>
                <a:gd name="connsiteY2" fmla="*/ 407505 h 407567"/>
                <a:gd name="connsiteX3" fmla="*/ 695739 w 1113182"/>
                <a:gd name="connsiteY3" fmla="*/ 29818 h 407567"/>
                <a:gd name="connsiteX4" fmla="*/ 934277 w 1113182"/>
                <a:gd name="connsiteY4" fmla="*/ 377687 h 407567"/>
                <a:gd name="connsiteX5" fmla="*/ 1113182 w 1113182"/>
                <a:gd name="connsiteY5" fmla="*/ 0 h 407567"/>
                <a:gd name="connsiteX0" fmla="*/ 0 w 1152938"/>
                <a:gd name="connsiteY0" fmla="*/ 39756 h 407567"/>
                <a:gd name="connsiteX1" fmla="*/ 268355 w 1152938"/>
                <a:gd name="connsiteY1" fmla="*/ 59635 h 407567"/>
                <a:gd name="connsiteX2" fmla="*/ 536712 w 1152938"/>
                <a:gd name="connsiteY2" fmla="*/ 407505 h 407567"/>
                <a:gd name="connsiteX3" fmla="*/ 735495 w 1152938"/>
                <a:gd name="connsiteY3" fmla="*/ 29818 h 407567"/>
                <a:gd name="connsiteX4" fmla="*/ 974033 w 1152938"/>
                <a:gd name="connsiteY4" fmla="*/ 377687 h 407567"/>
                <a:gd name="connsiteX5" fmla="*/ 1152938 w 1152938"/>
                <a:gd name="connsiteY5" fmla="*/ 0 h 40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938" h="407567">
                  <a:moveTo>
                    <a:pt x="0" y="39756"/>
                  </a:moveTo>
                  <a:cubicBezTo>
                    <a:pt x="110158" y="35615"/>
                    <a:pt x="178903" y="-1657"/>
                    <a:pt x="268355" y="59635"/>
                  </a:cubicBezTo>
                  <a:cubicBezTo>
                    <a:pt x="357807" y="120927"/>
                    <a:pt x="458855" y="412474"/>
                    <a:pt x="536712" y="407505"/>
                  </a:cubicBezTo>
                  <a:cubicBezTo>
                    <a:pt x="614569" y="402536"/>
                    <a:pt x="662608" y="34788"/>
                    <a:pt x="735495" y="29818"/>
                  </a:cubicBezTo>
                  <a:cubicBezTo>
                    <a:pt x="808382" y="24848"/>
                    <a:pt x="904459" y="382657"/>
                    <a:pt x="974033" y="377687"/>
                  </a:cubicBezTo>
                  <a:cubicBezTo>
                    <a:pt x="1043607" y="372717"/>
                    <a:pt x="1069283" y="186358"/>
                    <a:pt x="1152938" y="0"/>
                  </a:cubicBezTo>
                </a:path>
              </a:pathLst>
            </a:custGeom>
            <a:noFill/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 flipV="1">
              <a:off x="2951922" y="4230115"/>
              <a:ext cx="19878" cy="63589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127981" y="3678974"/>
                <a:ext cx="5018490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4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  <m:r>
                                <a:rPr lang="en-US" sz="24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sz="240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981" y="3678974"/>
                <a:ext cx="5018490" cy="9221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/>
          <p:cNvSpPr/>
          <p:nvPr/>
        </p:nvSpPr>
        <p:spPr>
          <a:xfrm rot="5400000">
            <a:off x="5086736" y="2942453"/>
            <a:ext cx="292361" cy="3111018"/>
          </a:xfrm>
          <a:prstGeom prst="rightBrace">
            <a:avLst>
              <a:gd name="adj1" fmla="val 57394"/>
              <a:gd name="adj2" fmla="val 50000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763997" y="1136829"/>
                <a:ext cx="5598914" cy="83664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ϵ</m:t>
                              </m:r>
                            </m:sup>
                          </m:sSubSup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BP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lim>
                          </m:limLow>
                        </m:fName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𝐘</m:t>
                                  </m:r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997" y="1136829"/>
                <a:ext cx="5598914" cy="83664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8467606" y="3621009"/>
            <a:ext cx="603111" cy="2354414"/>
            <a:chOff x="8159697" y="3621009"/>
            <a:chExt cx="603111" cy="2354414"/>
          </a:xfrm>
        </p:grpSpPr>
        <p:sp>
          <p:nvSpPr>
            <p:cNvPr id="30" name="Rectangle 29"/>
            <p:cNvSpPr/>
            <p:nvPr/>
          </p:nvSpPr>
          <p:spPr>
            <a:xfrm>
              <a:off x="8241774" y="3714754"/>
              <a:ext cx="89656" cy="2236568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8241560" y="3875277"/>
              <a:ext cx="898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241560" y="4035802"/>
              <a:ext cx="898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41560" y="4196326"/>
              <a:ext cx="898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241560" y="4356850"/>
              <a:ext cx="898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241560" y="4517375"/>
              <a:ext cx="898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241560" y="4677899"/>
              <a:ext cx="898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41560" y="4838423"/>
              <a:ext cx="898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241560" y="4998948"/>
              <a:ext cx="898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241560" y="5159472"/>
              <a:ext cx="898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241560" y="5319996"/>
              <a:ext cx="898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241560" y="5480521"/>
              <a:ext cx="898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241560" y="5641045"/>
              <a:ext cx="898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241560" y="3714753"/>
              <a:ext cx="898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8402922" y="4359668"/>
                  <a:ext cx="359886" cy="4247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lvl="0">
                    <a:lnSpc>
                      <a:spcPct val="9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kumimoji="0" lang="he-IL" sz="2400" b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2922" y="4359668"/>
                  <a:ext cx="359886" cy="4247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22034" b="-571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Left Brace 59"/>
            <p:cNvSpPr/>
            <p:nvPr/>
          </p:nvSpPr>
          <p:spPr bwMode="auto">
            <a:xfrm flipH="1">
              <a:off x="8362072" y="4517375"/>
              <a:ext cx="76359" cy="160524"/>
            </a:xfrm>
            <a:prstGeom prst="leftBrace">
              <a:avLst>
                <a:gd name="adj1" fmla="val 13471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8430429" y="3621009"/>
                  <a:ext cx="304871" cy="4247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lvl="0">
                    <a:lnSpc>
                      <a:spcPct val="9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𝚪</m:t>
                        </m:r>
                      </m:oMath>
                    </m:oMathPara>
                  </a14:m>
                  <a:endParaRPr kumimoji="0" lang="he-IL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0429" y="3621009"/>
                  <a:ext cx="304871" cy="4247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6000" r="-2000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159697" y="5606091"/>
                  <a:ext cx="253596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9697" y="5606091"/>
                  <a:ext cx="253596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27201" y="6171304"/>
                <a:ext cx="2564966" cy="40562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0" dirty="0" smtClean="0"/>
                  <a:t>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201" y="6171304"/>
                <a:ext cx="2564966" cy="405624"/>
              </a:xfrm>
              <a:prstGeom prst="rect">
                <a:avLst/>
              </a:prstGeom>
              <a:blipFill rotWithShape="0">
                <a:blip r:embed="rId14"/>
                <a:stretch>
                  <a:fillRect l="-2613" t="-5970" b="-253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6033691" y="4762703"/>
            <a:ext cx="210653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B050"/>
                </a:solidFill>
              </a:rPr>
              <a:t>global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/>
              <a:t>aggregation</a:t>
            </a:r>
            <a:endParaRPr lang="he-IL" sz="2000" dirty="0"/>
          </a:p>
        </p:txBody>
      </p:sp>
      <p:sp>
        <p:nvSpPr>
          <p:cNvPr id="46" name="Right Brace 45"/>
          <p:cNvSpPr/>
          <p:nvPr/>
        </p:nvSpPr>
        <p:spPr>
          <a:xfrm rot="16200000" flipV="1">
            <a:off x="6447129" y="4816069"/>
            <a:ext cx="232147" cy="791340"/>
          </a:xfrm>
          <a:prstGeom prst="rightBrace">
            <a:avLst>
              <a:gd name="adj1" fmla="val 5739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39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5" grpId="0"/>
      <p:bldP spid="65" grpId="1"/>
      <p:bldP spid="7" grpId="0"/>
      <p:bldP spid="8" grpId="0"/>
      <p:bldP spid="9" grpId="0"/>
      <p:bldP spid="13" grpId="0" animBg="1"/>
      <p:bldP spid="27" grpId="0" animBg="1"/>
      <p:bldP spid="28" grpId="0" animBg="1"/>
      <p:bldP spid="6" grpId="0"/>
      <p:bldP spid="10" grpId="0"/>
      <p:bldP spid="62" grpId="0"/>
      <p:bldP spid="16" grpId="0" animBg="1"/>
      <p:bldP spid="43" grpId="0"/>
      <p:bldP spid="44" grpId="0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15" y="1572153"/>
            <a:ext cx="5312835" cy="3984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400" dirty="0" smtClean="0"/>
                  <a:t>Details:</a:t>
                </a:r>
                <a:endParaRPr lang="en-US" sz="2400" dirty="0"/>
              </a:p>
              <a:p>
                <a:pPr algn="l" rtl="0"/>
                <a:r>
                  <a:rPr lang="en-US" sz="2400" dirty="0"/>
                  <a:t>Signal length: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300</m:t>
                    </m:r>
                  </m:oMath>
                </a14:m>
                <a:endParaRPr lang="en-US" sz="2400" i="1" dirty="0"/>
              </a:p>
              <a:p>
                <a:pPr algn="l" rtl="0"/>
                <a:r>
                  <a:rPr lang="en-US" sz="2400" dirty="0"/>
                  <a:t>Patch size: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US" sz="2400" dirty="0"/>
              </a:p>
              <a:p>
                <a:pPr algn="l" rtl="0"/>
                <a:r>
                  <a:rPr lang="en-US" sz="2400" dirty="0"/>
                  <a:t>Unique atoms: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i="1" dirty="0" smtClean="0"/>
              </a:p>
              <a:p>
                <a:pPr algn="l" rtl="0"/>
                <a:r>
                  <a:rPr lang="en-US" sz="2400" dirty="0"/>
                  <a:t>Global sparsity: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endParaRPr lang="en-US" sz="2400" i="1" dirty="0" smtClean="0"/>
              </a:p>
              <a:p>
                <a:pPr algn="l" rtl="0"/>
                <a:r>
                  <a:rPr lang="en-US" sz="2400" dirty="0" smtClean="0"/>
                  <a:t>Number of iterations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400</m:t>
                    </m:r>
                  </m:oMath>
                </a14:m>
                <a:endParaRPr lang="en-US" sz="2400" dirty="0"/>
              </a:p>
              <a:p>
                <a:pPr algn="l" rtl="0"/>
                <a:r>
                  <a:rPr lang="en-US" sz="2400" dirty="0" err="1" smtClean="0">
                    <a:ea typeface="Cambria Math" panose="02040503050406030204" pitchFamily="18" charset="0"/>
                  </a:rPr>
                  <a:t>Lagrangian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4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</m:d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97" t="-18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29</a:t>
            </a:fld>
            <a:endParaRPr lang="he-I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475" y="5143836"/>
            <a:ext cx="2809875" cy="561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862369" y="4777101"/>
            <a:ext cx="1478818" cy="1276984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2059536" y="4777101"/>
            <a:ext cx="2230452" cy="127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Starting Point: Image </a:t>
            </a:r>
            <a:r>
              <a:rPr lang="en-US" dirty="0" err="1"/>
              <a:t>Denoising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1556" y="3990734"/>
            <a:ext cx="7886700" cy="76005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 smtClean="0"/>
              <a:t>Many image </a:t>
            </a:r>
            <a:r>
              <a:rPr lang="en-US" sz="2400" dirty="0" err="1" smtClean="0"/>
              <a:t>denoising</a:t>
            </a:r>
            <a:r>
              <a:rPr lang="en-US" sz="2400" dirty="0" smtClean="0"/>
              <a:t> algorithms can be cast as the minimization of an energy function of the 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3</a:t>
            </a:fld>
            <a:endParaRPr lang="he-IL"/>
          </a:p>
        </p:txBody>
      </p:sp>
      <p:pic>
        <p:nvPicPr>
          <p:cNvPr id="7" name="Picture 3" descr="E:\denoisedParr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38480"/>
            <a:ext cx="2049274" cy="203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noisyParr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64" y="1837960"/>
            <a:ext cx="2049274" cy="203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1" descr="Basis_Pursuit_2_residual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0712" y="1833251"/>
            <a:ext cx="2049274" cy="203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us 9"/>
          <p:cNvSpPr/>
          <p:nvPr/>
        </p:nvSpPr>
        <p:spPr>
          <a:xfrm>
            <a:off x="2845125" y="2582646"/>
            <a:ext cx="538385" cy="538385"/>
          </a:xfrm>
          <a:prstGeom prst="mathPlu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Equal 12"/>
          <p:cNvSpPr/>
          <p:nvPr/>
        </p:nvSpPr>
        <p:spPr>
          <a:xfrm>
            <a:off x="5767188" y="2625001"/>
            <a:ext cx="453674" cy="453674"/>
          </a:xfrm>
          <a:prstGeom prst="mathEqual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2075" y="1019189"/>
                <a:ext cx="2062423" cy="83099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ctr"/>
                <a:r>
                  <a:rPr lang="en-US" sz="2400" dirty="0" smtClean="0"/>
                  <a:t>Original Image</a:t>
                </a:r>
                <a:r>
                  <a:rPr lang="en-US" sz="2400" b="1" i="1" dirty="0">
                    <a:latin typeface="Cambria Math" panose="02040503050406030204" pitchFamily="18" charset="0"/>
                  </a:rPr>
                  <a:t/>
                </a:r>
                <a:br>
                  <a:rPr lang="en-US" sz="2400" b="1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75" y="1019189"/>
                <a:ext cx="2062423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888" t="-5839" r="-47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25704" y="1019189"/>
                <a:ext cx="2892592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/>
                  <a:t>White Gaussian Noise</a:t>
                </a:r>
                <a:endParaRPr lang="he-IL" sz="24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704" y="1019189"/>
                <a:ext cx="2892592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477" t="-5839" r="-46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88064" y="1019189"/>
                <a:ext cx="2049273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/>
                  <a:t>Noisy Image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𝐘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064" y="1019189"/>
                <a:ext cx="2049273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58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059538" y="5401615"/>
            <a:ext cx="22304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Relation to</a:t>
            </a:r>
          </a:p>
          <a:p>
            <a:pPr algn="ctr"/>
            <a:r>
              <a:rPr lang="en-US" dirty="0" smtClean="0"/>
              <a:t>measurements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4867066" y="5407753"/>
            <a:ext cx="14741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Prior or</a:t>
            </a:r>
          </a:p>
          <a:p>
            <a:pPr algn="ctr"/>
            <a:r>
              <a:rPr lang="en-US" dirty="0" smtClean="0"/>
              <a:t>regularization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59536" y="4736904"/>
                <a:ext cx="2230451" cy="7838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e>
                          </m:d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536" y="4736904"/>
                <a:ext cx="2230451" cy="7838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62367" y="4897974"/>
                <a:ext cx="147882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367" y="4897974"/>
                <a:ext cx="1478820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89989" y="4918472"/>
                <a:ext cx="57237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989" y="4918472"/>
                <a:ext cx="572378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5" grpId="0" build="p"/>
      <p:bldP spid="10" grpId="0" animBg="1"/>
      <p:bldP spid="13" grpId="0" animBg="1"/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Summary of CSC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What we have seen so far is a new way to analyze the </a:t>
            </a:r>
            <a:r>
              <a:rPr lang="en-US" sz="2400" dirty="0" smtClean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global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CSC model using </a:t>
            </a:r>
            <a:r>
              <a:rPr lang="en-US" sz="2400" dirty="0" smtClean="0">
                <a:solidFill>
                  <a:srgbClr val="00B0F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local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sparsity constrains. We proved:</a:t>
            </a:r>
          </a:p>
          <a:p>
            <a:pPr lvl="1" algn="l" rtl="0"/>
            <a:endParaRPr lang="en-US" sz="1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l" rtl="0">
              <a:buNone/>
            </a:pPr>
            <a:r>
              <a:rPr lang="en-US" sz="2200" b="1" dirty="0" smtClean="0">
                <a:ea typeface="Tahoma" panose="020B0604030504040204" pitchFamily="34" charset="0"/>
                <a:cs typeface="Tahoma" panose="020B0604030504040204" pitchFamily="34" charset="0"/>
              </a:rPr>
              <a:t>   Uniqueness</a:t>
            </a:r>
            <a:r>
              <a:rPr lang="en-US" sz="2200" dirty="0" smtClean="0">
                <a:ea typeface="Tahoma" panose="020B0604030504040204" pitchFamily="34" charset="0"/>
                <a:cs typeface="Tahoma" panose="020B0604030504040204" pitchFamily="34" charset="0"/>
              </a:rPr>
              <a:t> of the solution to the noiseless problem.</a:t>
            </a:r>
          </a:p>
          <a:p>
            <a:pPr marL="457200" lvl="1" indent="0" algn="l" rtl="0">
              <a:buNone/>
            </a:pPr>
            <a:endParaRPr lang="en-US" sz="1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l" rtl="0">
              <a:buNone/>
            </a:pPr>
            <a:r>
              <a:rPr lang="en-US" sz="2200" b="1" dirty="0" smtClean="0">
                <a:ea typeface="Tahoma" panose="020B0604030504040204" pitchFamily="34" charset="0"/>
                <a:cs typeface="Tahoma" panose="020B0604030504040204" pitchFamily="34" charset="0"/>
              </a:rPr>
              <a:t>   Stability</a:t>
            </a:r>
            <a:r>
              <a:rPr lang="en-US" sz="2200" dirty="0" smtClean="0">
                <a:ea typeface="Tahoma" panose="020B0604030504040204" pitchFamily="34" charset="0"/>
                <a:cs typeface="Tahoma" panose="020B0604030504040204" pitchFamily="34" charset="0"/>
              </a:rPr>
              <a:t> of the solution to the noisy problem.</a:t>
            </a:r>
          </a:p>
          <a:p>
            <a:pPr marL="457200" lvl="1" indent="0" algn="l" rtl="0">
              <a:buNone/>
            </a:pPr>
            <a:endParaRPr lang="en-US" sz="105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l" rtl="0">
              <a:buNone/>
            </a:pPr>
            <a:r>
              <a:rPr lang="en-US" sz="2200" b="1" dirty="0" smtClean="0">
                <a:ea typeface="Tahoma" panose="020B0604030504040204" pitchFamily="34" charset="0"/>
                <a:cs typeface="Tahoma" panose="020B0604030504040204" pitchFamily="34" charset="0"/>
              </a:rPr>
              <a:t>   Guarantee of success and stability </a:t>
            </a:r>
            <a:r>
              <a:rPr lang="en-US" sz="2200" dirty="0" smtClean="0">
                <a:ea typeface="Tahoma" panose="020B0604030504040204" pitchFamily="34" charset="0"/>
                <a:cs typeface="Tahoma" panose="020B0604030504040204" pitchFamily="34" charset="0"/>
              </a:rPr>
              <a:t>of both OMP and BP.</a:t>
            </a:r>
          </a:p>
          <a:p>
            <a:pPr algn="l" rtl="0"/>
            <a:r>
              <a:rPr lang="en-US" sz="2400" dirty="0"/>
              <a:t>We obtained guarantees and algorithms that operate </a:t>
            </a:r>
            <a:r>
              <a:rPr lang="en-US" sz="2400" dirty="0">
                <a:solidFill>
                  <a:srgbClr val="00B0F0"/>
                </a:solidFill>
              </a:rPr>
              <a:t>locally</a:t>
            </a:r>
            <a:r>
              <a:rPr lang="en-US" sz="2400" dirty="0"/>
              <a:t> while claiming </a:t>
            </a:r>
            <a:r>
              <a:rPr lang="en-US" sz="2400" dirty="0">
                <a:solidFill>
                  <a:srgbClr val="00B050"/>
                </a:solidFill>
              </a:rPr>
              <a:t>global</a:t>
            </a:r>
            <a:r>
              <a:rPr lang="en-US" sz="2400" dirty="0"/>
              <a:t> optimality.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30</a:t>
            </a:fld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64" y="2013834"/>
            <a:ext cx="331200" cy="46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491" y="2584574"/>
            <a:ext cx="313147" cy="46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064" y="3165589"/>
            <a:ext cx="312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2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628650" y="1126274"/>
            <a:ext cx="7886700" cy="849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Part </a:t>
            </a:r>
            <a:r>
              <a:rPr lang="en-US" dirty="0" smtClean="0"/>
              <a:t>III</a:t>
            </a:r>
            <a:endParaRPr lang="he-I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31</a:t>
            </a:fld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975786"/>
            <a:ext cx="7886700" cy="104607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Going Deeper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" y="3037768"/>
            <a:ext cx="914399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srgbClr val="FFFF00"/>
                </a:solidFill>
              </a:rPr>
              <a:t>Convolutional Neural Networks </a:t>
            </a:r>
            <a:r>
              <a:rPr lang="en-US" sz="2400" dirty="0"/>
              <a:t>Analyzed </a:t>
            </a:r>
            <a:r>
              <a:rPr lang="en-US" sz="2400" dirty="0" smtClean="0"/>
              <a:t>via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FF00"/>
                </a:solidFill>
              </a:rPr>
              <a:t>Convolutional </a:t>
            </a:r>
            <a:r>
              <a:rPr lang="en-US" sz="2400" dirty="0">
                <a:solidFill>
                  <a:srgbClr val="FFFF00"/>
                </a:solidFill>
              </a:rPr>
              <a:t>Sparse </a:t>
            </a:r>
            <a:r>
              <a:rPr lang="en-US" sz="2400" dirty="0" smtClean="0">
                <a:solidFill>
                  <a:srgbClr val="FFFF00"/>
                </a:solidFill>
              </a:rPr>
              <a:t>Coding</a:t>
            </a:r>
          </a:p>
          <a:p>
            <a:pPr algn="ctr" rtl="0"/>
            <a:endParaRPr lang="en-US" sz="1100" dirty="0"/>
          </a:p>
          <a:p>
            <a:pPr algn="ctr" rtl="0"/>
            <a:r>
              <a:rPr lang="en-US" sz="2400" dirty="0"/>
              <a:t>Vardan </a:t>
            </a:r>
            <a:r>
              <a:rPr lang="en-US" sz="2400" dirty="0" smtClean="0"/>
              <a:t>Papyan, </a:t>
            </a:r>
            <a:r>
              <a:rPr lang="en-US" sz="2400" dirty="0" err="1" smtClean="0"/>
              <a:t>Yaniv</a:t>
            </a:r>
            <a:r>
              <a:rPr lang="en-US" sz="2400" dirty="0" smtClean="0"/>
              <a:t> Romano </a:t>
            </a:r>
            <a:r>
              <a:rPr lang="en-US" sz="2400" dirty="0"/>
              <a:t>and Michael </a:t>
            </a:r>
            <a:r>
              <a:rPr lang="en-US" sz="2400" dirty="0" err="1" smtClean="0"/>
              <a:t>Elad</a:t>
            </a:r>
            <a:endParaRPr lang="he-IL" sz="2400" dirty="0"/>
          </a:p>
        </p:txBody>
      </p:sp>
      <p:pic>
        <p:nvPicPr>
          <p:cNvPr id="14" name="Picture 8" descr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50" y="4432263"/>
            <a:ext cx="1442310" cy="14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75" y="4432264"/>
            <a:ext cx="1379053" cy="144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5600" y="4390568"/>
            <a:ext cx="3333750" cy="1381125"/>
            <a:chOff x="2895600" y="4698681"/>
            <a:chExt cx="3333750" cy="13811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8700" y="5119366"/>
              <a:ext cx="1190753" cy="8147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9022" y="5128891"/>
              <a:ext cx="1190753" cy="8147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95600" y="4698681"/>
              <a:ext cx="3333750" cy="1381125"/>
            </a:xfrm>
            <a:prstGeom prst="rect">
              <a:avLst/>
            </a:prstGeom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CSC and CNN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There seems to be a relation between CSC and CNN:</a:t>
            </a:r>
          </a:p>
          <a:p>
            <a:pPr lvl="1" algn="l" rtl="0"/>
            <a:r>
              <a:rPr lang="en-US" sz="2200" dirty="0" smtClean="0"/>
              <a:t>Both have a convolutional structure.</a:t>
            </a:r>
          </a:p>
          <a:p>
            <a:pPr lvl="1" algn="l" rtl="0"/>
            <a:r>
              <a:rPr lang="en-US" sz="2200" dirty="0" smtClean="0"/>
              <a:t>Both use a data driven approach for training their model.</a:t>
            </a:r>
          </a:p>
          <a:p>
            <a:pPr lvl="1" algn="l" rtl="0"/>
            <a:r>
              <a:rPr lang="en-US" sz="2200" dirty="0" smtClean="0"/>
              <a:t>The most popular non-linearity employed in CNN, called </a:t>
            </a:r>
            <a:r>
              <a:rPr lang="en-US" sz="2200" dirty="0" err="1" smtClean="0"/>
              <a:t>ReLU</a:t>
            </a:r>
            <a:r>
              <a:rPr lang="en-US" sz="2200" dirty="0" smtClean="0"/>
              <a:t>, is known to be connected to sparsity.</a:t>
            </a:r>
          </a:p>
          <a:p>
            <a:pPr algn="l" rtl="0"/>
            <a:r>
              <a:rPr lang="en-US" sz="2400" dirty="0" smtClean="0"/>
              <a:t>In this part, we aim to make this connection clear in order to provide a theoretical understanding of CNN through the eyes of sparsity.</a:t>
            </a:r>
          </a:p>
          <a:p>
            <a:pPr algn="l" rtl="0"/>
            <a:r>
              <a:rPr lang="en-US" sz="2400" dirty="0" smtClean="0"/>
              <a:t>But first, a short review of CNN…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32</a:t>
            </a:fld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1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89"/>
          <p:cNvPicPr>
            <a:picLocks noChangeAspect="1"/>
          </p:cNvPicPr>
          <p:nvPr/>
        </p:nvPicPr>
        <p:blipFill rotWithShape="1">
          <a:blip r:embed="rId2"/>
          <a:srcRect l="12178" t="4780" r="12436" b="9719"/>
          <a:stretch/>
        </p:blipFill>
        <p:spPr>
          <a:xfrm>
            <a:off x="5164668" y="1844574"/>
            <a:ext cx="2362200" cy="233934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</p:pic>
      <p:pic>
        <p:nvPicPr>
          <p:cNvPr id="191" name="Picture 190"/>
          <p:cNvPicPr>
            <a:picLocks noChangeAspect="1"/>
          </p:cNvPicPr>
          <p:nvPr/>
        </p:nvPicPr>
        <p:blipFill rotWithShape="1">
          <a:blip r:embed="rId3"/>
          <a:srcRect l="12178" t="5058" r="12436" b="9997"/>
          <a:stretch/>
        </p:blipFill>
        <p:spPr>
          <a:xfrm>
            <a:off x="5164668" y="1852194"/>
            <a:ext cx="2362200" cy="23241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</p:pic>
      <p:pic>
        <p:nvPicPr>
          <p:cNvPr id="192" name="Picture 191"/>
          <p:cNvPicPr>
            <a:picLocks noChangeAspect="1"/>
          </p:cNvPicPr>
          <p:nvPr/>
        </p:nvPicPr>
        <p:blipFill rotWithShape="1">
          <a:blip r:embed="rId4"/>
          <a:srcRect l="11821" t="5021" r="12550" b="9756"/>
          <a:stretch/>
        </p:blipFill>
        <p:spPr>
          <a:xfrm>
            <a:off x="5255931" y="1880766"/>
            <a:ext cx="2369820" cy="233172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</p:pic>
      <p:pic>
        <p:nvPicPr>
          <p:cNvPr id="193" name="Picture 192"/>
          <p:cNvPicPr>
            <a:picLocks noChangeAspect="1"/>
          </p:cNvPicPr>
          <p:nvPr/>
        </p:nvPicPr>
        <p:blipFill rotWithShape="1">
          <a:blip r:embed="rId5"/>
          <a:srcRect l="11942" t="4686" r="12671" b="9811"/>
          <a:stretch/>
        </p:blipFill>
        <p:spPr>
          <a:xfrm>
            <a:off x="5354814" y="1894575"/>
            <a:ext cx="2362200" cy="2339341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</p:pic>
      <p:pic>
        <p:nvPicPr>
          <p:cNvPr id="194" name="Picture 193"/>
          <p:cNvPicPr>
            <a:picLocks noChangeAspect="1"/>
          </p:cNvPicPr>
          <p:nvPr/>
        </p:nvPicPr>
        <p:blipFill rotWithShape="1">
          <a:blip r:embed="rId6"/>
          <a:srcRect l="12065" t="4463" r="12307" b="9756"/>
          <a:stretch/>
        </p:blipFill>
        <p:spPr>
          <a:xfrm>
            <a:off x="5446077" y="1904103"/>
            <a:ext cx="2369820" cy="234696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</p:pic>
      <p:pic>
        <p:nvPicPr>
          <p:cNvPr id="185" name="Picture 184"/>
          <p:cNvPicPr>
            <a:picLocks noChangeAspect="1"/>
          </p:cNvPicPr>
          <p:nvPr/>
        </p:nvPicPr>
        <p:blipFill rotWithShape="1">
          <a:blip r:embed="rId7"/>
          <a:srcRect l="12293" t="4710" r="12590" b="9609"/>
          <a:stretch/>
        </p:blipFill>
        <p:spPr>
          <a:xfrm>
            <a:off x="3001861" y="1780286"/>
            <a:ext cx="2349512" cy="2340000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</p:pic>
      <p:pic>
        <p:nvPicPr>
          <p:cNvPr id="186" name="Picture 185"/>
          <p:cNvPicPr>
            <a:picLocks noChangeAspect="1"/>
          </p:cNvPicPr>
          <p:nvPr/>
        </p:nvPicPr>
        <p:blipFill rotWithShape="1">
          <a:blip r:embed="rId8"/>
          <a:srcRect l="12472" t="4363" r="12350" b="9724"/>
          <a:stretch/>
        </p:blipFill>
        <p:spPr>
          <a:xfrm>
            <a:off x="3010435" y="1770761"/>
            <a:ext cx="2345135" cy="2340000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</p:pic>
      <p:pic>
        <p:nvPicPr>
          <p:cNvPr id="187" name="Picture 186"/>
          <p:cNvPicPr>
            <a:picLocks noChangeAspect="1"/>
          </p:cNvPicPr>
          <p:nvPr/>
        </p:nvPicPr>
        <p:blipFill rotWithShape="1">
          <a:blip r:embed="rId9"/>
          <a:srcRect l="12471" t="4316" r="12106" b="10257"/>
          <a:stretch/>
        </p:blipFill>
        <p:spPr>
          <a:xfrm>
            <a:off x="3109090" y="1796953"/>
            <a:ext cx="2366078" cy="2340000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</p:pic>
      <p:pic>
        <p:nvPicPr>
          <p:cNvPr id="188" name="Picture 187"/>
          <p:cNvPicPr>
            <a:picLocks noChangeAspect="1"/>
          </p:cNvPicPr>
          <p:nvPr/>
        </p:nvPicPr>
        <p:blipFill rotWithShape="1">
          <a:blip r:embed="rId10"/>
          <a:srcRect l="12258" t="4452" r="12320" b="9518"/>
          <a:stretch/>
        </p:blipFill>
        <p:spPr>
          <a:xfrm>
            <a:off x="3233190" y="1827906"/>
            <a:ext cx="2349474" cy="2340000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</p:pic>
      <p:pic>
        <p:nvPicPr>
          <p:cNvPr id="189" name="Picture 188"/>
          <p:cNvPicPr>
            <a:picLocks noChangeAspect="1"/>
          </p:cNvPicPr>
          <p:nvPr/>
        </p:nvPicPr>
        <p:blipFill rotWithShape="1">
          <a:blip r:embed="rId11"/>
          <a:srcRect l="12258" t="4412" r="12624" b="8513"/>
          <a:stretch/>
        </p:blipFill>
        <p:spPr>
          <a:xfrm>
            <a:off x="3340380" y="1854111"/>
            <a:ext cx="2311919" cy="2340000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8586" y="1760041"/>
            <a:ext cx="2379529" cy="2379529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RightUp">
              <a:rot lat="1380000" lon="1800000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</a:t>
            </a:r>
            <a:endParaRPr lang="he-IL" dirty="0"/>
          </a:p>
        </p:txBody>
      </p:sp>
      <p:sp>
        <p:nvSpPr>
          <p:cNvPr id="19" name="Rectangle 18"/>
          <p:cNvSpPr/>
          <p:nvPr/>
        </p:nvSpPr>
        <p:spPr>
          <a:xfrm flipV="1">
            <a:off x="6289342" y="1797022"/>
            <a:ext cx="234000" cy="213969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0" name="Rectangle 19"/>
          <p:cNvSpPr/>
          <p:nvPr/>
        </p:nvSpPr>
        <p:spPr>
          <a:xfrm>
            <a:off x="6645465" y="1786120"/>
            <a:ext cx="234000" cy="2143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1" name="Rectangle 20"/>
          <p:cNvSpPr/>
          <p:nvPr/>
        </p:nvSpPr>
        <p:spPr>
          <a:xfrm>
            <a:off x="6171309" y="2107490"/>
            <a:ext cx="234000" cy="2143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2" name="Rectangle 21"/>
          <p:cNvSpPr/>
          <p:nvPr/>
        </p:nvSpPr>
        <p:spPr>
          <a:xfrm>
            <a:off x="6413051" y="1943081"/>
            <a:ext cx="234000" cy="2143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Rectangle 22"/>
          <p:cNvSpPr/>
          <p:nvPr/>
        </p:nvSpPr>
        <p:spPr>
          <a:xfrm flipV="1">
            <a:off x="6531084" y="1632613"/>
            <a:ext cx="234000" cy="213969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4" name="Rectangle 23"/>
          <p:cNvSpPr/>
          <p:nvPr/>
        </p:nvSpPr>
        <p:spPr>
          <a:xfrm>
            <a:off x="5698476" y="2429168"/>
            <a:ext cx="234000" cy="2143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5" name="Rectangle 24"/>
          <p:cNvSpPr/>
          <p:nvPr/>
        </p:nvSpPr>
        <p:spPr>
          <a:xfrm>
            <a:off x="5698476" y="2286498"/>
            <a:ext cx="234000" cy="23457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6" name="Rectangle 25"/>
          <p:cNvSpPr/>
          <p:nvPr/>
        </p:nvSpPr>
        <p:spPr>
          <a:xfrm flipV="1">
            <a:off x="5816509" y="2118700"/>
            <a:ext cx="234000" cy="213969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7" name="Rectangle 26"/>
          <p:cNvSpPr/>
          <p:nvPr/>
        </p:nvSpPr>
        <p:spPr>
          <a:xfrm>
            <a:off x="5818298" y="4161281"/>
            <a:ext cx="234000" cy="277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8" name="Rectangle 27"/>
          <p:cNvSpPr/>
          <p:nvPr/>
        </p:nvSpPr>
        <p:spPr>
          <a:xfrm>
            <a:off x="5937507" y="2261904"/>
            <a:ext cx="234000" cy="2143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9" name="Rectangle 28"/>
          <p:cNvSpPr/>
          <p:nvPr/>
        </p:nvSpPr>
        <p:spPr>
          <a:xfrm>
            <a:off x="5937507" y="2119234"/>
            <a:ext cx="234000" cy="23457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0" name="Rectangle 29"/>
          <p:cNvSpPr/>
          <p:nvPr/>
        </p:nvSpPr>
        <p:spPr>
          <a:xfrm flipV="1">
            <a:off x="6055540" y="1951436"/>
            <a:ext cx="234000" cy="213969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Rectangle 30"/>
          <p:cNvSpPr/>
          <p:nvPr/>
        </p:nvSpPr>
        <p:spPr>
          <a:xfrm>
            <a:off x="6057329" y="3994017"/>
            <a:ext cx="234000" cy="277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2" name="Rectangle 31"/>
          <p:cNvSpPr/>
          <p:nvPr/>
        </p:nvSpPr>
        <p:spPr>
          <a:xfrm>
            <a:off x="6171309" y="1964820"/>
            <a:ext cx="234000" cy="23457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3" name="Rectangle 32"/>
          <p:cNvSpPr/>
          <p:nvPr/>
        </p:nvSpPr>
        <p:spPr>
          <a:xfrm>
            <a:off x="6291131" y="3839603"/>
            <a:ext cx="234000" cy="277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4" name="Rectangle 33"/>
          <p:cNvSpPr/>
          <p:nvPr/>
        </p:nvSpPr>
        <p:spPr>
          <a:xfrm>
            <a:off x="6413051" y="1800411"/>
            <a:ext cx="234000" cy="23457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5" name="Rectangle 34"/>
          <p:cNvSpPr/>
          <p:nvPr/>
        </p:nvSpPr>
        <p:spPr>
          <a:xfrm>
            <a:off x="6532873" y="3675194"/>
            <a:ext cx="234000" cy="277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6" name="Rectangle 35"/>
          <p:cNvSpPr/>
          <p:nvPr/>
        </p:nvSpPr>
        <p:spPr>
          <a:xfrm>
            <a:off x="6645465" y="1634904"/>
            <a:ext cx="234000" cy="23457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7" name="Rectangle 36"/>
          <p:cNvSpPr/>
          <p:nvPr/>
        </p:nvSpPr>
        <p:spPr>
          <a:xfrm flipV="1">
            <a:off x="6763498" y="1467106"/>
            <a:ext cx="234000" cy="213969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8" name="Rectangle 37"/>
          <p:cNvSpPr/>
          <p:nvPr/>
        </p:nvSpPr>
        <p:spPr>
          <a:xfrm>
            <a:off x="6765287" y="3509687"/>
            <a:ext cx="234000" cy="277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39" name="Group 38"/>
          <p:cNvGrpSpPr/>
          <p:nvPr/>
        </p:nvGrpSpPr>
        <p:grpSpPr>
          <a:xfrm flipV="1">
            <a:off x="3992456" y="4165963"/>
            <a:ext cx="1947765" cy="265330"/>
            <a:chOff x="767066" y="2159947"/>
            <a:chExt cx="1947765" cy="265330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816480" y="2319270"/>
              <a:ext cx="1898351" cy="3596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932197" y="2317997"/>
              <a:ext cx="1782107" cy="10728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16480" y="2159947"/>
              <a:ext cx="1897824" cy="16059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25726" y="2231144"/>
              <a:ext cx="1787305" cy="8632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  <a:sp3d>
              <a:bevelB w="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67280" y="2255694"/>
            <a:ext cx="1947765" cy="270136"/>
            <a:chOff x="767066" y="2156195"/>
            <a:chExt cx="1947765" cy="270136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919871" y="2319270"/>
              <a:ext cx="1794960" cy="4310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822951" y="2317997"/>
              <a:ext cx="1891353" cy="10833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919871" y="2156195"/>
              <a:ext cx="1794433" cy="16434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22951" y="2233623"/>
              <a:ext cx="1890080" cy="8384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  <a:sp3d>
              <a:bevelB w="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51" name="Group 50"/>
          <p:cNvGrpSpPr/>
          <p:nvPr/>
        </p:nvGrpSpPr>
        <p:grpSpPr>
          <a:xfrm flipV="1">
            <a:off x="4231487" y="3998699"/>
            <a:ext cx="1947765" cy="265330"/>
            <a:chOff x="767066" y="2159947"/>
            <a:chExt cx="1947765" cy="265330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816480" y="2319270"/>
              <a:ext cx="1898351" cy="3596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932197" y="2317997"/>
              <a:ext cx="1782107" cy="10728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16480" y="2159947"/>
              <a:ext cx="1897824" cy="16059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25726" y="2231144"/>
              <a:ext cx="1787305" cy="8632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  <a:sp3d>
              <a:bevelB w="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06311" y="2088430"/>
            <a:ext cx="1947765" cy="270136"/>
            <a:chOff x="767066" y="2156195"/>
            <a:chExt cx="1947765" cy="270136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919871" y="2319270"/>
              <a:ext cx="1794960" cy="4310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22951" y="2317997"/>
              <a:ext cx="1891353" cy="10833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919871" y="2156195"/>
              <a:ext cx="1794433" cy="16434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22951" y="2233623"/>
              <a:ext cx="1890080" cy="8384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  <a:sp3d>
              <a:bevelB w="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63" name="Group 62"/>
          <p:cNvGrpSpPr/>
          <p:nvPr/>
        </p:nvGrpSpPr>
        <p:grpSpPr>
          <a:xfrm flipV="1">
            <a:off x="4465289" y="3844285"/>
            <a:ext cx="1947765" cy="265330"/>
            <a:chOff x="767066" y="2159947"/>
            <a:chExt cx="1947765" cy="265330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816480" y="2319270"/>
              <a:ext cx="1898351" cy="3596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932197" y="2317997"/>
              <a:ext cx="1782107" cy="10728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16480" y="2159947"/>
              <a:ext cx="1897824" cy="16059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925726" y="2231144"/>
              <a:ext cx="1787305" cy="8632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  <a:sp3d>
              <a:bevelB w="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340113" y="1934016"/>
            <a:ext cx="1947765" cy="270136"/>
            <a:chOff x="767066" y="2156195"/>
            <a:chExt cx="1947765" cy="270136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919871" y="2319270"/>
              <a:ext cx="1794960" cy="4310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822951" y="2317997"/>
              <a:ext cx="1891353" cy="10833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919871" y="2156195"/>
              <a:ext cx="1794433" cy="16434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822951" y="2233623"/>
              <a:ext cx="1890080" cy="8384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  <a:sp3d>
              <a:bevelB w="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75" name="Group 74"/>
          <p:cNvGrpSpPr/>
          <p:nvPr/>
        </p:nvGrpSpPr>
        <p:grpSpPr>
          <a:xfrm flipV="1">
            <a:off x="4707031" y="3679876"/>
            <a:ext cx="1947765" cy="265330"/>
            <a:chOff x="767066" y="2159947"/>
            <a:chExt cx="1947765" cy="265330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816480" y="2319270"/>
              <a:ext cx="1898351" cy="3596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932197" y="2317997"/>
              <a:ext cx="1782107" cy="10728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16480" y="2159947"/>
              <a:ext cx="1897824" cy="16059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925726" y="2231144"/>
              <a:ext cx="1787305" cy="8632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  <a:sp3d>
              <a:bevelB w="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581855" y="1769607"/>
            <a:ext cx="1947765" cy="270136"/>
            <a:chOff x="767066" y="2156195"/>
            <a:chExt cx="1947765" cy="270136"/>
          </a:xfrm>
        </p:grpSpPr>
        <p:cxnSp>
          <p:nvCxnSpPr>
            <p:cNvPr id="82" name="Straight Connector 81"/>
            <p:cNvCxnSpPr/>
            <p:nvPr/>
          </p:nvCxnSpPr>
          <p:spPr>
            <a:xfrm flipV="1">
              <a:off x="919871" y="2319270"/>
              <a:ext cx="1794960" cy="4310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822951" y="2317997"/>
              <a:ext cx="1891353" cy="10833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919871" y="2156195"/>
              <a:ext cx="1794433" cy="16434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822951" y="2233623"/>
              <a:ext cx="1890080" cy="8384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  <a:sp3d>
              <a:bevelB w="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87" name="Group 86"/>
          <p:cNvGrpSpPr/>
          <p:nvPr/>
        </p:nvGrpSpPr>
        <p:grpSpPr>
          <a:xfrm flipV="1">
            <a:off x="4917220" y="3523894"/>
            <a:ext cx="1947765" cy="265330"/>
            <a:chOff x="767066" y="2159947"/>
            <a:chExt cx="1947765" cy="265330"/>
          </a:xfrm>
        </p:grpSpPr>
        <p:cxnSp>
          <p:nvCxnSpPr>
            <p:cNvPr id="88" name="Straight Connector 87"/>
            <p:cNvCxnSpPr/>
            <p:nvPr/>
          </p:nvCxnSpPr>
          <p:spPr>
            <a:xfrm flipV="1">
              <a:off x="816480" y="2319270"/>
              <a:ext cx="1898351" cy="3596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932197" y="2317997"/>
              <a:ext cx="1782107" cy="10728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816480" y="2159947"/>
              <a:ext cx="1897824" cy="16059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925726" y="2231144"/>
              <a:ext cx="1787305" cy="8632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  <a:sp3d>
              <a:bevelB w="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823794" y="1613625"/>
            <a:ext cx="1947765" cy="270136"/>
            <a:chOff x="767066" y="2156195"/>
            <a:chExt cx="1947765" cy="270136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919871" y="2319270"/>
              <a:ext cx="1794960" cy="4310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822951" y="2317997"/>
              <a:ext cx="1891353" cy="10833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919871" y="2156195"/>
              <a:ext cx="1794433" cy="16434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22951" y="2233623"/>
              <a:ext cx="1890080" cy="8384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  <a:sp3d>
              <a:bevelB w="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99" name="Rectangle 98"/>
          <p:cNvSpPr/>
          <p:nvPr/>
        </p:nvSpPr>
        <p:spPr>
          <a:xfrm flipV="1">
            <a:off x="4120569" y="1721662"/>
            <a:ext cx="234000" cy="213969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0" name="Rectangle 99"/>
          <p:cNvSpPr/>
          <p:nvPr/>
        </p:nvSpPr>
        <p:spPr>
          <a:xfrm>
            <a:off x="4476692" y="1710760"/>
            <a:ext cx="234000" cy="2143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1" name="Rectangle 100"/>
          <p:cNvSpPr/>
          <p:nvPr/>
        </p:nvSpPr>
        <p:spPr>
          <a:xfrm>
            <a:off x="4002536" y="2032130"/>
            <a:ext cx="234000" cy="2143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2" name="Rectangle 101"/>
          <p:cNvSpPr/>
          <p:nvPr/>
        </p:nvSpPr>
        <p:spPr>
          <a:xfrm>
            <a:off x="4244278" y="1867721"/>
            <a:ext cx="234000" cy="2143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3" name="Rectangle 102"/>
          <p:cNvSpPr/>
          <p:nvPr/>
        </p:nvSpPr>
        <p:spPr>
          <a:xfrm flipV="1">
            <a:off x="4362311" y="1557253"/>
            <a:ext cx="234000" cy="213969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4" name="Rectangle 103"/>
          <p:cNvSpPr/>
          <p:nvPr/>
        </p:nvSpPr>
        <p:spPr>
          <a:xfrm>
            <a:off x="3529703" y="2353808"/>
            <a:ext cx="234000" cy="2143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5" name="Rectangle 104"/>
          <p:cNvSpPr/>
          <p:nvPr/>
        </p:nvSpPr>
        <p:spPr>
          <a:xfrm>
            <a:off x="3529703" y="2211138"/>
            <a:ext cx="234000" cy="23457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6" name="Rectangle 105"/>
          <p:cNvSpPr/>
          <p:nvPr/>
        </p:nvSpPr>
        <p:spPr>
          <a:xfrm flipV="1">
            <a:off x="3647736" y="2043340"/>
            <a:ext cx="234000" cy="213969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7" name="Rectangle 106"/>
          <p:cNvSpPr/>
          <p:nvPr/>
        </p:nvSpPr>
        <p:spPr>
          <a:xfrm>
            <a:off x="3649525" y="4085921"/>
            <a:ext cx="234000" cy="277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8" name="Rectangle 107"/>
          <p:cNvSpPr/>
          <p:nvPr/>
        </p:nvSpPr>
        <p:spPr>
          <a:xfrm>
            <a:off x="3768734" y="2186544"/>
            <a:ext cx="234000" cy="2143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9" name="Rectangle 108"/>
          <p:cNvSpPr/>
          <p:nvPr/>
        </p:nvSpPr>
        <p:spPr>
          <a:xfrm>
            <a:off x="3768734" y="2043874"/>
            <a:ext cx="234000" cy="23457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0" name="Rectangle 109"/>
          <p:cNvSpPr/>
          <p:nvPr/>
        </p:nvSpPr>
        <p:spPr>
          <a:xfrm flipV="1">
            <a:off x="3886767" y="1876076"/>
            <a:ext cx="234000" cy="213969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1" name="Rectangle 110"/>
          <p:cNvSpPr/>
          <p:nvPr/>
        </p:nvSpPr>
        <p:spPr>
          <a:xfrm>
            <a:off x="3888556" y="3918657"/>
            <a:ext cx="234000" cy="277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2" name="Rectangle 111"/>
          <p:cNvSpPr/>
          <p:nvPr/>
        </p:nvSpPr>
        <p:spPr>
          <a:xfrm>
            <a:off x="4002536" y="1889460"/>
            <a:ext cx="234000" cy="23457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3" name="Rectangle 112"/>
          <p:cNvSpPr/>
          <p:nvPr/>
        </p:nvSpPr>
        <p:spPr>
          <a:xfrm>
            <a:off x="4122358" y="3764243"/>
            <a:ext cx="234000" cy="277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4" name="Rectangle 113"/>
          <p:cNvSpPr/>
          <p:nvPr/>
        </p:nvSpPr>
        <p:spPr>
          <a:xfrm>
            <a:off x="4244278" y="1725051"/>
            <a:ext cx="234000" cy="23457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5" name="Rectangle 114"/>
          <p:cNvSpPr/>
          <p:nvPr/>
        </p:nvSpPr>
        <p:spPr>
          <a:xfrm>
            <a:off x="4364100" y="3599834"/>
            <a:ext cx="234000" cy="277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6" name="Rectangle 115"/>
          <p:cNvSpPr/>
          <p:nvPr/>
        </p:nvSpPr>
        <p:spPr>
          <a:xfrm>
            <a:off x="4476692" y="1559544"/>
            <a:ext cx="234000" cy="23457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7" name="Rectangle 116"/>
          <p:cNvSpPr/>
          <p:nvPr/>
        </p:nvSpPr>
        <p:spPr>
          <a:xfrm flipV="1">
            <a:off x="4607425" y="1404446"/>
            <a:ext cx="234000" cy="213969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8" name="Rectangle 117"/>
          <p:cNvSpPr/>
          <p:nvPr/>
        </p:nvSpPr>
        <p:spPr>
          <a:xfrm>
            <a:off x="4596514" y="3434327"/>
            <a:ext cx="234000" cy="277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119" name="Group 118"/>
          <p:cNvGrpSpPr/>
          <p:nvPr/>
        </p:nvGrpSpPr>
        <p:grpSpPr>
          <a:xfrm flipV="1">
            <a:off x="1823683" y="4090603"/>
            <a:ext cx="1947765" cy="265330"/>
            <a:chOff x="767066" y="2159947"/>
            <a:chExt cx="1947765" cy="265330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816480" y="2319270"/>
              <a:ext cx="1898351" cy="3596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932197" y="2317997"/>
              <a:ext cx="1782107" cy="10728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816480" y="2159947"/>
              <a:ext cx="1897824" cy="16059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925726" y="2231144"/>
              <a:ext cx="1787305" cy="8632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698507" y="2180334"/>
            <a:ext cx="1947765" cy="270136"/>
            <a:chOff x="767066" y="2156195"/>
            <a:chExt cx="1947765" cy="270136"/>
          </a:xfrm>
        </p:grpSpPr>
        <p:cxnSp>
          <p:nvCxnSpPr>
            <p:cNvPr id="127" name="Straight Connector 126"/>
            <p:cNvCxnSpPr/>
            <p:nvPr/>
          </p:nvCxnSpPr>
          <p:spPr>
            <a:xfrm flipV="1">
              <a:off x="919871" y="2319270"/>
              <a:ext cx="1794960" cy="4310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822951" y="2317997"/>
              <a:ext cx="1891353" cy="10833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919871" y="2156195"/>
              <a:ext cx="1794433" cy="16434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822951" y="2233623"/>
              <a:ext cx="1890080" cy="8384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33" name="Group 132"/>
          <p:cNvGrpSpPr/>
          <p:nvPr/>
        </p:nvGrpSpPr>
        <p:grpSpPr>
          <a:xfrm flipV="1">
            <a:off x="2062714" y="3923339"/>
            <a:ext cx="1947765" cy="265330"/>
            <a:chOff x="767066" y="2159947"/>
            <a:chExt cx="1947765" cy="265330"/>
          </a:xfrm>
        </p:grpSpPr>
        <p:cxnSp>
          <p:nvCxnSpPr>
            <p:cNvPr id="134" name="Straight Connector 133"/>
            <p:cNvCxnSpPr/>
            <p:nvPr/>
          </p:nvCxnSpPr>
          <p:spPr>
            <a:xfrm flipV="1">
              <a:off x="816480" y="2319270"/>
              <a:ext cx="1898351" cy="3596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932197" y="2317997"/>
              <a:ext cx="1782107" cy="10728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816480" y="2159947"/>
              <a:ext cx="1897824" cy="16059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925726" y="2231144"/>
              <a:ext cx="1787305" cy="8632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137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937538" y="2013070"/>
            <a:ext cx="1947765" cy="270136"/>
            <a:chOff x="767066" y="2156195"/>
            <a:chExt cx="1947765" cy="270136"/>
          </a:xfrm>
        </p:grpSpPr>
        <p:cxnSp>
          <p:nvCxnSpPr>
            <p:cNvPr id="140" name="Straight Connector 139"/>
            <p:cNvCxnSpPr/>
            <p:nvPr/>
          </p:nvCxnSpPr>
          <p:spPr>
            <a:xfrm flipV="1">
              <a:off x="919871" y="2319270"/>
              <a:ext cx="1794960" cy="4310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822951" y="2317997"/>
              <a:ext cx="1891353" cy="10833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919871" y="2156195"/>
              <a:ext cx="1794433" cy="16434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822951" y="2233623"/>
              <a:ext cx="1890080" cy="8384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45" name="Group 144"/>
          <p:cNvGrpSpPr/>
          <p:nvPr/>
        </p:nvGrpSpPr>
        <p:grpSpPr>
          <a:xfrm flipV="1">
            <a:off x="2296516" y="3768925"/>
            <a:ext cx="1947765" cy="265330"/>
            <a:chOff x="767066" y="2159947"/>
            <a:chExt cx="1947765" cy="265330"/>
          </a:xfrm>
        </p:grpSpPr>
        <p:cxnSp>
          <p:nvCxnSpPr>
            <p:cNvPr id="146" name="Straight Connector 145"/>
            <p:cNvCxnSpPr/>
            <p:nvPr/>
          </p:nvCxnSpPr>
          <p:spPr>
            <a:xfrm flipV="1">
              <a:off x="816480" y="2319270"/>
              <a:ext cx="1898351" cy="3596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932197" y="2317997"/>
              <a:ext cx="1782107" cy="10728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816480" y="2159947"/>
              <a:ext cx="1897824" cy="16059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925726" y="2231144"/>
              <a:ext cx="1787305" cy="8632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2171340" y="1858656"/>
            <a:ext cx="1947765" cy="270136"/>
            <a:chOff x="767066" y="2156195"/>
            <a:chExt cx="1947765" cy="270136"/>
          </a:xfrm>
        </p:grpSpPr>
        <p:cxnSp>
          <p:nvCxnSpPr>
            <p:cNvPr id="152" name="Straight Connector 151"/>
            <p:cNvCxnSpPr/>
            <p:nvPr/>
          </p:nvCxnSpPr>
          <p:spPr>
            <a:xfrm flipV="1">
              <a:off x="919871" y="2319270"/>
              <a:ext cx="1794960" cy="4310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822951" y="2317997"/>
              <a:ext cx="1891353" cy="10833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919871" y="2156195"/>
              <a:ext cx="1794433" cy="16434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22951" y="2233623"/>
              <a:ext cx="1890080" cy="8384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tangle 155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57" name="Group 156"/>
          <p:cNvGrpSpPr/>
          <p:nvPr/>
        </p:nvGrpSpPr>
        <p:grpSpPr>
          <a:xfrm flipV="1">
            <a:off x="2538258" y="3604516"/>
            <a:ext cx="1947765" cy="265330"/>
            <a:chOff x="767066" y="2159947"/>
            <a:chExt cx="1947765" cy="265330"/>
          </a:xfrm>
        </p:grpSpPr>
        <p:cxnSp>
          <p:nvCxnSpPr>
            <p:cNvPr id="158" name="Straight Connector 157"/>
            <p:cNvCxnSpPr/>
            <p:nvPr/>
          </p:nvCxnSpPr>
          <p:spPr>
            <a:xfrm flipV="1">
              <a:off x="816480" y="2319270"/>
              <a:ext cx="1898351" cy="3596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932197" y="2317997"/>
              <a:ext cx="1782107" cy="10728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816480" y="2159947"/>
              <a:ext cx="1897824" cy="16059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925726" y="2231144"/>
              <a:ext cx="1787305" cy="8632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ectangle 161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2413082" y="1694247"/>
            <a:ext cx="1947765" cy="270136"/>
            <a:chOff x="767066" y="2156195"/>
            <a:chExt cx="1947765" cy="270136"/>
          </a:xfrm>
        </p:grpSpPr>
        <p:cxnSp>
          <p:nvCxnSpPr>
            <p:cNvPr id="164" name="Straight Connector 163"/>
            <p:cNvCxnSpPr/>
            <p:nvPr/>
          </p:nvCxnSpPr>
          <p:spPr>
            <a:xfrm flipV="1">
              <a:off x="919871" y="2319270"/>
              <a:ext cx="1794960" cy="4310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822951" y="2317997"/>
              <a:ext cx="1891353" cy="10833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919871" y="2156195"/>
              <a:ext cx="1794433" cy="16434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822951" y="2233623"/>
              <a:ext cx="1890080" cy="8384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ectangle 167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69" name="Group 168"/>
          <p:cNvGrpSpPr/>
          <p:nvPr/>
        </p:nvGrpSpPr>
        <p:grpSpPr>
          <a:xfrm flipV="1">
            <a:off x="2780197" y="3448534"/>
            <a:ext cx="1947765" cy="265330"/>
            <a:chOff x="767066" y="2159947"/>
            <a:chExt cx="1947765" cy="265330"/>
          </a:xfrm>
        </p:grpSpPr>
        <p:cxnSp>
          <p:nvCxnSpPr>
            <p:cNvPr id="170" name="Straight Connector 169"/>
            <p:cNvCxnSpPr/>
            <p:nvPr/>
          </p:nvCxnSpPr>
          <p:spPr>
            <a:xfrm flipV="1">
              <a:off x="816480" y="2319270"/>
              <a:ext cx="1898351" cy="3596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V="1">
              <a:off x="932197" y="2317997"/>
              <a:ext cx="1782107" cy="10728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816480" y="2159947"/>
              <a:ext cx="1897824" cy="16059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925726" y="2231144"/>
              <a:ext cx="1787305" cy="8632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ectangle 173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2655021" y="1538265"/>
            <a:ext cx="1947765" cy="270136"/>
            <a:chOff x="767066" y="2156195"/>
            <a:chExt cx="1947765" cy="270136"/>
          </a:xfrm>
        </p:grpSpPr>
        <p:cxnSp>
          <p:nvCxnSpPr>
            <p:cNvPr id="176" name="Straight Connector 175"/>
            <p:cNvCxnSpPr/>
            <p:nvPr/>
          </p:nvCxnSpPr>
          <p:spPr>
            <a:xfrm flipV="1">
              <a:off x="919871" y="2319270"/>
              <a:ext cx="1794960" cy="4310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V="1">
              <a:off x="822951" y="2317997"/>
              <a:ext cx="1891353" cy="10833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919871" y="2156195"/>
              <a:ext cx="1794433" cy="16434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822951" y="2233623"/>
              <a:ext cx="1890080" cy="8384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Rectangle 179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75191" y="1124421"/>
            <a:ext cx="82028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err="1" smtClean="0"/>
              <a:t>ReLU</a:t>
            </a:r>
            <a:endParaRPr lang="he-IL" sz="2400" dirty="0"/>
          </a:p>
        </p:txBody>
      </p:sp>
      <p:sp>
        <p:nvSpPr>
          <p:cNvPr id="181" name="TextBox 180"/>
          <p:cNvSpPr txBox="1"/>
          <p:nvPr/>
        </p:nvSpPr>
        <p:spPr>
          <a:xfrm>
            <a:off x="5946138" y="1124421"/>
            <a:ext cx="82028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err="1" smtClean="0"/>
              <a:t>ReLU</a:t>
            </a:r>
            <a:endParaRPr lang="he-IL" sz="2400" dirty="0"/>
          </a:p>
        </p:txBody>
      </p:sp>
      <p:pic>
        <p:nvPicPr>
          <p:cNvPr id="182" name="Picture 18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00483" y="5640776"/>
                <a:ext cx="291016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ReLU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483" y="5640776"/>
                <a:ext cx="2910167" cy="461665"/>
              </a:xfrm>
              <a:prstGeom prst="rect">
                <a:avLst/>
              </a:prstGeom>
              <a:blipFill rotWithShape="0">
                <a:blip r:embed="rId16"/>
                <a:stretch>
                  <a:fillRect l="-4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4" name="TextBox 503"/>
              <p:cNvSpPr txBox="1"/>
              <p:nvPr/>
            </p:nvSpPr>
            <p:spPr>
              <a:xfrm>
                <a:off x="2019847" y="1062866"/>
                <a:ext cx="50032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he-IL" sz="2800" b="1" dirty="0"/>
              </a:p>
            </p:txBody>
          </p:sp>
        </mc:Choice>
        <mc:Fallback xmlns="">
          <p:sp>
            <p:nvSpPr>
              <p:cNvPr id="504" name="TextBox 5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847" y="1062866"/>
                <a:ext cx="500328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5" name="Line 4"/>
          <p:cNvSpPr>
            <a:spLocks noChangeShapeType="1"/>
          </p:cNvSpPr>
          <p:nvPr/>
        </p:nvSpPr>
        <p:spPr bwMode="auto">
          <a:xfrm>
            <a:off x="0" y="1063818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6" name="Line 4"/>
          <p:cNvSpPr>
            <a:spLocks noChangeShapeType="1"/>
          </p:cNvSpPr>
          <p:nvPr/>
        </p:nvSpPr>
        <p:spPr bwMode="auto">
          <a:xfrm>
            <a:off x="-10278" y="6135351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" name="Rectangle 204"/>
          <p:cNvSpPr/>
          <p:nvPr/>
        </p:nvSpPr>
        <p:spPr>
          <a:xfrm>
            <a:off x="2996998" y="1766504"/>
            <a:ext cx="2358000" cy="235800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6" name="Rectangle 205"/>
          <p:cNvSpPr/>
          <p:nvPr/>
        </p:nvSpPr>
        <p:spPr>
          <a:xfrm>
            <a:off x="5156122" y="1843648"/>
            <a:ext cx="2368800" cy="234720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111593" y="4842286"/>
            <a:ext cx="43358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FF00"/>
                </a:solidFill>
              </a:rPr>
              <a:t>[</a:t>
            </a:r>
            <a:r>
              <a:rPr lang="en-US" sz="2000" dirty="0" err="1">
                <a:solidFill>
                  <a:srgbClr val="FFFF00"/>
                </a:solidFill>
              </a:rPr>
              <a:t>LeCun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Bottou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Bengio</a:t>
            </a:r>
            <a:r>
              <a:rPr lang="en-US" sz="2000" dirty="0" smtClean="0">
                <a:solidFill>
                  <a:srgbClr val="FFFF00"/>
                </a:solidFill>
              </a:rPr>
              <a:t> and </a:t>
            </a:r>
            <a:r>
              <a:rPr lang="en-US" sz="2000" dirty="0" err="1">
                <a:solidFill>
                  <a:srgbClr val="FFFF00"/>
                </a:solidFill>
              </a:rPr>
              <a:t>Haffner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‘98]</a:t>
            </a:r>
          </a:p>
          <a:p>
            <a:pPr algn="l" rtl="0"/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en-US" sz="2000" dirty="0" err="1">
                <a:solidFill>
                  <a:srgbClr val="FFFF00"/>
                </a:solidFill>
              </a:rPr>
              <a:t>Krizhevsky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Sutskever</a:t>
            </a:r>
            <a:r>
              <a:rPr lang="en-US" sz="2000" dirty="0">
                <a:solidFill>
                  <a:srgbClr val="FFFF00"/>
                </a:solidFill>
              </a:rPr>
              <a:t> &amp; Hinton </a:t>
            </a:r>
            <a:r>
              <a:rPr lang="en-US" sz="2000" dirty="0" smtClean="0">
                <a:solidFill>
                  <a:srgbClr val="FFFF00"/>
                </a:solidFill>
              </a:rPr>
              <a:t>‘12]</a:t>
            </a:r>
            <a:endParaRPr lang="he-IL" sz="20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000" dirty="0">
                <a:solidFill>
                  <a:srgbClr val="FFFF00"/>
                </a:solidFill>
              </a:rPr>
              <a:t>[</a:t>
            </a:r>
            <a:r>
              <a:rPr lang="en-US" sz="2000" dirty="0" err="1">
                <a:solidFill>
                  <a:srgbClr val="FFFF00"/>
                </a:solidFill>
              </a:rPr>
              <a:t>Simonyan</a:t>
            </a:r>
            <a:r>
              <a:rPr lang="en-US" sz="2000" dirty="0">
                <a:solidFill>
                  <a:srgbClr val="FFFF00"/>
                </a:solidFill>
              </a:rPr>
              <a:t> &amp; </a:t>
            </a:r>
            <a:r>
              <a:rPr lang="en-US" sz="2000" dirty="0" smtClean="0">
                <a:solidFill>
                  <a:srgbClr val="FFFF00"/>
                </a:solidFill>
              </a:rPr>
              <a:t>Zisserman ‘14]</a:t>
            </a:r>
          </a:p>
          <a:p>
            <a:pPr algn="l" rtl="0"/>
            <a:r>
              <a:rPr lang="en-US" sz="2000" dirty="0">
                <a:solidFill>
                  <a:srgbClr val="FFFF00"/>
                </a:solidFill>
              </a:rPr>
              <a:t>[He, Zhang, Ren &amp; </a:t>
            </a:r>
            <a:r>
              <a:rPr lang="en-US" sz="2000" dirty="0" smtClean="0">
                <a:solidFill>
                  <a:srgbClr val="FFFF00"/>
                </a:solidFill>
              </a:rPr>
              <a:t>Sun ‘15</a:t>
            </a:r>
            <a:r>
              <a:rPr lang="en-US" sz="2000" dirty="0">
                <a:solidFill>
                  <a:srgbClr val="FFFF00"/>
                </a:solidFill>
              </a:rPr>
              <a:t>]</a:t>
            </a:r>
            <a:endParaRPr lang="he-IL" sz="2000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33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725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48000" de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2.5E-6 0.28727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48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4.72222E-6 0.28773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42" presetClass="path" presetSubtype="0" accel="48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00052 -0.2875 " pathEditMode="relative" rAng="0" ptsTypes="AA">
                                      <p:cBhvr>
                                        <p:cTn id="3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5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48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29005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48000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8.33333E-7 0.28727 " pathEditMode="relative" rAng="0" ptsTypes="AA">
                                      <p:cBhvr>
                                        <p:cTn id="44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48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3.61111E-6 0.28773 " pathEditMode="relative" rAng="0" ptsTypes="AA">
                                      <p:cBhvr>
                                        <p:cTn id="4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42" presetClass="path" presetSubtype="0" accel="48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007 L 0.00053 -0.2875 " pathEditMode="relative" rAng="0" ptsTypes="AA">
                                      <p:cBhvr>
                                        <p:cTn id="58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5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48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2.77778E-6 -0.29005 " pathEditMode="relative" rAng="0" ptsTypes="AA">
                                      <p:cBhvr>
                                        <p:cTn id="62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48000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3.61111E-6 0.28727 " pathEditMode="relative" rAng="0" ptsTypes="AA">
                                      <p:cBhvr>
                                        <p:cTn id="70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48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0.28773 " pathEditMode="relative" rAng="0" ptsTypes="AA">
                                      <p:cBhvr>
                                        <p:cTn id="74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42" presetClass="path" presetSubtype="0" accel="48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00052 -0.2875 " pathEditMode="relative" rAng="0" ptsTypes="AA">
                                      <p:cBhvr>
                                        <p:cTn id="84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5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48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1.94444E-6 -0.29004 " pathEditMode="relative" rAng="0" ptsTypes="AA">
                                      <p:cBhvr>
                                        <p:cTn id="8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48000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0.28727 " pathEditMode="relative" rAng="0" ptsTypes="AA">
                                      <p:cBhvr>
                                        <p:cTn id="96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path" presetSubtype="0" accel="48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2.77778E-7 0.28774 " pathEditMode="relative" rAng="0" ptsTypes="AA">
                                      <p:cBhvr>
                                        <p:cTn id="100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5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"/>
                            </p:stCondLst>
                            <p:childTnLst>
                              <p:par>
                                <p:cTn id="109" presetID="42" presetClass="path" presetSubtype="0" accel="48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7 L 0.00052 -0.2875 " pathEditMode="relative" rAng="0" ptsTypes="AA">
                                      <p:cBhvr>
                                        <p:cTn id="110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52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48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3.05556E-6 -0.29004 " pathEditMode="relative" rAng="0" ptsTypes="AA">
                                      <p:cBhvr>
                                        <p:cTn id="114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48000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1.38889E-6 0.28727 " pathEditMode="relative" rAng="0" ptsTypes="AA">
                                      <p:cBhvr>
                                        <p:cTn id="121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path" presetSubtype="0" accel="48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3.05556E-6 0.28773 " pathEditMode="relative" rAng="0" ptsTypes="AA">
                                      <p:cBhvr>
                                        <p:cTn id="125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25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250"/>
                            </p:stCondLst>
                            <p:childTnLst>
                              <p:par>
                                <p:cTn id="134" presetID="42" presetClass="path" presetSubtype="0" accel="48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00052 -0.2875 " pathEditMode="relative" rAng="0" ptsTypes="AA">
                                      <p:cBhvr>
                                        <p:cTn id="135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52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2" presetClass="path" presetSubtype="0" accel="48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3.33333E-6 -0.29005 " pathEditMode="relative" rAng="0" ptsTypes="AA">
                                      <p:cBhvr>
                                        <p:cTn id="139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48000" de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2.77778E-7 0.28727 " pathEditMode="relative" rAng="0" ptsTypes="AA">
                                      <p:cBhvr>
                                        <p:cTn id="18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2" presetClass="path" presetSubtype="0" accel="48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2.5E-6 0.28773 " pathEditMode="relative" rAng="0" ptsTypes="AA">
                                      <p:cBhvr>
                                        <p:cTn id="18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"/>
                            </p:stCondLst>
                            <p:childTnLst>
                              <p:par>
                                <p:cTn id="193" presetID="42" presetClass="path" presetSubtype="0" accel="48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00052 -0.2875 " pathEditMode="relative" rAng="0" ptsTypes="AA">
                                      <p:cBhvr>
                                        <p:cTn id="19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52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2" presetClass="path" presetSubtype="0" accel="48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4.72222E-6 -0.29004 " pathEditMode="relative" rAng="0" ptsTypes="AA">
                                      <p:cBhvr>
                                        <p:cTn id="19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2" presetClass="path" presetSubtype="0" accel="48000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4.44444E-6 0.28726 " pathEditMode="relative" rAng="0" ptsTypes="AA">
                                      <p:cBhvr>
                                        <p:cTn id="20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2" presetClass="path" presetSubtype="0" accel="48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-2.77778E-6 0.28773 " pathEditMode="relative" rAng="0" ptsTypes="AA">
                                      <p:cBhvr>
                                        <p:cTn id="21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750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50"/>
                            </p:stCondLst>
                            <p:childTnLst>
                              <p:par>
                                <p:cTn id="219" presetID="42" presetClass="path" presetSubtype="0" accel="48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00052 -0.2875 " pathEditMode="relative" rAng="0" ptsTypes="AA">
                                      <p:cBhvr>
                                        <p:cTn id="22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52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2" presetClass="path" presetSubtype="0" accel="48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1.11022E-16 -0.29005 " pathEditMode="relative" rAng="0" ptsTypes="AA">
                                      <p:cBhvr>
                                        <p:cTn id="22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2" presetClass="path" presetSubtype="0" accel="48000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3.61111E-6 0.28727 " pathEditMode="relative" rAng="0" ptsTypes="AA">
                                      <p:cBhvr>
                                        <p:cTn id="23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2" presetClass="path" presetSubtype="0" accel="48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3.61111E-6 0.28773 " pathEditMode="relative" rAng="0" ptsTypes="AA">
                                      <p:cBhvr>
                                        <p:cTn id="2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50"/>
                            </p:stCondLst>
                            <p:childTnLst>
                              <p:par>
                                <p:cTn id="2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250"/>
                            </p:stCondLst>
                            <p:childTnLst>
                              <p:par>
                                <p:cTn id="245" presetID="42" presetClass="path" presetSubtype="0" accel="48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00052 -0.2875 " pathEditMode="relative" rAng="0" ptsTypes="AA">
                                      <p:cBhvr>
                                        <p:cTn id="24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52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2" presetClass="path" presetSubtype="0" accel="48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8.33333E-7 -0.29005 " pathEditMode="relative" rAng="0" ptsTypes="AA">
                                      <p:cBhvr>
                                        <p:cTn id="2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500"/>
                            </p:stCondLst>
                            <p:childTnLst>
                              <p:par>
                                <p:cTn id="2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2" presetClass="path" presetSubtype="0" accel="48000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4.72222E-6 0.28727 " pathEditMode="relative" rAng="0" ptsTypes="AA">
                                      <p:cBhvr>
                                        <p:cTn id="25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42" presetClass="path" presetSubtype="0" accel="48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2.5E-6 0.28773 " pathEditMode="relative" rAng="0" ptsTypes="AA">
                                      <p:cBhvr>
                                        <p:cTn id="2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750"/>
                            </p:stCondLst>
                            <p:childTnLst>
                              <p:par>
                                <p:cTn id="2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750"/>
                            </p:stCondLst>
                            <p:childTnLst>
                              <p:par>
                                <p:cTn id="271" presetID="42" presetClass="path" presetSubtype="0" accel="48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7 L 0.00052 -0.2875 " pathEditMode="relative" rAng="0" ptsTypes="AA">
                                      <p:cBhvr>
                                        <p:cTn id="27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52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42" presetClass="path" presetSubtype="0" accel="48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2.77778E-7 -0.29004 " pathEditMode="relative" rAng="0" ptsTypes="AA">
                                      <p:cBhvr>
                                        <p:cTn id="27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42" presetClass="path" presetSubtype="0" accel="48000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2.22222E-6 0.28727 " pathEditMode="relative" rAng="0" ptsTypes="AA">
                                      <p:cBhvr>
                                        <p:cTn id="28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42" presetClass="path" presetSubtype="0" accel="48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0.28773 " pathEditMode="relative" rAng="0" ptsTypes="AA">
                                      <p:cBhvr>
                                        <p:cTn id="28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25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250"/>
                            </p:stCondLst>
                            <p:childTnLst>
                              <p:par>
                                <p:cTn id="296" presetID="42" presetClass="path" presetSubtype="0" accel="48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00052 -0.2875 " pathEditMode="relative" rAng="0" ptsTypes="AA">
                                      <p:cBhvr>
                                        <p:cTn id="29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52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2" presetClass="path" presetSubtype="0" accel="48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5.55556E-7 -0.29005 " pathEditMode="relative" rAng="0" ptsTypes="AA">
                                      <p:cBhvr>
                                        <p:cTn id="30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500"/>
                            </p:stCondLst>
                            <p:childTnLst>
                              <p:par>
                                <p:cTn id="3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1000" tmFilter="0, 0; .2, .5; .8, .5; 1, 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500" autoRev="1" fill="hold"/>
                                        <p:tgtEl>
                                          <p:spTgt spid="1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9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"/>
                            </p:stCondLst>
                            <p:childTnLst>
                              <p:par>
                                <p:cTn id="3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99" grpId="0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4" grpId="0" animBg="1"/>
      <p:bldP spid="104" grpId="1" animBg="1"/>
      <p:bldP spid="105" grpId="0" animBg="1"/>
      <p:bldP spid="106" grpId="0" animBg="1"/>
      <p:bldP spid="107" grpId="0" animBg="1"/>
      <p:bldP spid="108" grpId="0" animBg="1"/>
      <p:bldP spid="108" grpId="1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3" grpId="0"/>
      <p:bldP spid="3" grpId="1"/>
      <p:bldP spid="181" grpId="0"/>
      <p:bldP spid="181" grpId="1"/>
      <p:bldP spid="4" grpId="0"/>
      <p:bldP spid="504" grpId="0"/>
      <p:bldP spid="205" grpId="0" animBg="1"/>
      <p:bldP spid="205" grpId="1" animBg="1"/>
      <p:bldP spid="206" grpId="0" animBg="1"/>
      <p:bldP spid="20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295"/>
          <p:cNvPicPr>
            <a:picLocks noChangeAspect="1"/>
          </p:cNvPicPr>
          <p:nvPr/>
        </p:nvPicPr>
        <p:blipFill rotWithShape="1">
          <a:blip r:embed="rId2">
            <a:lum bright="-100000"/>
          </a:blip>
          <a:srcRect l="12178" t="5058" r="12436" b="9997"/>
          <a:stretch/>
        </p:blipFill>
        <p:spPr>
          <a:xfrm>
            <a:off x="5164668" y="1852194"/>
            <a:ext cx="2362200" cy="23241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</p:pic>
      <p:pic>
        <p:nvPicPr>
          <p:cNvPr id="297" name="Picture 296"/>
          <p:cNvPicPr>
            <a:picLocks noChangeAspect="1"/>
          </p:cNvPicPr>
          <p:nvPr/>
        </p:nvPicPr>
        <p:blipFill rotWithShape="1">
          <a:blip r:embed="rId3">
            <a:lum bright="-100000"/>
          </a:blip>
          <a:srcRect l="11821" t="5021" r="12550" b="9756"/>
          <a:stretch/>
        </p:blipFill>
        <p:spPr>
          <a:xfrm>
            <a:off x="5255931" y="1880766"/>
            <a:ext cx="2369820" cy="233172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</p:pic>
      <p:pic>
        <p:nvPicPr>
          <p:cNvPr id="298" name="Picture 297"/>
          <p:cNvPicPr>
            <a:picLocks noChangeAspect="1"/>
          </p:cNvPicPr>
          <p:nvPr/>
        </p:nvPicPr>
        <p:blipFill rotWithShape="1">
          <a:blip r:embed="rId4">
            <a:lum bright="-100000"/>
          </a:blip>
          <a:srcRect l="11942" t="4686" r="12671" b="9811"/>
          <a:stretch/>
        </p:blipFill>
        <p:spPr>
          <a:xfrm>
            <a:off x="5354814" y="1894575"/>
            <a:ext cx="2362200" cy="2339341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</p:pic>
      <p:pic>
        <p:nvPicPr>
          <p:cNvPr id="299" name="Picture 298"/>
          <p:cNvPicPr>
            <a:picLocks noChangeAspect="1"/>
          </p:cNvPicPr>
          <p:nvPr/>
        </p:nvPicPr>
        <p:blipFill rotWithShape="1">
          <a:blip r:embed="rId5">
            <a:lum bright="-100000"/>
          </a:blip>
          <a:srcRect l="12065" t="4463" r="12307" b="9756"/>
          <a:stretch/>
        </p:blipFill>
        <p:spPr>
          <a:xfrm>
            <a:off x="5446077" y="1904103"/>
            <a:ext cx="2369820" cy="234696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</p:pic>
      <p:pic>
        <p:nvPicPr>
          <p:cNvPr id="300" name="Picture 299"/>
          <p:cNvPicPr>
            <a:picLocks noChangeAspect="1"/>
          </p:cNvPicPr>
          <p:nvPr/>
        </p:nvPicPr>
        <p:blipFill rotWithShape="1">
          <a:blip r:embed="rId6">
            <a:lum bright="-100000"/>
          </a:blip>
          <a:srcRect l="12472" t="4363" r="12350" b="9724"/>
          <a:stretch/>
        </p:blipFill>
        <p:spPr>
          <a:xfrm>
            <a:off x="3010435" y="1770761"/>
            <a:ext cx="2345135" cy="2340000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</p:pic>
      <p:pic>
        <p:nvPicPr>
          <p:cNvPr id="301" name="Picture 300"/>
          <p:cNvPicPr>
            <a:picLocks noChangeAspect="1"/>
          </p:cNvPicPr>
          <p:nvPr/>
        </p:nvPicPr>
        <p:blipFill rotWithShape="1">
          <a:blip r:embed="rId7">
            <a:lum bright="-100000"/>
          </a:blip>
          <a:srcRect l="12471" t="4316" r="12106" b="10257"/>
          <a:stretch/>
        </p:blipFill>
        <p:spPr>
          <a:xfrm>
            <a:off x="3109090" y="1796953"/>
            <a:ext cx="2366078" cy="2340000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</p:pic>
      <p:pic>
        <p:nvPicPr>
          <p:cNvPr id="302" name="Picture 301"/>
          <p:cNvPicPr>
            <a:picLocks noChangeAspect="1"/>
          </p:cNvPicPr>
          <p:nvPr/>
        </p:nvPicPr>
        <p:blipFill rotWithShape="1">
          <a:blip r:embed="rId8">
            <a:lum bright="-100000"/>
          </a:blip>
          <a:srcRect l="12258" t="4452" r="12320" b="9518"/>
          <a:stretch/>
        </p:blipFill>
        <p:spPr>
          <a:xfrm>
            <a:off x="3233190" y="1827906"/>
            <a:ext cx="2349474" cy="2340000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</p:pic>
      <p:pic>
        <p:nvPicPr>
          <p:cNvPr id="303" name="Picture 302"/>
          <p:cNvPicPr>
            <a:picLocks noChangeAspect="1"/>
          </p:cNvPicPr>
          <p:nvPr/>
        </p:nvPicPr>
        <p:blipFill rotWithShape="1">
          <a:blip r:embed="rId9">
            <a:lum bright="-100000"/>
          </a:blip>
          <a:srcRect l="12258" t="4412" r="12624" b="8513"/>
          <a:stretch/>
        </p:blipFill>
        <p:spPr>
          <a:xfrm>
            <a:off x="3340380" y="1854111"/>
            <a:ext cx="2311919" cy="2340000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1380000" lon="18000000" rev="0"/>
            </a:camera>
            <a:lightRig rig="threePt" dir="t"/>
          </a:scene3d>
        </p:spPr>
      </p:pic>
      <p:pic>
        <p:nvPicPr>
          <p:cNvPr id="304" name="Picture 30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8586" y="1760041"/>
            <a:ext cx="2379529" cy="2379529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RightUp">
              <a:rot lat="1380000" lon="1800000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</a:t>
            </a:r>
            <a:endParaRPr lang="he-IL" dirty="0"/>
          </a:p>
        </p:txBody>
      </p:sp>
      <p:sp>
        <p:nvSpPr>
          <p:cNvPr id="338" name="Content Placeholder 337"/>
          <p:cNvSpPr>
            <a:spLocks noGrp="1"/>
          </p:cNvSpPr>
          <p:nvPr>
            <p:ph idx="1"/>
          </p:nvPr>
        </p:nvSpPr>
        <p:spPr>
          <a:xfrm>
            <a:off x="114300" y="4531601"/>
            <a:ext cx="9029700" cy="156155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2600" dirty="0"/>
              <a:t>No pooling stage:</a:t>
            </a:r>
          </a:p>
          <a:p>
            <a:pPr marL="285750" indent="-285750" algn="l" rtl="0"/>
            <a:r>
              <a:rPr lang="en-US" sz="2400" dirty="0"/>
              <a:t>Can be replaced by a convolutional layer with increased stride without loss in performance </a:t>
            </a:r>
            <a:r>
              <a:rPr lang="en-US" sz="2200" dirty="0">
                <a:solidFill>
                  <a:srgbClr val="FFFF00"/>
                </a:solidFill>
              </a:rPr>
              <a:t>[</a:t>
            </a:r>
            <a:r>
              <a:rPr lang="en-US" sz="2200" dirty="0" err="1">
                <a:solidFill>
                  <a:srgbClr val="FFFF00"/>
                </a:solidFill>
              </a:rPr>
              <a:t>Springenberg</a:t>
            </a:r>
            <a:r>
              <a:rPr lang="en-US" sz="2200" dirty="0">
                <a:solidFill>
                  <a:srgbClr val="FFFF00"/>
                </a:solidFill>
              </a:rPr>
              <a:t>, </a:t>
            </a:r>
            <a:r>
              <a:rPr lang="en-US" sz="2200" dirty="0" err="1">
                <a:solidFill>
                  <a:srgbClr val="FFFF00"/>
                </a:solidFill>
              </a:rPr>
              <a:t>Dosovitskiy</a:t>
            </a:r>
            <a:r>
              <a:rPr lang="en-US" sz="2200" dirty="0">
                <a:solidFill>
                  <a:srgbClr val="FFFF00"/>
                </a:solidFill>
              </a:rPr>
              <a:t>, </a:t>
            </a:r>
            <a:r>
              <a:rPr lang="en-US" sz="2200" dirty="0" err="1">
                <a:solidFill>
                  <a:srgbClr val="FFFF00"/>
                </a:solidFill>
              </a:rPr>
              <a:t>Brox</a:t>
            </a:r>
            <a:r>
              <a:rPr lang="en-US" sz="2200" dirty="0">
                <a:solidFill>
                  <a:srgbClr val="FFFF00"/>
                </a:solidFill>
              </a:rPr>
              <a:t> &amp; </a:t>
            </a:r>
            <a:r>
              <a:rPr lang="en-US" sz="2200" dirty="0" err="1">
                <a:solidFill>
                  <a:srgbClr val="FFFF00"/>
                </a:solidFill>
              </a:rPr>
              <a:t>Riedmiller</a:t>
            </a:r>
            <a:r>
              <a:rPr lang="en-US" sz="2200" dirty="0">
                <a:solidFill>
                  <a:srgbClr val="FFFF00"/>
                </a:solidFill>
              </a:rPr>
              <a:t> ‘14]</a:t>
            </a:r>
          </a:p>
          <a:p>
            <a:pPr marL="285750" indent="-285750" algn="l" rtl="0"/>
            <a:r>
              <a:rPr lang="en-US" sz="2400" dirty="0"/>
              <a:t>The current state-of-the-art in image recognition does not use it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200" dirty="0">
                <a:solidFill>
                  <a:srgbClr val="FFFF00"/>
                </a:solidFill>
              </a:rPr>
              <a:t>[He, Zhang, Ren &amp; Sun ‘15</a:t>
            </a:r>
            <a:r>
              <a:rPr lang="en-US" sz="2200" dirty="0" smtClean="0">
                <a:solidFill>
                  <a:srgbClr val="FFFF00"/>
                </a:solidFill>
              </a:rPr>
              <a:t>]</a:t>
            </a:r>
            <a:endParaRPr lang="he-IL" sz="2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34</a:t>
            </a:fld>
            <a:endParaRPr lang="he-I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/>
              <p:cNvSpPr txBox="1"/>
              <p:nvPr/>
            </p:nvSpPr>
            <p:spPr>
              <a:xfrm>
                <a:off x="1276748" y="2406692"/>
                <a:ext cx="45640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52" name="Text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48" y="2406692"/>
                <a:ext cx="456403" cy="400110"/>
              </a:xfrm>
              <a:prstGeom prst="rect">
                <a:avLst/>
              </a:prstGeom>
              <a:blipFill rotWithShape="0">
                <a:blip r:embed="rId15"/>
                <a:stretch>
                  <a:fillRect r="-9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/>
              <p:cNvSpPr txBox="1"/>
              <p:nvPr/>
            </p:nvSpPr>
            <p:spPr>
              <a:xfrm>
                <a:off x="1757357" y="1561225"/>
                <a:ext cx="48685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53" name="Text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357" y="1561225"/>
                <a:ext cx="486854" cy="400110"/>
              </a:xfrm>
              <a:prstGeom prst="rect">
                <a:avLst/>
              </a:prstGeom>
              <a:blipFill rotWithShape="0">
                <a:blip r:embed="rId16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/>
              <p:cNvSpPr txBox="1"/>
              <p:nvPr/>
            </p:nvSpPr>
            <p:spPr>
              <a:xfrm>
                <a:off x="2019847" y="1062866"/>
                <a:ext cx="50032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he-IL" sz="2800" b="1" dirty="0"/>
              </a:p>
            </p:txBody>
          </p:sp>
        </mc:Choice>
        <mc:Fallback xmlns="">
          <p:sp>
            <p:nvSpPr>
              <p:cNvPr id="254" name="TextBox 2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847" y="1062866"/>
                <a:ext cx="500328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/>
              <p:cNvSpPr txBox="1"/>
              <p:nvPr/>
            </p:nvSpPr>
            <p:spPr>
              <a:xfrm>
                <a:off x="4759386" y="1062866"/>
                <a:ext cx="36411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48" name="TextBox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386" y="1062866"/>
                <a:ext cx="364116" cy="369332"/>
              </a:xfrm>
              <a:prstGeom prst="rect">
                <a:avLst/>
              </a:prstGeom>
              <a:blipFill rotWithShape="0">
                <a:blip r:embed="rId18"/>
                <a:stretch>
                  <a:fillRect r="-203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/>
              <p:cNvSpPr txBox="1"/>
              <p:nvPr/>
            </p:nvSpPr>
            <p:spPr>
              <a:xfrm>
                <a:off x="3059269" y="2372034"/>
                <a:ext cx="49150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49" name="TextBox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269" y="2372034"/>
                <a:ext cx="491504" cy="400110"/>
              </a:xfrm>
              <a:prstGeom prst="rect">
                <a:avLst/>
              </a:prstGeom>
              <a:blipFill rotWithShape="0">
                <a:blip r:embed="rId19"/>
                <a:stretch>
                  <a:fillRect r="-12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/>
              <p:cNvSpPr txBox="1"/>
              <p:nvPr/>
            </p:nvSpPr>
            <p:spPr>
              <a:xfrm>
                <a:off x="3673017" y="1561225"/>
                <a:ext cx="476305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50" name="TextBox 2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017" y="1561225"/>
                <a:ext cx="476305" cy="400110"/>
              </a:xfrm>
              <a:prstGeom prst="rect">
                <a:avLst/>
              </a:prstGeom>
              <a:blipFill rotWithShape="0">
                <a:blip r:embed="rId20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/>
              <p:cNvSpPr txBox="1"/>
              <p:nvPr/>
            </p:nvSpPr>
            <p:spPr>
              <a:xfrm>
                <a:off x="1708167" y="3369107"/>
                <a:ext cx="364116" cy="3130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33" name="TextBox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167" y="3369107"/>
                <a:ext cx="364116" cy="313099"/>
              </a:xfrm>
              <a:prstGeom prst="rect">
                <a:avLst/>
              </a:prstGeom>
              <a:blipFill rotWithShape="0">
                <a:blip r:embed="rId21"/>
                <a:stretch>
                  <a:fillRect r="-46667" b="-196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1921640" y="2987812"/>
                <a:ext cx="364116" cy="3130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640" y="2987812"/>
                <a:ext cx="364116" cy="313099"/>
              </a:xfrm>
              <a:prstGeom prst="rect">
                <a:avLst/>
              </a:prstGeom>
              <a:blipFill rotWithShape="0">
                <a:blip r:embed="rId22"/>
                <a:stretch>
                  <a:fillRect r="-46667" b="-196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/>
              <p:cNvSpPr txBox="1"/>
              <p:nvPr/>
            </p:nvSpPr>
            <p:spPr>
              <a:xfrm>
                <a:off x="2907233" y="2878468"/>
                <a:ext cx="62156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575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rgbClr val="FF5757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FF5757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800" b="1" dirty="0">
                  <a:solidFill>
                    <a:srgbClr val="FF5757"/>
                  </a:solidFill>
                </a:endParaRPr>
              </a:p>
            </p:txBody>
          </p:sp>
        </mc:Choice>
        <mc:Fallback xmlns="">
          <p:sp>
            <p:nvSpPr>
              <p:cNvPr id="239" name="TextBox 2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233" y="2878468"/>
                <a:ext cx="621567" cy="52322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/>
              <p:cNvSpPr txBox="1"/>
              <p:nvPr/>
            </p:nvSpPr>
            <p:spPr>
              <a:xfrm>
                <a:off x="6879193" y="1105600"/>
                <a:ext cx="36411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29" name="TextBox 2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193" y="1105600"/>
                <a:ext cx="364116" cy="369332"/>
              </a:xfrm>
              <a:prstGeom prst="rect">
                <a:avLst/>
              </a:prstGeom>
              <a:blipFill rotWithShape="0">
                <a:blip r:embed="rId24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/>
              <p:cNvSpPr txBox="1"/>
              <p:nvPr/>
            </p:nvSpPr>
            <p:spPr>
              <a:xfrm>
                <a:off x="5986415" y="1561225"/>
                <a:ext cx="45738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30" name="TextBox 2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415" y="1561225"/>
                <a:ext cx="457384" cy="400110"/>
              </a:xfrm>
              <a:prstGeom prst="rect">
                <a:avLst/>
              </a:prstGeom>
              <a:blipFill rotWithShape="0">
                <a:blip r:embed="rId25"/>
                <a:stretch>
                  <a:fillRect r="-9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/>
              <p:cNvSpPr txBox="1"/>
              <p:nvPr/>
            </p:nvSpPr>
            <p:spPr>
              <a:xfrm>
                <a:off x="7205209" y="2395910"/>
                <a:ext cx="48405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31" name="TextBox 2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209" y="2395910"/>
                <a:ext cx="484054" cy="400110"/>
              </a:xfrm>
              <a:prstGeom prst="rect">
                <a:avLst/>
              </a:prstGeom>
              <a:blipFill rotWithShape="0">
                <a:blip r:embed="rId26"/>
                <a:stretch>
                  <a:fillRect r="-25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/>
              <p:cNvSpPr txBox="1"/>
              <p:nvPr/>
            </p:nvSpPr>
            <p:spPr>
              <a:xfrm>
                <a:off x="3974943" y="2263463"/>
                <a:ext cx="431354" cy="3703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09" name="TextBox 2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943" y="2263463"/>
                <a:ext cx="431354" cy="370358"/>
              </a:xfrm>
              <a:prstGeom prst="rect">
                <a:avLst/>
              </a:prstGeom>
              <a:blipFill rotWithShape="0">
                <a:blip r:embed="rId27"/>
                <a:stretch>
                  <a:fillRect r="-225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/>
              <p:cNvSpPr txBox="1"/>
              <p:nvPr/>
            </p:nvSpPr>
            <p:spPr>
              <a:xfrm>
                <a:off x="3868543" y="2674527"/>
                <a:ext cx="466618" cy="3703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10" name="TextBox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543" y="2674527"/>
                <a:ext cx="466618" cy="370358"/>
              </a:xfrm>
              <a:prstGeom prst="rect">
                <a:avLst/>
              </a:prstGeom>
              <a:blipFill rotWithShape="0">
                <a:blip r:embed="rId28"/>
                <a:stretch>
                  <a:fillRect r="-13158" b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/>
              <p:cNvSpPr txBox="1"/>
              <p:nvPr/>
            </p:nvSpPr>
            <p:spPr>
              <a:xfrm>
                <a:off x="5060453" y="2202328"/>
                <a:ext cx="69773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575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solidFill>
                                <a:srgbClr val="FF5757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FF5757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800" b="1" dirty="0">
                  <a:solidFill>
                    <a:srgbClr val="FF5757"/>
                  </a:solidFill>
                </a:endParaRPr>
              </a:p>
            </p:txBody>
          </p:sp>
        </mc:Choice>
        <mc:Fallback xmlns="">
          <p:sp>
            <p:nvSpPr>
              <p:cNvPr id="215" name="TextBox 2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453" y="2202328"/>
                <a:ext cx="697731" cy="52322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5" name="Group 254"/>
          <p:cNvGrpSpPr/>
          <p:nvPr/>
        </p:nvGrpSpPr>
        <p:grpSpPr>
          <a:xfrm flipV="1">
            <a:off x="2215072" y="3365342"/>
            <a:ext cx="1947765" cy="265330"/>
            <a:chOff x="767066" y="2159947"/>
            <a:chExt cx="1947765" cy="265330"/>
          </a:xfrm>
        </p:grpSpPr>
        <p:cxnSp>
          <p:nvCxnSpPr>
            <p:cNvPr id="256" name="Straight Connector 255"/>
            <p:cNvCxnSpPr/>
            <p:nvPr/>
          </p:nvCxnSpPr>
          <p:spPr>
            <a:xfrm flipV="1">
              <a:off x="816480" y="2319270"/>
              <a:ext cx="1898351" cy="3596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V="1">
              <a:off x="932197" y="2317997"/>
              <a:ext cx="1782107" cy="10728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816480" y="2159947"/>
              <a:ext cx="1897824" cy="16059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925726" y="2231144"/>
              <a:ext cx="1787305" cy="8632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Rectangle 259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61" name="Group 260"/>
          <p:cNvGrpSpPr/>
          <p:nvPr/>
        </p:nvGrpSpPr>
        <p:grpSpPr>
          <a:xfrm flipV="1">
            <a:off x="4657090" y="2672850"/>
            <a:ext cx="1947765" cy="265330"/>
            <a:chOff x="767066" y="2159947"/>
            <a:chExt cx="1947765" cy="265330"/>
          </a:xfrm>
        </p:grpSpPr>
        <p:cxnSp>
          <p:nvCxnSpPr>
            <p:cNvPr id="262" name="Straight Connector 261"/>
            <p:cNvCxnSpPr/>
            <p:nvPr/>
          </p:nvCxnSpPr>
          <p:spPr>
            <a:xfrm flipV="1">
              <a:off x="816480" y="2319270"/>
              <a:ext cx="1898351" cy="3596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V="1">
              <a:off x="932197" y="2317997"/>
              <a:ext cx="1782107" cy="10728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816480" y="2159947"/>
              <a:ext cx="1897824" cy="16059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925726" y="2231144"/>
              <a:ext cx="1787305" cy="8632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Rectangle 265"/>
            <p:cNvSpPr/>
            <p:nvPr/>
          </p:nvSpPr>
          <p:spPr>
            <a:xfrm>
              <a:off x="767066" y="2188272"/>
              <a:ext cx="216000" cy="216000"/>
            </a:xfrm>
            <a:prstGeom prst="rect">
              <a:avLst/>
            </a:prstGeom>
            <a:solidFill>
              <a:srgbClr val="FF5050">
                <a:alpha val="41000"/>
              </a:srgbClr>
            </a:solidFill>
            <a:ln>
              <a:noFill/>
            </a:ln>
            <a:scene3d>
              <a:camera prst="orthographicFront">
                <a:rot lat="1380000" lon="18000000" rev="0"/>
              </a:camera>
              <a:lightRig rig="threePt" dir="t"/>
            </a:scene3d>
            <a:sp3d>
              <a:bevelB w="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03682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928759" y="1331770"/>
                <a:ext cx="7482551" cy="6450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400" b="0" i="0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ReLU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en-US" sz="2400" b="1" i="0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59" y="1331770"/>
                <a:ext cx="7482551" cy="6450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928759" y="1331770"/>
                <a:ext cx="7482551" cy="6450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400" b="0" i="0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ReLU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en-US" sz="2400" b="1" i="0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59" y="1331770"/>
                <a:ext cx="7482551" cy="6450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928759" y="1331770"/>
                <a:ext cx="7482551" cy="6450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400" b="0" i="0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ReLU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en-US" sz="2400" b="1" i="0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e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59" y="1331770"/>
                <a:ext cx="7482551" cy="6450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928759" y="1331770"/>
                <a:ext cx="7482551" cy="6450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ReLU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en-US" sz="2400" b="1" i="0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e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59" y="1331770"/>
                <a:ext cx="7482551" cy="6450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928759" y="1331770"/>
                <a:ext cx="7482551" cy="6450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ReLU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en-US" sz="2400" b="1" i="0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e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59" y="1331770"/>
                <a:ext cx="7482551" cy="64504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928759" y="1331770"/>
                <a:ext cx="7482551" cy="6450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ReLU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en-US" sz="2400" b="1" i="0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e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59" y="1331770"/>
                <a:ext cx="7482551" cy="64504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928759" y="1331770"/>
                <a:ext cx="7482551" cy="6450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ReLU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en-US" sz="2400" b="1" i="0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e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59" y="1331770"/>
                <a:ext cx="7482551" cy="64504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928759" y="1331770"/>
                <a:ext cx="7482551" cy="6450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400" b="0" i="0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ReLU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en-US" sz="2400" b="1" i="0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e-IL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59" y="1331770"/>
                <a:ext cx="7482551" cy="64504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Mathematically...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35</a:t>
            </a:fld>
            <a:endParaRPr lang="he-I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TextBox 400"/>
              <p:cNvSpPr txBox="1"/>
              <p:nvPr/>
            </p:nvSpPr>
            <p:spPr>
              <a:xfrm>
                <a:off x="-1" y="2226211"/>
                <a:ext cx="162565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he-IL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1" name="TextBox 4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226211"/>
                <a:ext cx="1625653" cy="400110"/>
              </a:xfrm>
              <a:prstGeom prst="rect">
                <a:avLst/>
              </a:prstGeom>
              <a:blipFill rotWithShape="0">
                <a:blip r:embed="rId14"/>
                <a:stretch>
                  <a:fillRect b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3174860" y="4220173"/>
            <a:ext cx="361051" cy="651570"/>
            <a:chOff x="3174860" y="4220173"/>
            <a:chExt cx="361051" cy="6515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1" name="TextBox 390"/>
                <p:cNvSpPr txBox="1"/>
                <p:nvPr/>
              </p:nvSpPr>
              <p:spPr>
                <a:xfrm>
                  <a:off x="3174860" y="4502411"/>
                  <a:ext cx="36105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1200" i="1" dirty="0">
                    <a:solidFill>
                      <a:srgbClr val="00FF00"/>
                    </a:solidFill>
                  </a:endParaRPr>
                </a:p>
              </p:txBody>
            </p:sp>
          </mc:Choice>
          <mc:Fallback xmlns="">
            <p:sp>
              <p:nvSpPr>
                <p:cNvPr id="391" name="TextBox 3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4860" y="4502411"/>
                  <a:ext cx="361051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20339" b="-1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3" name="Left Brace 402"/>
            <p:cNvSpPr/>
            <p:nvPr/>
          </p:nvSpPr>
          <p:spPr>
            <a:xfrm rot="16200000">
              <a:off x="3341198" y="4423090"/>
              <a:ext cx="65126" cy="165619"/>
            </a:xfrm>
            <a:prstGeom prst="leftBrace">
              <a:avLst>
                <a:gd name="adj1" fmla="val 60766"/>
                <a:gd name="adj2" fmla="val 50000"/>
              </a:avLst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 sz="907"/>
            </a:p>
          </p:txBody>
        </p:sp>
        <p:cxnSp>
          <p:nvCxnSpPr>
            <p:cNvPr id="404" name="Straight Connector 403"/>
            <p:cNvCxnSpPr/>
            <p:nvPr/>
          </p:nvCxnSpPr>
          <p:spPr>
            <a:xfrm flipH="1">
              <a:off x="3291010" y="4220173"/>
              <a:ext cx="2" cy="258129"/>
            </a:xfrm>
            <a:prstGeom prst="line">
              <a:avLst/>
            </a:prstGeom>
            <a:ln w="12700">
              <a:solidFill>
                <a:srgbClr val="00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28253" y="2949235"/>
            <a:ext cx="8320373" cy="2786372"/>
            <a:chOff x="728253" y="2949235"/>
            <a:chExt cx="8320373" cy="2786372"/>
          </a:xfrm>
        </p:grpSpPr>
        <p:sp>
          <p:nvSpPr>
            <p:cNvPr id="394" name="Left Brace 393"/>
            <p:cNvSpPr/>
            <p:nvPr/>
          </p:nvSpPr>
          <p:spPr>
            <a:xfrm>
              <a:off x="1596709" y="2949235"/>
              <a:ext cx="267283" cy="2786372"/>
            </a:xfrm>
            <a:prstGeom prst="leftBrace">
              <a:avLst>
                <a:gd name="adj1" fmla="val 120800"/>
                <a:gd name="adj2" fmla="val 50000"/>
              </a:avLst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907"/>
            </a:p>
          </p:txBody>
        </p:sp>
        <p:sp>
          <p:nvSpPr>
            <p:cNvPr id="395" name="Left Brace 394"/>
            <p:cNvSpPr/>
            <p:nvPr/>
          </p:nvSpPr>
          <p:spPr>
            <a:xfrm rot="10800000">
              <a:off x="8781343" y="2949236"/>
              <a:ext cx="267283" cy="2786370"/>
            </a:xfrm>
            <a:prstGeom prst="leftBrace">
              <a:avLst>
                <a:gd name="adj1" fmla="val 120800"/>
                <a:gd name="adj2" fmla="val 50000"/>
              </a:avLst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907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9" name="TextBox 408"/>
                <p:cNvSpPr txBox="1"/>
                <p:nvPr/>
              </p:nvSpPr>
              <p:spPr>
                <a:xfrm>
                  <a:off x="728253" y="4098706"/>
                  <a:ext cx="668438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ReLU</m:t>
                        </m:r>
                      </m:oMath>
                    </m:oMathPara>
                  </a14:m>
                  <a:endParaRPr lang="he-IL" sz="2400" dirty="0">
                    <a:solidFill>
                      <a:srgbClr val="00FF00"/>
                    </a:solidFill>
                  </a:endParaRPr>
                </a:p>
              </p:txBody>
            </p:sp>
          </mc:Choice>
          <mc:Fallback xmlns="">
            <p:sp>
              <p:nvSpPr>
                <p:cNvPr id="409" name="TextBox 4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253" y="4098706"/>
                  <a:ext cx="668438" cy="4616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818" r="-3363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804292" y="3398801"/>
            <a:ext cx="4132294" cy="1890353"/>
            <a:chOff x="4804292" y="3398801"/>
            <a:chExt cx="4132294" cy="1890353"/>
          </a:xfrm>
        </p:grpSpPr>
        <p:sp>
          <p:nvSpPr>
            <p:cNvPr id="393" name="Left Brace 392"/>
            <p:cNvSpPr/>
            <p:nvPr/>
          </p:nvSpPr>
          <p:spPr>
            <a:xfrm>
              <a:off x="5643775" y="3398801"/>
              <a:ext cx="267283" cy="1890352"/>
            </a:xfrm>
            <a:prstGeom prst="leftBrace">
              <a:avLst>
                <a:gd name="adj1" fmla="val 120800"/>
                <a:gd name="adj2" fmla="val 50000"/>
              </a:avLst>
            </a:prstGeom>
            <a:ln w="127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907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2" name="TextBox 401"/>
                <p:cNvSpPr txBox="1"/>
                <p:nvPr/>
              </p:nvSpPr>
              <p:spPr>
                <a:xfrm>
                  <a:off x="4804292" y="4118404"/>
                  <a:ext cx="668438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ReLU</m:t>
                        </m:r>
                      </m:oMath>
                    </m:oMathPara>
                  </a14:m>
                  <a:endParaRPr lang="he-IL" sz="2400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402" name="TextBox 4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4292" y="4118404"/>
                  <a:ext cx="668438" cy="4616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1818" r="-3363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0" name="Left Brace 409"/>
            <p:cNvSpPr/>
            <p:nvPr/>
          </p:nvSpPr>
          <p:spPr>
            <a:xfrm flipH="1">
              <a:off x="8669303" y="3405498"/>
              <a:ext cx="267283" cy="1883656"/>
            </a:xfrm>
            <a:prstGeom prst="leftBrace">
              <a:avLst>
                <a:gd name="adj1" fmla="val 120800"/>
                <a:gd name="adj2" fmla="val 50000"/>
              </a:avLst>
            </a:prstGeom>
            <a:ln w="127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907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2469" y="2204048"/>
            <a:ext cx="3013983" cy="3652077"/>
            <a:chOff x="2212469" y="2204048"/>
            <a:chExt cx="3013983" cy="3652077"/>
          </a:xfrm>
          <a:noFill/>
        </p:grpSpPr>
        <p:grpSp>
          <p:nvGrpSpPr>
            <p:cNvPr id="317" name="Group 316"/>
            <p:cNvGrpSpPr/>
            <p:nvPr/>
          </p:nvGrpSpPr>
          <p:grpSpPr>
            <a:xfrm>
              <a:off x="2336947" y="2865822"/>
              <a:ext cx="2399329" cy="2990303"/>
              <a:chOff x="5780304" y="1569942"/>
              <a:chExt cx="5566833" cy="6937988"/>
            </a:xfrm>
            <a:grpFill/>
          </p:grpSpPr>
          <p:sp>
            <p:nvSpPr>
              <p:cNvPr id="318" name="Rectangle 317"/>
              <p:cNvSpPr/>
              <p:nvPr/>
            </p:nvSpPr>
            <p:spPr>
              <a:xfrm rot="16200000" flipH="1">
                <a:off x="10557587" y="7360775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19" name="Rectangle 318"/>
              <p:cNvSpPr/>
              <p:nvPr/>
            </p:nvSpPr>
            <p:spPr>
              <a:xfrm rot="16200000" flipH="1">
                <a:off x="10557587" y="7555427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20" name="Rectangle 319"/>
              <p:cNvSpPr/>
              <p:nvPr/>
            </p:nvSpPr>
            <p:spPr>
              <a:xfrm rot="16200000" flipH="1">
                <a:off x="10557587" y="7750079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21" name="Rectangle 320"/>
              <p:cNvSpPr/>
              <p:nvPr/>
            </p:nvSpPr>
            <p:spPr>
              <a:xfrm rot="16200000" flipH="1">
                <a:off x="6751686" y="1486656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22" name="Rectangle 321"/>
              <p:cNvSpPr/>
              <p:nvPr/>
            </p:nvSpPr>
            <p:spPr>
              <a:xfrm rot="16200000" flipH="1">
                <a:off x="6751686" y="1681308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23" name="Rectangle 322"/>
              <p:cNvSpPr/>
              <p:nvPr/>
            </p:nvSpPr>
            <p:spPr>
              <a:xfrm rot="16200000" flipH="1">
                <a:off x="6751686" y="1875960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24" name="Rectangle 323"/>
              <p:cNvSpPr/>
              <p:nvPr/>
            </p:nvSpPr>
            <p:spPr>
              <a:xfrm rot="16200000" flipH="1">
                <a:off x="7133792" y="2076580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25" name="Rectangle 324"/>
              <p:cNvSpPr/>
              <p:nvPr/>
            </p:nvSpPr>
            <p:spPr>
              <a:xfrm rot="16200000" flipH="1">
                <a:off x="7133792" y="2271233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26" name="Rectangle 325"/>
              <p:cNvSpPr/>
              <p:nvPr/>
            </p:nvSpPr>
            <p:spPr>
              <a:xfrm rot="16200000" flipH="1">
                <a:off x="7133792" y="2465885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27" name="Rectangle 326"/>
              <p:cNvSpPr/>
              <p:nvPr/>
            </p:nvSpPr>
            <p:spPr>
              <a:xfrm rot="16200000" flipH="1">
                <a:off x="7515898" y="2663848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28" name="Rectangle 327"/>
              <p:cNvSpPr/>
              <p:nvPr/>
            </p:nvSpPr>
            <p:spPr>
              <a:xfrm rot="16200000" flipH="1">
                <a:off x="7515898" y="2858500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29" name="Rectangle 328"/>
              <p:cNvSpPr/>
              <p:nvPr/>
            </p:nvSpPr>
            <p:spPr>
              <a:xfrm rot="16200000" flipH="1">
                <a:off x="7515898" y="3053153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30" name="Rectangle 329"/>
              <p:cNvSpPr/>
              <p:nvPr/>
            </p:nvSpPr>
            <p:spPr>
              <a:xfrm rot="16200000" flipH="1">
                <a:off x="7898004" y="3251646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31" name="Rectangle 330"/>
              <p:cNvSpPr/>
              <p:nvPr/>
            </p:nvSpPr>
            <p:spPr>
              <a:xfrm rot="16200000" flipH="1">
                <a:off x="7898004" y="3446299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32" name="Rectangle 331"/>
              <p:cNvSpPr/>
              <p:nvPr/>
            </p:nvSpPr>
            <p:spPr>
              <a:xfrm rot="16200000" flipH="1">
                <a:off x="7898004" y="3640951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33" name="Rectangle 332"/>
              <p:cNvSpPr/>
              <p:nvPr/>
            </p:nvSpPr>
            <p:spPr>
              <a:xfrm rot="16200000" flipH="1">
                <a:off x="8276446" y="3843750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34" name="Rectangle 333"/>
              <p:cNvSpPr/>
              <p:nvPr/>
            </p:nvSpPr>
            <p:spPr>
              <a:xfrm rot="16200000" flipH="1">
                <a:off x="8276446" y="4038402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35" name="Rectangle 334"/>
              <p:cNvSpPr/>
              <p:nvPr/>
            </p:nvSpPr>
            <p:spPr>
              <a:xfrm rot="16200000" flipH="1">
                <a:off x="8276446" y="4233054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36" name="Rectangle 335"/>
              <p:cNvSpPr/>
              <p:nvPr/>
            </p:nvSpPr>
            <p:spPr>
              <a:xfrm rot="16200000" flipH="1">
                <a:off x="6377451" y="7353246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37" name="Rectangle 336"/>
              <p:cNvSpPr/>
              <p:nvPr/>
            </p:nvSpPr>
            <p:spPr>
              <a:xfrm rot="16200000" flipH="1">
                <a:off x="6377451" y="7550020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38" name="Rectangle 337"/>
              <p:cNvSpPr/>
              <p:nvPr/>
            </p:nvSpPr>
            <p:spPr>
              <a:xfrm rot="16200000" flipH="1">
                <a:off x="6377451" y="7746794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39" name="Rectangle 338"/>
              <p:cNvSpPr/>
              <p:nvPr/>
            </p:nvSpPr>
            <p:spPr>
              <a:xfrm rot="16200000" flipH="1">
                <a:off x="7541092" y="4701886"/>
                <a:ext cx="6932227" cy="679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 dirty="0"/>
              </a:p>
            </p:txBody>
          </p:sp>
          <p:sp>
            <p:nvSpPr>
              <p:cNvPr id="340" name="Rectangle 339"/>
              <p:cNvSpPr/>
              <p:nvPr/>
            </p:nvSpPr>
            <p:spPr>
              <a:xfrm rot="16200000" flipH="1">
                <a:off x="2652520" y="4697726"/>
                <a:ext cx="6935429" cy="679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 dirty="0"/>
              </a:p>
            </p:txBody>
          </p:sp>
          <p:sp>
            <p:nvSpPr>
              <p:cNvPr id="341" name="Rectangle 340"/>
              <p:cNvSpPr/>
              <p:nvPr/>
            </p:nvSpPr>
            <p:spPr>
              <a:xfrm rot="16200000" flipH="1">
                <a:off x="8657150" y="4432979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42" name="Rectangle 341"/>
              <p:cNvSpPr/>
              <p:nvPr/>
            </p:nvSpPr>
            <p:spPr>
              <a:xfrm rot="16200000" flipH="1">
                <a:off x="8657150" y="4627631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43" name="Rectangle 342"/>
              <p:cNvSpPr/>
              <p:nvPr/>
            </p:nvSpPr>
            <p:spPr>
              <a:xfrm rot="16200000" flipH="1">
                <a:off x="8657150" y="4822283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44" name="Rectangle 343"/>
              <p:cNvSpPr/>
              <p:nvPr/>
            </p:nvSpPr>
            <p:spPr>
              <a:xfrm rot="16200000" flipH="1">
                <a:off x="9039256" y="5026076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45" name="Rectangle 344"/>
              <p:cNvSpPr/>
              <p:nvPr/>
            </p:nvSpPr>
            <p:spPr>
              <a:xfrm rot="16200000" flipH="1">
                <a:off x="9039256" y="5220729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46" name="Rectangle 345"/>
              <p:cNvSpPr/>
              <p:nvPr/>
            </p:nvSpPr>
            <p:spPr>
              <a:xfrm rot="16200000" flipH="1">
                <a:off x="9039256" y="5415381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47" name="Rectangle 346"/>
              <p:cNvSpPr/>
              <p:nvPr/>
            </p:nvSpPr>
            <p:spPr>
              <a:xfrm rot="16200000" flipH="1">
                <a:off x="9421362" y="5608682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48" name="Rectangle 347"/>
              <p:cNvSpPr/>
              <p:nvPr/>
            </p:nvSpPr>
            <p:spPr>
              <a:xfrm rot="16200000" flipH="1">
                <a:off x="9421362" y="5803334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49" name="Rectangle 348"/>
              <p:cNvSpPr/>
              <p:nvPr/>
            </p:nvSpPr>
            <p:spPr>
              <a:xfrm rot="16200000" flipH="1">
                <a:off x="9421362" y="5997987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50" name="Rectangle 349"/>
              <p:cNvSpPr/>
              <p:nvPr/>
            </p:nvSpPr>
            <p:spPr>
              <a:xfrm rot="16200000" flipH="1">
                <a:off x="9803468" y="6191489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51" name="Rectangle 350"/>
              <p:cNvSpPr/>
              <p:nvPr/>
            </p:nvSpPr>
            <p:spPr>
              <a:xfrm rot="16200000" flipH="1">
                <a:off x="9803468" y="6386141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52" name="Rectangle 351"/>
              <p:cNvSpPr/>
              <p:nvPr/>
            </p:nvSpPr>
            <p:spPr>
              <a:xfrm rot="16200000" flipH="1">
                <a:off x="9803468" y="6580793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53" name="Rectangle 352"/>
              <p:cNvSpPr/>
              <p:nvPr/>
            </p:nvSpPr>
            <p:spPr>
              <a:xfrm rot="16200000" flipH="1">
                <a:off x="10181910" y="6774978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54" name="Rectangle 353"/>
              <p:cNvSpPr/>
              <p:nvPr/>
            </p:nvSpPr>
            <p:spPr>
              <a:xfrm rot="16200000" flipH="1">
                <a:off x="10181910" y="6969631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55" name="Rectangle 354"/>
              <p:cNvSpPr/>
              <p:nvPr/>
            </p:nvSpPr>
            <p:spPr>
              <a:xfrm rot="16200000" flipH="1">
                <a:off x="10181910" y="7164283"/>
                <a:ext cx="198819" cy="764212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56" name="Rectangle 355"/>
              <p:cNvSpPr/>
              <p:nvPr/>
            </p:nvSpPr>
            <p:spPr>
              <a:xfrm rot="16200000" flipH="1">
                <a:off x="5336442" y="2901325"/>
                <a:ext cx="6459533" cy="4194439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6" name="TextBox 395"/>
                <p:cNvSpPr txBox="1"/>
                <p:nvPr/>
              </p:nvSpPr>
              <p:spPr>
                <a:xfrm>
                  <a:off x="2720359" y="2204048"/>
                  <a:ext cx="2506093" cy="4106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1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  <m:r>
                          <a:rPr lang="en-US" sz="2000" b="1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0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he-IL" sz="2000" b="1" dirty="0">
                    <a:solidFill>
                      <a:srgbClr val="00FF00"/>
                    </a:solidFill>
                  </a:endParaRPr>
                </a:p>
              </p:txBody>
            </p:sp>
          </mc:Choice>
          <mc:Fallback xmlns="">
            <p:sp>
              <p:nvSpPr>
                <p:cNvPr id="396" name="TextBox 3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0359" y="2204048"/>
                  <a:ext cx="2506093" cy="41062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44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5" name="TextBox 404"/>
                <p:cNvSpPr txBox="1"/>
                <p:nvPr/>
              </p:nvSpPr>
              <p:spPr>
                <a:xfrm>
                  <a:off x="2476884" y="2595127"/>
                  <a:ext cx="688875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solidFill>
                      <a:srgbClr val="00FF00"/>
                    </a:solidFill>
                  </a:endParaRPr>
                </a:p>
              </p:txBody>
            </p:sp>
          </mc:Choice>
          <mc:Fallback xmlns="">
            <p:sp>
              <p:nvSpPr>
                <p:cNvPr id="405" name="TextBox 4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6884" y="2595127"/>
                  <a:ext cx="688875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1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8" name="TextBox 407"/>
                <p:cNvSpPr txBox="1"/>
                <p:nvPr/>
              </p:nvSpPr>
              <p:spPr>
                <a:xfrm>
                  <a:off x="2212469" y="2845775"/>
                  <a:ext cx="35469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solidFill>
                      <a:srgbClr val="00FF00"/>
                    </a:solidFill>
                  </a:endParaRPr>
                </a:p>
              </p:txBody>
            </p:sp>
          </mc:Choice>
          <mc:Fallback xmlns="">
            <p:sp>
              <p:nvSpPr>
                <p:cNvPr id="408" name="TextBox 4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2469" y="2845775"/>
                  <a:ext cx="354692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r="-24138" b="-1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1" name="Multiply 410"/>
            <p:cNvSpPr/>
            <p:nvPr/>
          </p:nvSpPr>
          <p:spPr>
            <a:xfrm>
              <a:off x="4515981" y="4210461"/>
              <a:ext cx="293261" cy="293261"/>
            </a:xfrm>
            <a:prstGeom prst="mathMultiply">
              <a:avLst/>
            </a:prstGeom>
            <a:grp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907"/>
            </a:p>
          </p:txBody>
        </p:sp>
      </p:grpSp>
      <p:sp>
        <p:nvSpPr>
          <p:cNvPr id="413" name="Equal 412"/>
          <p:cNvSpPr/>
          <p:nvPr/>
        </p:nvSpPr>
        <p:spPr>
          <a:xfrm>
            <a:off x="460567" y="4223287"/>
            <a:ext cx="267609" cy="267609"/>
          </a:xfrm>
          <a:prstGeom prst="mathEqua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907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35031" y="2547562"/>
            <a:ext cx="2328146" cy="2800021"/>
            <a:chOff x="6435031" y="2547562"/>
            <a:chExt cx="2328146" cy="2800021"/>
          </a:xfrm>
          <a:noFill/>
        </p:grpSpPr>
        <p:grpSp>
          <p:nvGrpSpPr>
            <p:cNvPr id="357" name="Group 356"/>
            <p:cNvGrpSpPr/>
            <p:nvPr/>
          </p:nvGrpSpPr>
          <p:grpSpPr>
            <a:xfrm rot="5400000" flipV="1">
              <a:off x="6292871" y="3587455"/>
              <a:ext cx="2044975" cy="1475282"/>
              <a:chOff x="0" y="-766537"/>
              <a:chExt cx="7213600" cy="5204024"/>
            </a:xfrm>
            <a:grpFill/>
          </p:grpSpPr>
          <p:sp>
            <p:nvSpPr>
              <p:cNvPr id="358" name="Rectangle 357"/>
              <p:cNvSpPr/>
              <p:nvPr/>
            </p:nvSpPr>
            <p:spPr>
              <a:xfrm>
                <a:off x="6695916" y="3191883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6703223" y="-64228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283043" y="210991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559333" y="210991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834304" y="494012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1110596" y="494012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1391271" y="753356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1667562" y="753356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1949838" y="1024644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2229141" y="1024644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2510368" y="1295721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2786659" y="1295721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3067907" y="1578741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3344200" y="1578741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3625854" y="1838084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3902147" y="1838084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4183442" y="2109372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4459733" y="2109372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4740221" y="2375251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5016514" y="2375251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5297762" y="2658271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5574053" y="2658271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5853034" y="2917615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6132338" y="2917615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6410440" y="3188903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5310244" y="-603222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5589547" y="-603222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5870795" y="-320202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6150099" y="-320202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6427272" y="-60858"/>
                <a:ext cx="282206" cy="108472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8173" y="3472484"/>
                <a:ext cx="7205427" cy="965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 dirty="0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0" y="-766537"/>
                <a:ext cx="7213600" cy="965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 dirty="0"/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282224" y="210989"/>
                <a:ext cx="6703204" cy="324626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76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7" name="TextBox 396"/>
                <p:cNvSpPr txBox="1"/>
                <p:nvPr/>
              </p:nvSpPr>
              <p:spPr>
                <a:xfrm>
                  <a:off x="6599946" y="2547562"/>
                  <a:ext cx="2163231" cy="41011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  <m:r>
                          <a:rPr lang="en-US" sz="20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000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oMath>
                    </m:oMathPara>
                  </a14:m>
                  <a:endParaRPr lang="he-IL" sz="2000" b="1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397" name="TextBox 3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946" y="2547562"/>
                  <a:ext cx="2163231" cy="41011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298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6" name="TextBox 405"/>
                <p:cNvSpPr txBox="1"/>
                <p:nvPr/>
              </p:nvSpPr>
              <p:spPr>
                <a:xfrm>
                  <a:off x="6435031" y="3220913"/>
                  <a:ext cx="418029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406" name="TextBox 4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031" y="3220913"/>
                  <a:ext cx="418029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r="-44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7" name="TextBox 406"/>
                <p:cNvSpPr txBox="1"/>
                <p:nvPr/>
              </p:nvSpPr>
              <p:spPr>
                <a:xfrm>
                  <a:off x="6835268" y="3035261"/>
                  <a:ext cx="232870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407" name="TextBox 4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268" y="3035261"/>
                  <a:ext cx="232870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r="-65789" b="-1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5" name="Multiply 414"/>
            <p:cNvSpPr/>
            <p:nvPr/>
          </p:nvSpPr>
          <p:spPr>
            <a:xfrm>
              <a:off x="7900000" y="4210461"/>
              <a:ext cx="293261" cy="293261"/>
            </a:xfrm>
            <a:prstGeom prst="mathMultiply">
              <a:avLst/>
            </a:prstGeom>
            <a:grp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907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03362" y="2569569"/>
            <a:ext cx="1631621" cy="2709314"/>
            <a:chOff x="5003362" y="2569569"/>
            <a:chExt cx="1631621" cy="27093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9" name="TextBox 398"/>
                <p:cNvSpPr txBox="1"/>
                <p:nvPr/>
              </p:nvSpPr>
              <p:spPr>
                <a:xfrm>
                  <a:off x="5003362" y="2569569"/>
                  <a:ext cx="1631621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he-IL" sz="2000" b="1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399" name="TextBox 3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3362" y="2569569"/>
                  <a:ext cx="1631621" cy="40011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4" name="Plus 413"/>
            <p:cNvSpPr/>
            <p:nvPr/>
          </p:nvSpPr>
          <p:spPr>
            <a:xfrm>
              <a:off x="6309274" y="4202637"/>
              <a:ext cx="308910" cy="308910"/>
            </a:xfrm>
            <a:prstGeom prst="mathPlus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907"/>
            </a:p>
          </p:txBody>
        </p:sp>
        <p:sp>
          <p:nvSpPr>
            <p:cNvPr id="416" name="Rectangle 415"/>
            <p:cNvSpPr/>
            <p:nvPr/>
          </p:nvSpPr>
          <p:spPr>
            <a:xfrm rot="5400000">
              <a:off x="5118568" y="4294133"/>
              <a:ext cx="1895838" cy="73661"/>
            </a:xfrm>
            <a:prstGeom prst="rect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907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02852" y="2226211"/>
            <a:ext cx="1664801" cy="3509396"/>
            <a:chOff x="1402852" y="2226211"/>
            <a:chExt cx="1664801" cy="35093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0" name="TextBox 399"/>
                <p:cNvSpPr txBox="1"/>
                <p:nvPr/>
              </p:nvSpPr>
              <p:spPr>
                <a:xfrm>
                  <a:off x="1402852" y="2226211"/>
                  <a:ext cx="166480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he-IL" sz="2000" b="1" dirty="0">
                    <a:solidFill>
                      <a:srgbClr val="00FF00"/>
                    </a:solidFill>
                  </a:endParaRPr>
                </a:p>
              </p:txBody>
            </p:sp>
          </mc:Choice>
          <mc:Fallback xmlns="">
            <p:sp>
              <p:nvSpPr>
                <p:cNvPr id="400" name="TextBox 3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852" y="2226211"/>
                  <a:ext cx="1664801" cy="40011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30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2" name="Plus 411"/>
            <p:cNvSpPr/>
            <p:nvPr/>
          </p:nvSpPr>
          <p:spPr>
            <a:xfrm>
              <a:off x="2198013" y="4202637"/>
              <a:ext cx="308910" cy="308910"/>
            </a:xfrm>
            <a:prstGeom prst="mathPlus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907"/>
            </a:p>
          </p:txBody>
        </p:sp>
        <p:sp>
          <p:nvSpPr>
            <p:cNvPr id="417" name="Rectangle 416"/>
            <p:cNvSpPr/>
            <p:nvPr/>
          </p:nvSpPr>
          <p:spPr>
            <a:xfrm rot="5400000">
              <a:off x="625081" y="4305907"/>
              <a:ext cx="2786370" cy="73029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907"/>
            </a:p>
          </p:txBody>
        </p:sp>
      </p:grpSp>
      <p:sp>
        <p:nvSpPr>
          <p:cNvPr id="418" name="Rectangle 417"/>
          <p:cNvSpPr/>
          <p:nvPr/>
        </p:nvSpPr>
        <p:spPr>
          <a:xfrm rot="5400000">
            <a:off x="-1138611" y="4306621"/>
            <a:ext cx="2786371" cy="73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907"/>
          </a:p>
        </p:txBody>
      </p:sp>
      <p:grpSp>
        <p:nvGrpSpPr>
          <p:cNvPr id="3" name="Group 2"/>
          <p:cNvGrpSpPr/>
          <p:nvPr/>
        </p:nvGrpSpPr>
        <p:grpSpPr>
          <a:xfrm>
            <a:off x="7833942" y="3502389"/>
            <a:ext cx="1033544" cy="1322085"/>
            <a:chOff x="7833942" y="3502389"/>
            <a:chExt cx="1033544" cy="1322085"/>
          </a:xfrm>
        </p:grpSpPr>
        <p:sp>
          <p:nvSpPr>
            <p:cNvPr id="392" name="Rectangle 391"/>
            <p:cNvSpPr/>
            <p:nvPr/>
          </p:nvSpPr>
          <p:spPr>
            <a:xfrm rot="5400000">
              <a:off x="7912719" y="4322265"/>
              <a:ext cx="930410" cy="74008"/>
            </a:xfrm>
            <a:prstGeom prst="rect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9411" tIns="19706" rIns="39411" bIns="19706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907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8" name="TextBox 397"/>
                <p:cNvSpPr txBox="1"/>
                <p:nvPr/>
              </p:nvSpPr>
              <p:spPr>
                <a:xfrm>
                  <a:off x="7833942" y="3502389"/>
                  <a:ext cx="103354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b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sz="20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oMath>
                    </m:oMathPara>
                  </a14:m>
                  <a:endParaRPr lang="he-IL" sz="2000" b="1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398" name="TextBox 3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3942" y="3502389"/>
                  <a:ext cx="1033544" cy="400110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840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8" grpId="0"/>
      <p:bldP spid="401" grpId="0"/>
      <p:bldP spid="413" grpId="0" animBg="1"/>
      <p:bldP spid="4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93197" y="2920741"/>
                <a:ext cx="5338556" cy="10348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𝐖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  <m:sup/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𝐔</m:t>
                                  </m:r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𝐖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𝐛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197" y="2920741"/>
                <a:ext cx="5338556" cy="10348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893197" y="2920741"/>
                <a:ext cx="5338556" cy="10348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𝐖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  <m:sup/>
                            <m:e>
                              <m:r>
                                <a:rPr lang="en-US" sz="24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𝐔</m:t>
                                  </m:r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𝐖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𝐛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he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197" y="2920741"/>
                <a:ext cx="5338556" cy="10348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93197" y="2920741"/>
                <a:ext cx="5338556" cy="10348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𝐖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  <m:sup/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𝐔</m:t>
                                  </m:r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𝐖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𝐛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he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197" y="2920741"/>
                <a:ext cx="5338556" cy="10348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93197" y="2920741"/>
                <a:ext cx="5338556" cy="10348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𝐖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  <m:sup/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𝐔</m:t>
                                  </m:r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𝐖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𝐛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he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197" y="2920741"/>
                <a:ext cx="5338556" cy="10348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93197" y="2920741"/>
                <a:ext cx="5338556" cy="10348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𝐖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  <m:sup/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𝐔</m:t>
                                  </m:r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𝐖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𝐛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he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197" y="2920741"/>
                <a:ext cx="5338556" cy="10348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Consider the task of classification, for example.</a:t>
                </a:r>
              </a:p>
              <a:p>
                <a:pPr algn="l" rtl="0"/>
                <a:r>
                  <a:rPr lang="en-US" sz="2400" dirty="0" smtClean="0"/>
                  <a:t>Given a set of signals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sz="2400" dirty="0" smtClean="0"/>
                  <a:t> and their corresponding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sz="2400" dirty="0" smtClean="0"/>
                  <a:t>, the CNN learns an end-to-end mapping.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7"/>
                <a:stretch>
                  <a:fillRect l="-960" t="-18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Stage of CNN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36</a:t>
            </a:fld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5604678" y="4524910"/>
            <a:ext cx="264835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9954CC"/>
                </a:solidFill>
              </a:rPr>
              <a:t>Output of last layer</a:t>
            </a:r>
            <a:endParaRPr lang="he-IL" sz="2400" dirty="0">
              <a:solidFill>
                <a:srgbClr val="9954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9249" y="4524911"/>
            <a:ext cx="133562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9954CC"/>
                </a:solidFill>
              </a:rPr>
              <a:t>Classifier</a:t>
            </a:r>
            <a:endParaRPr lang="he-IL" sz="2400" dirty="0">
              <a:solidFill>
                <a:srgbClr val="9954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2164" y="4524909"/>
            <a:ext cx="141269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9954CC"/>
                </a:solidFill>
              </a:rPr>
              <a:t>True label</a:t>
            </a:r>
            <a:endParaRPr lang="he-IL" sz="2400" dirty="0">
              <a:solidFill>
                <a:srgbClr val="9954CC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5413547" y="3593482"/>
            <a:ext cx="1186248" cy="840260"/>
          </a:xfrm>
          <a:custGeom>
            <a:avLst/>
            <a:gdLst>
              <a:gd name="connsiteX0" fmla="*/ 0 w 1186248"/>
              <a:gd name="connsiteY0" fmla="*/ 0 h 840260"/>
              <a:gd name="connsiteX1" fmla="*/ 172994 w 1186248"/>
              <a:gd name="connsiteY1" fmla="*/ 568411 h 840260"/>
              <a:gd name="connsiteX2" fmla="*/ 980302 w 1186248"/>
              <a:gd name="connsiteY2" fmla="*/ 535460 h 840260"/>
              <a:gd name="connsiteX3" fmla="*/ 1186248 w 1186248"/>
              <a:gd name="connsiteY3" fmla="*/ 840260 h 84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248" h="840260">
                <a:moveTo>
                  <a:pt x="0" y="0"/>
                </a:moveTo>
                <a:cubicBezTo>
                  <a:pt x="4805" y="239584"/>
                  <a:pt x="9610" y="479168"/>
                  <a:pt x="172994" y="568411"/>
                </a:cubicBezTo>
                <a:cubicBezTo>
                  <a:pt x="336378" y="657654"/>
                  <a:pt x="811426" y="490152"/>
                  <a:pt x="980302" y="535460"/>
                </a:cubicBezTo>
                <a:cubicBezTo>
                  <a:pt x="1149178" y="580768"/>
                  <a:pt x="1167713" y="710514"/>
                  <a:pt x="1186248" y="840260"/>
                </a:cubicBezTo>
              </a:path>
            </a:pathLst>
          </a:custGeom>
          <a:noFill/>
          <a:ln w="28575">
            <a:solidFill>
              <a:srgbClr val="995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599795" y="4416021"/>
            <a:ext cx="0" cy="108337"/>
          </a:xfrm>
          <a:prstGeom prst="straightConnector1">
            <a:avLst/>
          </a:prstGeom>
          <a:ln w="28575">
            <a:solidFill>
              <a:srgbClr val="9954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3004415" y="3634671"/>
            <a:ext cx="1132267" cy="815546"/>
          </a:xfrm>
          <a:custGeom>
            <a:avLst/>
            <a:gdLst>
              <a:gd name="connsiteX0" fmla="*/ 1132267 w 1132267"/>
              <a:gd name="connsiteY0" fmla="*/ 0 h 815546"/>
              <a:gd name="connsiteX1" fmla="*/ 605045 w 1132267"/>
              <a:gd name="connsiteY1" fmla="*/ 486033 h 815546"/>
              <a:gd name="connsiteX2" fmla="*/ 53110 w 1132267"/>
              <a:gd name="connsiteY2" fmla="*/ 518984 h 815546"/>
              <a:gd name="connsiteX3" fmla="*/ 53110 w 1132267"/>
              <a:gd name="connsiteY3" fmla="*/ 815546 h 8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267" h="815546">
                <a:moveTo>
                  <a:pt x="1132267" y="0"/>
                </a:moveTo>
                <a:cubicBezTo>
                  <a:pt x="958585" y="199768"/>
                  <a:pt x="784904" y="399536"/>
                  <a:pt x="605045" y="486033"/>
                </a:cubicBezTo>
                <a:cubicBezTo>
                  <a:pt x="425186" y="572530"/>
                  <a:pt x="145099" y="464065"/>
                  <a:pt x="53110" y="518984"/>
                </a:cubicBezTo>
                <a:cubicBezTo>
                  <a:pt x="-38879" y="573903"/>
                  <a:pt x="7115" y="694724"/>
                  <a:pt x="53110" y="815546"/>
                </a:cubicBezTo>
              </a:path>
            </a:pathLst>
          </a:custGeom>
          <a:noFill/>
          <a:ln w="28575">
            <a:solidFill>
              <a:srgbClr val="995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8" name="Straight Arrow Connector 27"/>
          <p:cNvCxnSpPr>
            <a:stCxn id="27" idx="3"/>
          </p:cNvCxnSpPr>
          <p:nvPr/>
        </p:nvCxnSpPr>
        <p:spPr>
          <a:xfrm>
            <a:off x="3057525" y="4450217"/>
            <a:ext cx="26194" cy="49427"/>
          </a:xfrm>
          <a:prstGeom prst="straightConnector1">
            <a:avLst/>
          </a:prstGeom>
          <a:ln w="28575">
            <a:solidFill>
              <a:srgbClr val="9954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495758" y="3606096"/>
            <a:ext cx="390567" cy="864973"/>
          </a:xfrm>
          <a:custGeom>
            <a:avLst/>
            <a:gdLst>
              <a:gd name="connsiteX0" fmla="*/ 390567 w 390567"/>
              <a:gd name="connsiteY0" fmla="*/ 0 h 955589"/>
              <a:gd name="connsiteX1" fmla="*/ 316426 w 390567"/>
              <a:gd name="connsiteY1" fmla="*/ 757881 h 955589"/>
              <a:gd name="connsiteX2" fmla="*/ 44578 w 390567"/>
              <a:gd name="connsiteY2" fmla="*/ 477795 h 955589"/>
              <a:gd name="connsiteX3" fmla="*/ 3389 w 390567"/>
              <a:gd name="connsiteY3" fmla="*/ 955589 h 95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67" h="955589">
                <a:moveTo>
                  <a:pt x="390567" y="0"/>
                </a:moveTo>
                <a:cubicBezTo>
                  <a:pt x="382329" y="339124"/>
                  <a:pt x="374091" y="678249"/>
                  <a:pt x="316426" y="757881"/>
                </a:cubicBezTo>
                <a:cubicBezTo>
                  <a:pt x="258761" y="837514"/>
                  <a:pt x="96751" y="444844"/>
                  <a:pt x="44578" y="477795"/>
                </a:cubicBezTo>
                <a:cubicBezTo>
                  <a:pt x="-7595" y="510746"/>
                  <a:pt x="-2103" y="733167"/>
                  <a:pt x="3389" y="955589"/>
                </a:cubicBezTo>
              </a:path>
            </a:pathLst>
          </a:custGeom>
          <a:noFill/>
          <a:ln w="28575">
            <a:solidFill>
              <a:srgbClr val="995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495759" y="4471069"/>
            <a:ext cx="3388" cy="45308"/>
          </a:xfrm>
          <a:prstGeom prst="straightConnector1">
            <a:avLst/>
          </a:prstGeom>
          <a:ln w="28575">
            <a:solidFill>
              <a:srgbClr val="9954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6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6" grpId="1"/>
      <p:bldP spid="32" grpId="0"/>
      <p:bldP spid="32" grpId="1"/>
      <p:bldP spid="33" grpId="0"/>
      <p:bldP spid="33" grpId="1"/>
      <p:bldP spid="34" grpId="0"/>
      <p:bldP spid="34" grpId="1"/>
      <p:bldP spid="5" grpId="0"/>
      <p:bldP spid="6" grpId="0"/>
      <p:bldP spid="7" grpId="0"/>
      <p:bldP spid="25" grpId="0" animBg="1"/>
      <p:bldP spid="27" grpId="0" animBg="1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Rectangle 446"/>
          <p:cNvSpPr/>
          <p:nvPr/>
        </p:nvSpPr>
        <p:spPr>
          <a:xfrm>
            <a:off x="0" y="1091631"/>
            <a:ext cx="9144000" cy="5022000"/>
          </a:xfrm>
          <a:prstGeom prst="rect">
            <a:avLst/>
          </a:prstGeom>
          <a:solidFill>
            <a:srgbClr val="006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6" name="Freeform 105"/>
          <p:cNvSpPr/>
          <p:nvPr/>
        </p:nvSpPr>
        <p:spPr>
          <a:xfrm>
            <a:off x="3597431" y="1091631"/>
            <a:ext cx="5560543" cy="5022000"/>
          </a:xfrm>
          <a:custGeom>
            <a:avLst/>
            <a:gdLst>
              <a:gd name="connsiteX0" fmla="*/ 828192 w 5560543"/>
              <a:gd name="connsiteY0" fmla="*/ 0 h 5022000"/>
              <a:gd name="connsiteX1" fmla="*/ 933832 w 5560543"/>
              <a:gd name="connsiteY1" fmla="*/ 0 h 5022000"/>
              <a:gd name="connsiteX2" fmla="*/ 2754868 w 5560543"/>
              <a:gd name="connsiteY2" fmla="*/ 0 h 5022000"/>
              <a:gd name="connsiteX3" fmla="*/ 5560543 w 5560543"/>
              <a:gd name="connsiteY3" fmla="*/ 0 h 5022000"/>
              <a:gd name="connsiteX4" fmla="*/ 5560543 w 5560543"/>
              <a:gd name="connsiteY4" fmla="*/ 5022000 h 5022000"/>
              <a:gd name="connsiteX5" fmla="*/ 3394479 w 5560543"/>
              <a:gd name="connsiteY5" fmla="*/ 5022000 h 5022000"/>
              <a:gd name="connsiteX6" fmla="*/ 933832 w 5560543"/>
              <a:gd name="connsiteY6" fmla="*/ 5022000 h 5022000"/>
              <a:gd name="connsiteX7" fmla="*/ 0 w 5560543"/>
              <a:gd name="connsiteY7" fmla="*/ 5022000 h 5022000"/>
              <a:gd name="connsiteX8" fmla="*/ 41084 w 5560543"/>
              <a:gd name="connsiteY8" fmla="*/ 4928013 h 5022000"/>
              <a:gd name="connsiteX9" fmla="*/ 254133 w 5560543"/>
              <a:gd name="connsiteY9" fmla="*/ 4332167 h 5022000"/>
              <a:gd name="connsiteX10" fmla="*/ 339474 w 5560543"/>
              <a:gd name="connsiteY10" fmla="*/ 2661984 h 5022000"/>
              <a:gd name="connsiteX11" fmla="*/ 424815 w 5560543"/>
              <a:gd name="connsiteY11" fmla="*/ 991801 h 5022000"/>
              <a:gd name="connsiteX12" fmla="*/ 811372 w 5560543"/>
              <a:gd name="connsiteY12" fmla="*/ 29746 h 50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60543" h="5022000">
                <a:moveTo>
                  <a:pt x="828192" y="0"/>
                </a:moveTo>
                <a:lnTo>
                  <a:pt x="933832" y="0"/>
                </a:lnTo>
                <a:lnTo>
                  <a:pt x="2754868" y="0"/>
                </a:lnTo>
                <a:lnTo>
                  <a:pt x="5560543" y="0"/>
                </a:lnTo>
                <a:lnTo>
                  <a:pt x="5560543" y="5022000"/>
                </a:lnTo>
                <a:lnTo>
                  <a:pt x="3394479" y="5022000"/>
                </a:lnTo>
                <a:lnTo>
                  <a:pt x="933832" y="5022000"/>
                </a:lnTo>
                <a:lnTo>
                  <a:pt x="0" y="5022000"/>
                </a:lnTo>
                <a:lnTo>
                  <a:pt x="41084" y="4928013"/>
                </a:lnTo>
                <a:cubicBezTo>
                  <a:pt x="116731" y="4747962"/>
                  <a:pt x="189274" y="4546780"/>
                  <a:pt x="254133" y="4332167"/>
                </a:cubicBezTo>
                <a:cubicBezTo>
                  <a:pt x="513569" y="3473716"/>
                  <a:pt x="551614" y="2726095"/>
                  <a:pt x="339474" y="2661984"/>
                </a:cubicBezTo>
                <a:cubicBezTo>
                  <a:pt x="127335" y="2597873"/>
                  <a:pt x="165379" y="1850252"/>
                  <a:pt x="424815" y="991801"/>
                </a:cubicBezTo>
                <a:cubicBezTo>
                  <a:pt x="538318" y="616228"/>
                  <a:pt x="675355" y="281788"/>
                  <a:pt x="811372" y="29746"/>
                </a:cubicBezTo>
                <a:close/>
              </a:path>
            </a:pathLst>
          </a:cu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to CSC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37</a:t>
            </a:fld>
            <a:endParaRPr lang="he-IL"/>
          </a:p>
        </p:txBody>
      </p:sp>
      <p:grpSp>
        <p:nvGrpSpPr>
          <p:cNvPr id="3" name="Group 2"/>
          <p:cNvGrpSpPr/>
          <p:nvPr/>
        </p:nvGrpSpPr>
        <p:grpSpPr>
          <a:xfrm>
            <a:off x="-85576" y="1093637"/>
            <a:ext cx="1186079" cy="1759495"/>
            <a:chOff x="-85576" y="1093637"/>
            <a:chExt cx="1186079" cy="1759495"/>
          </a:xfrm>
        </p:grpSpPr>
        <p:sp>
          <p:nvSpPr>
            <p:cNvPr id="386" name="Rectangle 385"/>
            <p:cNvSpPr/>
            <p:nvPr/>
          </p:nvSpPr>
          <p:spPr>
            <a:xfrm rot="5400000">
              <a:off x="-117653" y="2321969"/>
              <a:ext cx="979853" cy="824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91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8" name="TextBox 387"/>
                <p:cNvSpPr txBox="1"/>
                <p:nvPr/>
              </p:nvSpPr>
              <p:spPr>
                <a:xfrm>
                  <a:off x="-85576" y="1093637"/>
                  <a:ext cx="1186079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oMath>
                    </m:oMathPara>
                  </a14:m>
                  <a:endParaRPr lang="he-IL" sz="2000" b="1" dirty="0"/>
                </a:p>
              </p:txBody>
            </p:sp>
          </mc:Choice>
          <mc:Fallback xmlns="">
            <p:sp>
              <p:nvSpPr>
                <p:cNvPr id="388" name="TextBox 3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5576" y="1093637"/>
                  <a:ext cx="1186079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600779" y="1093637"/>
            <a:ext cx="2684392" cy="2035709"/>
            <a:chOff x="600779" y="1093637"/>
            <a:chExt cx="2684392" cy="2035709"/>
          </a:xfrm>
        </p:grpSpPr>
        <p:grpSp>
          <p:nvGrpSpPr>
            <p:cNvPr id="349" name="Group 348"/>
            <p:cNvGrpSpPr/>
            <p:nvPr/>
          </p:nvGrpSpPr>
          <p:grpSpPr>
            <a:xfrm rot="10800000" flipH="1" flipV="1">
              <a:off x="1116956" y="1565156"/>
              <a:ext cx="2168215" cy="1564190"/>
              <a:chOff x="0" y="-766537"/>
              <a:chExt cx="7213600" cy="5204024"/>
            </a:xfrm>
          </p:grpSpPr>
          <p:sp>
            <p:nvSpPr>
              <p:cNvPr id="350" name="Rectangle 349"/>
              <p:cNvSpPr/>
              <p:nvPr/>
            </p:nvSpPr>
            <p:spPr>
              <a:xfrm>
                <a:off x="6695916" y="3189195"/>
                <a:ext cx="282207" cy="1084728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6703225" y="-61544"/>
                <a:ext cx="282207" cy="1084728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283043" y="210991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559333" y="210991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834304" y="494012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1110596" y="494012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1391271" y="753356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1667562" y="753356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1949838" y="1024644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2229141" y="1024644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2510368" y="1295721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2786659" y="1295721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3067907" y="1578741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3344200" y="1578741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3625854" y="1838085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3902147" y="1838085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4183442" y="2109373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4459733" y="2109373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4740221" y="2375251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5016514" y="2375251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5297762" y="2658271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5574053" y="2658271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5853034" y="2917615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6132338" y="2917615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6410440" y="3188903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5310244" y="-603222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5589547" y="-603222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5870795" y="-320202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6150099" y="-320202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6427272" y="-60858"/>
                <a:ext cx="282206" cy="1084729"/>
              </a:xfrm>
              <a:prstGeom prst="rect">
                <a:avLst/>
              </a:prstGeom>
              <a:solidFill>
                <a:srgbClr val="00638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8173" y="3472484"/>
                <a:ext cx="7205427" cy="965003"/>
              </a:xfrm>
              <a:prstGeom prst="rect">
                <a:avLst/>
              </a:prstGeom>
              <a:solidFill>
                <a:srgbClr val="0063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 dirty="0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0" y="-766537"/>
                <a:ext cx="7213600" cy="965003"/>
              </a:xfrm>
              <a:prstGeom prst="rect">
                <a:avLst/>
              </a:prstGeom>
              <a:solidFill>
                <a:srgbClr val="0063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 dirty="0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282224" y="210989"/>
                <a:ext cx="6703204" cy="32462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3" name="TextBox 382"/>
                <p:cNvSpPr txBox="1"/>
                <p:nvPr/>
              </p:nvSpPr>
              <p:spPr>
                <a:xfrm>
                  <a:off x="1107621" y="1510221"/>
                  <a:ext cx="246904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83" name="TextBox 3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621" y="1510221"/>
                  <a:ext cx="24690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77500" b="-1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4" name="TextBox 383"/>
                <p:cNvSpPr txBox="1"/>
                <p:nvPr/>
              </p:nvSpPr>
              <p:spPr>
                <a:xfrm>
                  <a:off x="828610" y="1794186"/>
                  <a:ext cx="246904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84" name="TextBox 3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610" y="1794186"/>
                  <a:ext cx="24690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5500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5" name="TextBox 384"/>
                <p:cNvSpPr txBox="1"/>
                <p:nvPr/>
              </p:nvSpPr>
              <p:spPr>
                <a:xfrm>
                  <a:off x="1063892" y="1093637"/>
                  <a:ext cx="2035206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𝐃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he-IL" sz="2000" b="1" dirty="0"/>
                </a:p>
              </p:txBody>
            </p:sp>
          </mc:Choice>
          <mc:Fallback xmlns="">
            <p:sp>
              <p:nvSpPr>
                <p:cNvPr id="385" name="TextBox 3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892" y="1093637"/>
                  <a:ext cx="2035206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5" name="Equal 404"/>
            <p:cNvSpPr/>
            <p:nvPr/>
          </p:nvSpPr>
          <p:spPr>
            <a:xfrm>
              <a:off x="600779" y="2210036"/>
              <a:ext cx="283738" cy="283738"/>
            </a:xfrm>
            <a:prstGeom prst="mathEqua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911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83851" y="2435670"/>
            <a:ext cx="3731373" cy="2932950"/>
            <a:chOff x="4783851" y="2435670"/>
            <a:chExt cx="3731373" cy="2932950"/>
          </a:xfrm>
        </p:grpSpPr>
        <p:grpSp>
          <p:nvGrpSpPr>
            <p:cNvPr id="309" name="Group 308"/>
            <p:cNvGrpSpPr/>
            <p:nvPr/>
          </p:nvGrpSpPr>
          <p:grpSpPr>
            <a:xfrm rot="16200000" flipH="1">
              <a:off x="5658007" y="2511403"/>
              <a:ext cx="2543923" cy="3170511"/>
              <a:chOff x="5780304" y="1569942"/>
              <a:chExt cx="5566833" cy="6937988"/>
            </a:xfrm>
          </p:grpSpPr>
          <p:sp>
            <p:nvSpPr>
              <p:cNvPr id="310" name="Rectangle 309"/>
              <p:cNvSpPr/>
              <p:nvPr/>
            </p:nvSpPr>
            <p:spPr>
              <a:xfrm rot="16200000" flipH="1">
                <a:off x="10557587" y="7360775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11" name="Rectangle 310"/>
              <p:cNvSpPr/>
              <p:nvPr/>
            </p:nvSpPr>
            <p:spPr>
              <a:xfrm rot="16200000" flipH="1">
                <a:off x="10557587" y="7555427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12" name="Rectangle 311"/>
              <p:cNvSpPr/>
              <p:nvPr/>
            </p:nvSpPr>
            <p:spPr>
              <a:xfrm rot="16200000" flipH="1">
                <a:off x="10557587" y="7750079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13" name="Rectangle 312"/>
              <p:cNvSpPr/>
              <p:nvPr/>
            </p:nvSpPr>
            <p:spPr>
              <a:xfrm rot="16200000" flipH="1">
                <a:off x="6751686" y="1486656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14" name="Rectangle 313"/>
              <p:cNvSpPr/>
              <p:nvPr/>
            </p:nvSpPr>
            <p:spPr>
              <a:xfrm rot="16200000" flipH="1">
                <a:off x="6751686" y="1681308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15" name="Rectangle 314"/>
              <p:cNvSpPr/>
              <p:nvPr/>
            </p:nvSpPr>
            <p:spPr>
              <a:xfrm rot="16200000" flipH="1">
                <a:off x="6751686" y="1875960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16" name="Rectangle 315"/>
              <p:cNvSpPr/>
              <p:nvPr/>
            </p:nvSpPr>
            <p:spPr>
              <a:xfrm rot="16200000" flipH="1">
                <a:off x="7133792" y="2076580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17" name="Rectangle 316"/>
              <p:cNvSpPr/>
              <p:nvPr/>
            </p:nvSpPr>
            <p:spPr>
              <a:xfrm rot="16200000" flipH="1">
                <a:off x="7133792" y="2271233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18" name="Rectangle 317"/>
              <p:cNvSpPr/>
              <p:nvPr/>
            </p:nvSpPr>
            <p:spPr>
              <a:xfrm rot="16200000" flipH="1">
                <a:off x="7133792" y="2465885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19" name="Rectangle 318"/>
              <p:cNvSpPr/>
              <p:nvPr/>
            </p:nvSpPr>
            <p:spPr>
              <a:xfrm rot="16200000" flipH="1">
                <a:off x="7515898" y="2663848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20" name="Rectangle 319"/>
              <p:cNvSpPr/>
              <p:nvPr/>
            </p:nvSpPr>
            <p:spPr>
              <a:xfrm rot="16200000" flipH="1">
                <a:off x="7515898" y="2858500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21" name="Rectangle 320"/>
              <p:cNvSpPr/>
              <p:nvPr/>
            </p:nvSpPr>
            <p:spPr>
              <a:xfrm rot="16200000" flipH="1">
                <a:off x="7515898" y="3053153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22" name="Rectangle 321"/>
              <p:cNvSpPr/>
              <p:nvPr/>
            </p:nvSpPr>
            <p:spPr>
              <a:xfrm rot="16200000" flipH="1">
                <a:off x="7898004" y="3251646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23" name="Rectangle 322"/>
              <p:cNvSpPr/>
              <p:nvPr/>
            </p:nvSpPr>
            <p:spPr>
              <a:xfrm rot="16200000" flipH="1">
                <a:off x="7898004" y="3446299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24" name="Rectangle 323"/>
              <p:cNvSpPr/>
              <p:nvPr/>
            </p:nvSpPr>
            <p:spPr>
              <a:xfrm rot="16200000" flipH="1">
                <a:off x="7898004" y="3640951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25" name="Rectangle 324"/>
              <p:cNvSpPr/>
              <p:nvPr/>
            </p:nvSpPr>
            <p:spPr>
              <a:xfrm rot="16200000" flipH="1">
                <a:off x="8276446" y="3843750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26" name="Rectangle 325"/>
              <p:cNvSpPr/>
              <p:nvPr/>
            </p:nvSpPr>
            <p:spPr>
              <a:xfrm rot="16200000" flipH="1">
                <a:off x="8276446" y="4038402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27" name="Rectangle 326"/>
              <p:cNvSpPr/>
              <p:nvPr/>
            </p:nvSpPr>
            <p:spPr>
              <a:xfrm rot="16200000" flipH="1">
                <a:off x="8276446" y="4233054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28" name="Rectangle 327"/>
              <p:cNvSpPr/>
              <p:nvPr/>
            </p:nvSpPr>
            <p:spPr>
              <a:xfrm rot="16200000" flipH="1">
                <a:off x="6377451" y="7353246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29" name="Rectangle 328"/>
              <p:cNvSpPr/>
              <p:nvPr/>
            </p:nvSpPr>
            <p:spPr>
              <a:xfrm rot="16200000" flipH="1">
                <a:off x="6377451" y="7550020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30" name="Rectangle 329"/>
              <p:cNvSpPr/>
              <p:nvPr/>
            </p:nvSpPr>
            <p:spPr>
              <a:xfrm rot="16200000" flipH="1">
                <a:off x="6377451" y="7746794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31" name="Rectangle 330"/>
              <p:cNvSpPr/>
              <p:nvPr/>
            </p:nvSpPr>
            <p:spPr>
              <a:xfrm rot="16200000" flipH="1">
                <a:off x="7541092" y="4701886"/>
                <a:ext cx="6932227" cy="679862"/>
              </a:xfrm>
              <a:prstGeom prst="rect">
                <a:avLst/>
              </a:prstGeom>
              <a:solidFill>
                <a:srgbClr val="6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 dirty="0"/>
              </a:p>
            </p:txBody>
          </p:sp>
          <p:sp>
            <p:nvSpPr>
              <p:cNvPr id="332" name="Rectangle 331"/>
              <p:cNvSpPr/>
              <p:nvPr/>
            </p:nvSpPr>
            <p:spPr>
              <a:xfrm rot="16200000" flipH="1">
                <a:off x="2652520" y="4697726"/>
                <a:ext cx="6935429" cy="679862"/>
              </a:xfrm>
              <a:prstGeom prst="rect">
                <a:avLst/>
              </a:prstGeom>
              <a:solidFill>
                <a:srgbClr val="6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 dirty="0"/>
              </a:p>
            </p:txBody>
          </p:sp>
          <p:sp>
            <p:nvSpPr>
              <p:cNvPr id="333" name="Rectangle 332"/>
              <p:cNvSpPr/>
              <p:nvPr/>
            </p:nvSpPr>
            <p:spPr>
              <a:xfrm rot="16200000" flipH="1">
                <a:off x="8657150" y="4432979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34" name="Rectangle 333"/>
              <p:cNvSpPr/>
              <p:nvPr/>
            </p:nvSpPr>
            <p:spPr>
              <a:xfrm rot="16200000" flipH="1">
                <a:off x="8657150" y="4627631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35" name="Rectangle 334"/>
              <p:cNvSpPr/>
              <p:nvPr/>
            </p:nvSpPr>
            <p:spPr>
              <a:xfrm rot="16200000" flipH="1">
                <a:off x="8657150" y="4822283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36" name="Rectangle 335"/>
              <p:cNvSpPr/>
              <p:nvPr/>
            </p:nvSpPr>
            <p:spPr>
              <a:xfrm rot="16200000" flipH="1">
                <a:off x="9039256" y="5026076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37" name="Rectangle 336"/>
              <p:cNvSpPr/>
              <p:nvPr/>
            </p:nvSpPr>
            <p:spPr>
              <a:xfrm rot="16200000" flipH="1">
                <a:off x="9039256" y="5220729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38" name="Rectangle 337"/>
              <p:cNvSpPr/>
              <p:nvPr/>
            </p:nvSpPr>
            <p:spPr>
              <a:xfrm rot="16200000" flipH="1">
                <a:off x="9039256" y="5415381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39" name="Rectangle 338"/>
              <p:cNvSpPr/>
              <p:nvPr/>
            </p:nvSpPr>
            <p:spPr>
              <a:xfrm rot="16200000" flipH="1">
                <a:off x="9421362" y="5608682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40" name="Rectangle 339"/>
              <p:cNvSpPr/>
              <p:nvPr/>
            </p:nvSpPr>
            <p:spPr>
              <a:xfrm rot="16200000" flipH="1">
                <a:off x="9421362" y="5803334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41" name="Rectangle 340"/>
              <p:cNvSpPr/>
              <p:nvPr/>
            </p:nvSpPr>
            <p:spPr>
              <a:xfrm rot="16200000" flipH="1">
                <a:off x="9421362" y="5997987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42" name="Rectangle 341"/>
              <p:cNvSpPr/>
              <p:nvPr/>
            </p:nvSpPr>
            <p:spPr>
              <a:xfrm rot="16200000" flipH="1">
                <a:off x="9803468" y="6191489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43" name="Rectangle 342"/>
              <p:cNvSpPr/>
              <p:nvPr/>
            </p:nvSpPr>
            <p:spPr>
              <a:xfrm rot="16200000" flipH="1">
                <a:off x="9803468" y="6386141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44" name="Rectangle 343"/>
              <p:cNvSpPr/>
              <p:nvPr/>
            </p:nvSpPr>
            <p:spPr>
              <a:xfrm rot="16200000" flipH="1">
                <a:off x="9803468" y="6580793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45" name="Rectangle 344"/>
              <p:cNvSpPr/>
              <p:nvPr/>
            </p:nvSpPr>
            <p:spPr>
              <a:xfrm rot="16200000" flipH="1">
                <a:off x="10181910" y="6774978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46" name="Rectangle 345"/>
              <p:cNvSpPr/>
              <p:nvPr/>
            </p:nvSpPr>
            <p:spPr>
              <a:xfrm rot="16200000" flipH="1">
                <a:off x="10181910" y="6969631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47" name="Rectangle 346"/>
              <p:cNvSpPr/>
              <p:nvPr/>
            </p:nvSpPr>
            <p:spPr>
              <a:xfrm rot="16200000" flipH="1">
                <a:off x="10181910" y="7164283"/>
                <a:ext cx="198819" cy="764212"/>
              </a:xfrm>
              <a:prstGeom prst="rect">
                <a:avLst/>
              </a:prstGeom>
              <a:solidFill>
                <a:srgbClr val="6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  <p:sp>
            <p:nvSpPr>
              <p:cNvPr id="348" name="Rectangle 347"/>
              <p:cNvSpPr/>
              <p:nvPr/>
            </p:nvSpPr>
            <p:spPr>
              <a:xfrm rot="16200000" flipH="1">
                <a:off x="5336442" y="2901325"/>
                <a:ext cx="6459533" cy="4194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731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0" name="TextBox 389"/>
                <p:cNvSpPr txBox="1"/>
                <p:nvPr/>
              </p:nvSpPr>
              <p:spPr>
                <a:xfrm>
                  <a:off x="4783851" y="3047431"/>
                  <a:ext cx="446944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90" name="TextBox 3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3851" y="3047431"/>
                  <a:ext cx="44694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50685" b="-1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1" name="TextBox 390"/>
                <p:cNvSpPr txBox="1"/>
                <p:nvPr/>
              </p:nvSpPr>
              <p:spPr>
                <a:xfrm>
                  <a:off x="5406843" y="2801029"/>
                  <a:ext cx="219055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91" name="TextBox 3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6843" y="2801029"/>
                  <a:ext cx="21905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10000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9" name="TextBox 398"/>
                <p:cNvSpPr txBox="1"/>
                <p:nvPr/>
              </p:nvSpPr>
              <p:spPr>
                <a:xfrm>
                  <a:off x="5433731" y="2435670"/>
                  <a:ext cx="2378855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𝐃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he-IL" sz="2000" b="1" dirty="0"/>
                </a:p>
              </p:txBody>
            </p:sp>
          </mc:Choice>
          <mc:Fallback xmlns="">
            <p:sp>
              <p:nvSpPr>
                <p:cNvPr id="399" name="TextBox 3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731" y="2435670"/>
                  <a:ext cx="2378855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1" name="TextBox 400"/>
                <p:cNvSpPr txBox="1"/>
                <p:nvPr/>
              </p:nvSpPr>
              <p:spPr>
                <a:xfrm>
                  <a:off x="5699696" y="3886839"/>
                  <a:ext cx="246904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1200" i="1" dirty="0"/>
                </a:p>
              </p:txBody>
            </p:sp>
          </mc:Choice>
          <mc:Fallback xmlns="">
            <p:sp>
              <p:nvSpPr>
                <p:cNvPr id="401" name="TextBox 4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696" y="3886839"/>
                  <a:ext cx="246904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77500" b="-1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2" name="Straight Connector 401"/>
            <p:cNvCxnSpPr>
              <a:stCxn id="325" idx="2"/>
              <a:endCxn id="403" idx="2"/>
            </p:cNvCxnSpPr>
            <p:nvPr/>
          </p:nvCxnSpPr>
          <p:spPr>
            <a:xfrm flipH="1" flipV="1">
              <a:off x="6225087" y="4185317"/>
              <a:ext cx="333321" cy="10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Left Brace 402"/>
            <p:cNvSpPr/>
            <p:nvPr/>
          </p:nvSpPr>
          <p:spPr>
            <a:xfrm>
              <a:off x="6172440" y="4018454"/>
              <a:ext cx="52647" cy="166863"/>
            </a:xfrm>
            <a:prstGeom prst="leftBrace">
              <a:avLst>
                <a:gd name="adj1" fmla="val 60766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 sz="911"/>
            </a:p>
          </p:txBody>
        </p:sp>
        <p:sp>
          <p:nvSpPr>
            <p:cNvPr id="406" name="Equal 405"/>
            <p:cNvSpPr/>
            <p:nvPr/>
          </p:nvSpPr>
          <p:spPr>
            <a:xfrm>
              <a:off x="4881255" y="3958378"/>
              <a:ext cx="283738" cy="283738"/>
            </a:xfrm>
            <a:prstGeom prst="mathEqua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911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22538" y="2435670"/>
            <a:ext cx="1648126" cy="2625414"/>
            <a:chOff x="3822538" y="2435670"/>
            <a:chExt cx="1648126" cy="26254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9" name="TextBox 388"/>
                <p:cNvSpPr txBox="1"/>
                <p:nvPr/>
              </p:nvSpPr>
              <p:spPr>
                <a:xfrm>
                  <a:off x="3822538" y="2435670"/>
                  <a:ext cx="1648126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𝚪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he-IL" sz="2000" b="1" dirty="0"/>
                </a:p>
              </p:txBody>
            </p:sp>
          </mc:Choice>
          <mc:Fallback xmlns="">
            <p:sp>
              <p:nvSpPr>
                <p:cNvPr id="389" name="TextBox 3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2538" y="2435670"/>
                  <a:ext cx="1648126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7" name="Rectangle 406"/>
            <p:cNvSpPr/>
            <p:nvPr/>
          </p:nvSpPr>
          <p:spPr>
            <a:xfrm rot="5400000">
              <a:off x="3605483" y="4061219"/>
              <a:ext cx="1921673" cy="780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911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29422" y="1093637"/>
            <a:ext cx="1554517" cy="2681361"/>
            <a:chOff x="2829422" y="1093637"/>
            <a:chExt cx="1554517" cy="26813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7" name="TextBox 386"/>
                <p:cNvSpPr txBox="1"/>
                <p:nvPr/>
              </p:nvSpPr>
              <p:spPr>
                <a:xfrm>
                  <a:off x="2829422" y="1093637"/>
                  <a:ext cx="1554517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𝚪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he-IL" sz="2000" b="1" dirty="0"/>
                </a:p>
              </p:txBody>
            </p:sp>
          </mc:Choice>
          <mc:Fallback xmlns="">
            <p:sp>
              <p:nvSpPr>
                <p:cNvPr id="387" name="TextBox 3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9422" y="1093637"/>
                  <a:ext cx="1554517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8" name="Rectangle 407"/>
            <p:cNvSpPr/>
            <p:nvPr/>
          </p:nvSpPr>
          <p:spPr>
            <a:xfrm rot="5400000">
              <a:off x="2455640" y="2775133"/>
              <a:ext cx="1921673" cy="780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91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07708" y="2435670"/>
            <a:ext cx="1601328" cy="3647969"/>
            <a:chOff x="7607708" y="2435670"/>
            <a:chExt cx="1601328" cy="36479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0" name="TextBox 399"/>
                <p:cNvSpPr txBox="1"/>
                <p:nvPr/>
              </p:nvSpPr>
              <p:spPr>
                <a:xfrm>
                  <a:off x="7607708" y="2435670"/>
                  <a:ext cx="1601328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𝚪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he-IL" sz="2000" b="1" dirty="0"/>
                </a:p>
              </p:txBody>
            </p:sp>
          </mc:Choice>
          <mc:Fallback xmlns="">
            <p:sp>
              <p:nvSpPr>
                <p:cNvPr id="400" name="TextBox 3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7708" y="2435670"/>
                  <a:ext cx="1601328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9" name="Rectangle 408"/>
            <p:cNvSpPr/>
            <p:nvPr/>
          </p:nvSpPr>
          <p:spPr>
            <a:xfrm rot="5400000">
              <a:off x="7153078" y="4567778"/>
              <a:ext cx="2954292" cy="774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7072" tIns="18537" rIns="37072" bIns="18537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911"/>
            </a:p>
          </p:txBody>
        </p:sp>
      </p:grpSp>
      <p:pic>
        <p:nvPicPr>
          <p:cNvPr id="410" name="Picture 40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411" name="Picture 4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412" name="Picture 4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2072" y="3743985"/>
            <a:ext cx="40939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/>
              <a:t>Convolutional sparsity assumes an inherent structure </a:t>
            </a:r>
            <a:r>
              <a:rPr lang="en-US" sz="2400" dirty="0" smtClean="0"/>
              <a:t>is present in </a:t>
            </a:r>
            <a:r>
              <a:rPr lang="en-US" sz="2400" dirty="0"/>
              <a:t>natural signals.</a:t>
            </a:r>
            <a:endParaRPr lang="he-IL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4455021" y="1108389"/>
            <a:ext cx="467755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Similarly</a:t>
            </a:r>
            <a:r>
              <a:rPr lang="en-US" sz="2400" dirty="0"/>
              <a:t>, the </a:t>
            </a:r>
            <a:r>
              <a:rPr lang="en-US" sz="2400" dirty="0" smtClean="0"/>
              <a:t>representations themselves </a:t>
            </a:r>
            <a:r>
              <a:rPr lang="en-US" sz="2400" dirty="0"/>
              <a:t>could also be </a:t>
            </a:r>
            <a:r>
              <a:rPr lang="en-US" sz="2400" dirty="0" smtClean="0"/>
              <a:t>assumed to </a:t>
            </a:r>
            <a:r>
              <a:rPr lang="en-US" sz="2400" dirty="0"/>
              <a:t>have such </a:t>
            </a:r>
            <a:r>
              <a:rPr lang="en-US" sz="2400" dirty="0" smtClean="0"/>
              <a:t>a structure</a:t>
            </a:r>
            <a:r>
              <a:rPr lang="en-US" sz="2400" dirty="0"/>
              <a:t>.</a:t>
            </a:r>
            <a:endParaRPr lang="he-IL" sz="2400" dirty="0"/>
          </a:p>
        </p:txBody>
      </p:sp>
      <p:sp>
        <p:nvSpPr>
          <p:cNvPr id="11" name="Rectangle 10"/>
          <p:cNvSpPr/>
          <p:nvPr/>
        </p:nvSpPr>
        <p:spPr>
          <a:xfrm>
            <a:off x="1351420" y="5515313"/>
            <a:ext cx="4549856" cy="597710"/>
          </a:xfrm>
          <a:prstGeom prst="rect">
            <a:avLst/>
          </a:prstGeom>
          <a:gradFill flip="none" rotWithShape="1">
            <a:gsLst>
              <a:gs pos="35000">
                <a:srgbClr val="006386"/>
              </a:gs>
              <a:gs pos="75000">
                <a:srgbClr val="640000"/>
              </a:gs>
            </a:gsLst>
            <a:lin ang="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Multi-Layer CSC (ML-CSC)</a:t>
            </a:r>
            <a:endParaRPr lang="he-IL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6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9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Coding and Learning Problems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38</a:t>
            </a:fld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45972" y="3382617"/>
                <a:ext cx="6632997" cy="103483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𝐃𝐋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  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</a:rPr>
                                            <m:t>𝐃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p>
                              </m:sSub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lim>
                          </m:limLow>
                        </m:fNam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  <m:sup/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𝐔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𝐃𝐂𝐏</m:t>
                                      </m:r>
                                    </m:e>
                                    <m:sup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⋆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latin typeface="Cambria Math" panose="02040503050406030204" pitchFamily="18" charset="0"/>
                                                </a:rPr>
                                                <m:t>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1" i="0" smtClean="0">
                                                  <a:latin typeface="Cambria Math" panose="02040503050406030204" pitchFamily="18" charset="0"/>
                                                </a:rPr>
                                                <m:t>𝐢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972" y="3382617"/>
                <a:ext cx="6632997" cy="10348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448820" y="1210612"/>
                <a:ext cx="6227302" cy="20252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𝐃𝐂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Find a set of representations satisfying</a:t>
                </a: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b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b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b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820" y="1210612"/>
                <a:ext cx="6227302" cy="2025212"/>
              </a:xfrm>
              <a:prstGeom prst="rect">
                <a:avLst/>
              </a:prstGeom>
              <a:blipFill rotWithShape="0">
                <a:blip r:embed="rId8"/>
                <a:stretch>
                  <a:fillRect t="-2108" r="-294"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6013622" y="4053016"/>
            <a:ext cx="1186248" cy="840260"/>
          </a:xfrm>
          <a:custGeom>
            <a:avLst/>
            <a:gdLst>
              <a:gd name="connsiteX0" fmla="*/ 0 w 1186248"/>
              <a:gd name="connsiteY0" fmla="*/ 0 h 840260"/>
              <a:gd name="connsiteX1" fmla="*/ 172994 w 1186248"/>
              <a:gd name="connsiteY1" fmla="*/ 568411 h 840260"/>
              <a:gd name="connsiteX2" fmla="*/ 980302 w 1186248"/>
              <a:gd name="connsiteY2" fmla="*/ 535460 h 840260"/>
              <a:gd name="connsiteX3" fmla="*/ 1186248 w 1186248"/>
              <a:gd name="connsiteY3" fmla="*/ 840260 h 84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248" h="840260">
                <a:moveTo>
                  <a:pt x="0" y="0"/>
                </a:moveTo>
                <a:cubicBezTo>
                  <a:pt x="4805" y="239584"/>
                  <a:pt x="9610" y="479168"/>
                  <a:pt x="172994" y="568411"/>
                </a:cubicBezTo>
                <a:cubicBezTo>
                  <a:pt x="336378" y="657654"/>
                  <a:pt x="811426" y="490152"/>
                  <a:pt x="980302" y="535460"/>
                </a:cubicBezTo>
                <a:cubicBezTo>
                  <a:pt x="1149178" y="580768"/>
                  <a:pt x="1167713" y="710514"/>
                  <a:pt x="1186248" y="840260"/>
                </a:cubicBezTo>
              </a:path>
            </a:pathLst>
          </a:custGeom>
          <a:noFill/>
          <a:ln w="28575">
            <a:solidFill>
              <a:srgbClr val="995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199870" y="4875555"/>
            <a:ext cx="0" cy="108337"/>
          </a:xfrm>
          <a:prstGeom prst="straightConnector1">
            <a:avLst/>
          </a:prstGeom>
          <a:ln w="28575">
            <a:solidFill>
              <a:srgbClr val="9954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3604490" y="4094205"/>
            <a:ext cx="1132267" cy="815546"/>
          </a:xfrm>
          <a:custGeom>
            <a:avLst/>
            <a:gdLst>
              <a:gd name="connsiteX0" fmla="*/ 1132267 w 1132267"/>
              <a:gd name="connsiteY0" fmla="*/ 0 h 815546"/>
              <a:gd name="connsiteX1" fmla="*/ 605045 w 1132267"/>
              <a:gd name="connsiteY1" fmla="*/ 486033 h 815546"/>
              <a:gd name="connsiteX2" fmla="*/ 53110 w 1132267"/>
              <a:gd name="connsiteY2" fmla="*/ 518984 h 815546"/>
              <a:gd name="connsiteX3" fmla="*/ 53110 w 1132267"/>
              <a:gd name="connsiteY3" fmla="*/ 815546 h 8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267" h="815546">
                <a:moveTo>
                  <a:pt x="1132267" y="0"/>
                </a:moveTo>
                <a:cubicBezTo>
                  <a:pt x="958585" y="199768"/>
                  <a:pt x="784904" y="399536"/>
                  <a:pt x="605045" y="486033"/>
                </a:cubicBezTo>
                <a:cubicBezTo>
                  <a:pt x="425186" y="572530"/>
                  <a:pt x="145099" y="464065"/>
                  <a:pt x="53110" y="518984"/>
                </a:cubicBezTo>
                <a:cubicBezTo>
                  <a:pt x="-38879" y="573903"/>
                  <a:pt x="7115" y="694724"/>
                  <a:pt x="53110" y="815546"/>
                </a:cubicBezTo>
              </a:path>
            </a:pathLst>
          </a:custGeom>
          <a:noFill/>
          <a:ln w="28575">
            <a:solidFill>
              <a:srgbClr val="995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>
          <a:xfrm>
            <a:off x="3657600" y="4909751"/>
            <a:ext cx="26194" cy="49427"/>
          </a:xfrm>
          <a:prstGeom prst="straightConnector1">
            <a:avLst/>
          </a:prstGeom>
          <a:ln w="28575">
            <a:solidFill>
              <a:srgbClr val="9954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18807" y="4980330"/>
            <a:ext cx="31883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9954CC"/>
                </a:solidFill>
              </a:rPr>
              <a:t>Deepest </a:t>
            </a:r>
            <a:r>
              <a:rPr lang="en-US" sz="2400" dirty="0">
                <a:solidFill>
                  <a:srgbClr val="9954CC"/>
                </a:solidFill>
              </a:rPr>
              <a:t>r</a:t>
            </a:r>
            <a:r>
              <a:rPr lang="en-US" sz="2400" dirty="0" smtClean="0">
                <a:solidFill>
                  <a:srgbClr val="9954CC"/>
                </a:solidFill>
              </a:rPr>
              <a:t>epresentation obtained by solving the DCP</a:t>
            </a:r>
            <a:endParaRPr lang="he-IL" sz="2400" b="1" dirty="0">
              <a:solidFill>
                <a:srgbClr val="9954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83185" y="4980330"/>
            <a:ext cx="133562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9954CC"/>
                </a:solidFill>
              </a:rPr>
              <a:t>Classifier</a:t>
            </a:r>
            <a:endParaRPr lang="he-IL" sz="2400" dirty="0">
              <a:solidFill>
                <a:srgbClr val="9954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70491" y="4980330"/>
            <a:ext cx="141269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9954CC"/>
                </a:solidFill>
              </a:rPr>
              <a:t>True label</a:t>
            </a:r>
            <a:endParaRPr lang="he-IL" sz="2400" dirty="0">
              <a:solidFill>
                <a:srgbClr val="9954CC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095833" y="4065630"/>
            <a:ext cx="390567" cy="864973"/>
          </a:xfrm>
          <a:custGeom>
            <a:avLst/>
            <a:gdLst>
              <a:gd name="connsiteX0" fmla="*/ 390567 w 390567"/>
              <a:gd name="connsiteY0" fmla="*/ 0 h 955589"/>
              <a:gd name="connsiteX1" fmla="*/ 316426 w 390567"/>
              <a:gd name="connsiteY1" fmla="*/ 757881 h 955589"/>
              <a:gd name="connsiteX2" fmla="*/ 44578 w 390567"/>
              <a:gd name="connsiteY2" fmla="*/ 477795 h 955589"/>
              <a:gd name="connsiteX3" fmla="*/ 3389 w 390567"/>
              <a:gd name="connsiteY3" fmla="*/ 955589 h 95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67" h="955589">
                <a:moveTo>
                  <a:pt x="390567" y="0"/>
                </a:moveTo>
                <a:cubicBezTo>
                  <a:pt x="382329" y="339124"/>
                  <a:pt x="374091" y="678249"/>
                  <a:pt x="316426" y="757881"/>
                </a:cubicBezTo>
                <a:cubicBezTo>
                  <a:pt x="258761" y="837514"/>
                  <a:pt x="96751" y="444844"/>
                  <a:pt x="44578" y="477795"/>
                </a:cubicBezTo>
                <a:cubicBezTo>
                  <a:pt x="-7595" y="510746"/>
                  <a:pt x="-2103" y="733167"/>
                  <a:pt x="3389" y="955589"/>
                </a:cubicBezTo>
              </a:path>
            </a:pathLst>
          </a:custGeom>
          <a:noFill/>
          <a:ln w="28575">
            <a:solidFill>
              <a:srgbClr val="995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095834" y="4930603"/>
            <a:ext cx="3388" cy="45308"/>
          </a:xfrm>
          <a:prstGeom prst="straightConnector1">
            <a:avLst/>
          </a:prstGeom>
          <a:ln w="28575">
            <a:solidFill>
              <a:srgbClr val="9954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300" y="5334544"/>
            <a:ext cx="36837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Task driven dictionary learning</a:t>
            </a:r>
          </a:p>
          <a:p>
            <a:pPr algn="l"/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en-US" sz="2000" dirty="0" err="1">
                <a:solidFill>
                  <a:srgbClr val="FFFF00"/>
                </a:solidFill>
              </a:rPr>
              <a:t>Mairal</a:t>
            </a:r>
            <a:r>
              <a:rPr lang="en-US" sz="2000" dirty="0">
                <a:solidFill>
                  <a:srgbClr val="FFFF00"/>
                </a:solidFill>
              </a:rPr>
              <a:t>, Bach &amp; Ponce ‘12</a:t>
            </a:r>
            <a:r>
              <a:rPr lang="en-US" sz="2000" dirty="0" smtClean="0">
                <a:solidFill>
                  <a:srgbClr val="FFFF00"/>
                </a:solidFill>
              </a:rPr>
              <a:t>]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15" grpId="0" animBg="1"/>
      <p:bldP spid="26" grpId="0" animBg="1"/>
      <p:bldP spid="29" grpId="0"/>
      <p:bldP spid="30" grpId="0"/>
      <p:bldP spid="31" grpId="0"/>
      <p:bldP spid="32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45973" y="3382618"/>
                <a:ext cx="6632997" cy="103483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𝐃𝐋</m:t>
                          </m:r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  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</a:rPr>
                                            <m:t>𝐃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p>
                              </m:sSub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lim>
                          </m:limLow>
                        </m:fNam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  <m:sup/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𝐔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𝐃𝐂𝐏</m:t>
                                      </m:r>
                                    </m:e>
                                    <m:sup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⋆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0" smtClean="0">
                                              <a:latin typeface="Cambria Math" panose="02040503050406030204" pitchFamily="18" charset="0"/>
                                            </a:rPr>
                                            <m:t>𝐘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latin typeface="Cambria Math" panose="02040503050406030204" pitchFamily="18" charset="0"/>
                                                </a:rPr>
                                                <m:t>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1" i="0" smtClean="0">
                                                  <a:latin typeface="Cambria Math" panose="02040503050406030204" pitchFamily="18" charset="0"/>
                                                </a:rPr>
                                                <m:t>𝐢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973" y="3382618"/>
                <a:ext cx="6632997" cy="10348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48820" y="1210612"/>
                <a:ext cx="6227302" cy="20252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𝐃𝐂</m:t>
                        </m:r>
                        <m:sSubSup>
                          <m:sSub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sup>
                        </m:sSubSup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Find a set of representations satisfying</a:t>
                </a: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𝐘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𝐃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b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𝐃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b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𝐃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b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820" y="1210612"/>
                <a:ext cx="6227302" cy="2025212"/>
              </a:xfrm>
              <a:prstGeom prst="rect">
                <a:avLst/>
              </a:prstGeom>
              <a:blipFill rotWithShape="0">
                <a:blip r:embed="rId3"/>
                <a:stretch>
                  <a:fillRect t="-1506" r="-588"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Coding and Learning Problems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39</a:t>
            </a:fld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918807" y="4980330"/>
            <a:ext cx="31883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srgbClr val="9954CC"/>
                </a:solidFill>
              </a:rPr>
              <a:t>Deepest representation </a:t>
            </a:r>
            <a:r>
              <a:rPr lang="en-US" sz="2400" dirty="0" smtClean="0">
                <a:solidFill>
                  <a:srgbClr val="9954CC"/>
                </a:solidFill>
              </a:rPr>
              <a:t>obtained </a:t>
            </a:r>
            <a:r>
              <a:rPr lang="en-US" sz="2400" dirty="0">
                <a:solidFill>
                  <a:srgbClr val="9954CC"/>
                </a:solidFill>
              </a:rPr>
              <a:t>by solving the DCP</a:t>
            </a:r>
            <a:endParaRPr lang="he-IL" sz="2400" b="1" dirty="0">
              <a:solidFill>
                <a:srgbClr val="9954C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83185" y="4980330"/>
            <a:ext cx="133562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9954CC"/>
                </a:solidFill>
              </a:rPr>
              <a:t>Classifier</a:t>
            </a:r>
            <a:endParaRPr lang="he-IL" sz="2400" dirty="0">
              <a:solidFill>
                <a:srgbClr val="9954C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0491" y="4980330"/>
            <a:ext cx="141269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9954CC"/>
                </a:solidFill>
              </a:rPr>
              <a:t>True label</a:t>
            </a:r>
            <a:endParaRPr lang="he-IL" sz="2400" dirty="0">
              <a:solidFill>
                <a:srgbClr val="9954CC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013622" y="4053016"/>
            <a:ext cx="1186248" cy="840260"/>
          </a:xfrm>
          <a:custGeom>
            <a:avLst/>
            <a:gdLst>
              <a:gd name="connsiteX0" fmla="*/ 0 w 1186248"/>
              <a:gd name="connsiteY0" fmla="*/ 0 h 840260"/>
              <a:gd name="connsiteX1" fmla="*/ 172994 w 1186248"/>
              <a:gd name="connsiteY1" fmla="*/ 568411 h 840260"/>
              <a:gd name="connsiteX2" fmla="*/ 980302 w 1186248"/>
              <a:gd name="connsiteY2" fmla="*/ 535460 h 840260"/>
              <a:gd name="connsiteX3" fmla="*/ 1186248 w 1186248"/>
              <a:gd name="connsiteY3" fmla="*/ 840260 h 84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248" h="840260">
                <a:moveTo>
                  <a:pt x="0" y="0"/>
                </a:moveTo>
                <a:cubicBezTo>
                  <a:pt x="4805" y="239584"/>
                  <a:pt x="9610" y="479168"/>
                  <a:pt x="172994" y="568411"/>
                </a:cubicBezTo>
                <a:cubicBezTo>
                  <a:pt x="336378" y="657654"/>
                  <a:pt x="811426" y="490152"/>
                  <a:pt x="980302" y="535460"/>
                </a:cubicBezTo>
                <a:cubicBezTo>
                  <a:pt x="1149178" y="580768"/>
                  <a:pt x="1167713" y="710514"/>
                  <a:pt x="1186248" y="840260"/>
                </a:cubicBezTo>
              </a:path>
            </a:pathLst>
          </a:custGeom>
          <a:noFill/>
          <a:ln w="28575">
            <a:solidFill>
              <a:srgbClr val="995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199870" y="4875555"/>
            <a:ext cx="0" cy="108337"/>
          </a:xfrm>
          <a:prstGeom prst="straightConnector1">
            <a:avLst/>
          </a:prstGeom>
          <a:ln w="28575">
            <a:solidFill>
              <a:srgbClr val="9954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095833" y="4065630"/>
            <a:ext cx="390567" cy="864973"/>
          </a:xfrm>
          <a:custGeom>
            <a:avLst/>
            <a:gdLst>
              <a:gd name="connsiteX0" fmla="*/ 390567 w 390567"/>
              <a:gd name="connsiteY0" fmla="*/ 0 h 955589"/>
              <a:gd name="connsiteX1" fmla="*/ 316426 w 390567"/>
              <a:gd name="connsiteY1" fmla="*/ 757881 h 955589"/>
              <a:gd name="connsiteX2" fmla="*/ 44578 w 390567"/>
              <a:gd name="connsiteY2" fmla="*/ 477795 h 955589"/>
              <a:gd name="connsiteX3" fmla="*/ 3389 w 390567"/>
              <a:gd name="connsiteY3" fmla="*/ 955589 h 95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67" h="955589">
                <a:moveTo>
                  <a:pt x="390567" y="0"/>
                </a:moveTo>
                <a:cubicBezTo>
                  <a:pt x="382329" y="339124"/>
                  <a:pt x="374091" y="678249"/>
                  <a:pt x="316426" y="757881"/>
                </a:cubicBezTo>
                <a:cubicBezTo>
                  <a:pt x="258761" y="837514"/>
                  <a:pt x="96751" y="444844"/>
                  <a:pt x="44578" y="477795"/>
                </a:cubicBezTo>
                <a:cubicBezTo>
                  <a:pt x="-7595" y="510746"/>
                  <a:pt x="-2103" y="733167"/>
                  <a:pt x="3389" y="955589"/>
                </a:cubicBezTo>
              </a:path>
            </a:pathLst>
          </a:custGeom>
          <a:noFill/>
          <a:ln w="28575">
            <a:solidFill>
              <a:srgbClr val="995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Straight Arrow Connector 18"/>
          <p:cNvCxnSpPr>
            <a:stCxn id="7" idx="3"/>
          </p:cNvCxnSpPr>
          <p:nvPr/>
        </p:nvCxnSpPr>
        <p:spPr>
          <a:xfrm flipH="1">
            <a:off x="5095834" y="4930603"/>
            <a:ext cx="3388" cy="45308"/>
          </a:xfrm>
          <a:prstGeom prst="straightConnector1">
            <a:avLst/>
          </a:prstGeom>
          <a:ln w="28575">
            <a:solidFill>
              <a:srgbClr val="9954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604490" y="4094205"/>
            <a:ext cx="1132267" cy="815546"/>
          </a:xfrm>
          <a:custGeom>
            <a:avLst/>
            <a:gdLst>
              <a:gd name="connsiteX0" fmla="*/ 1132267 w 1132267"/>
              <a:gd name="connsiteY0" fmla="*/ 0 h 815546"/>
              <a:gd name="connsiteX1" fmla="*/ 605045 w 1132267"/>
              <a:gd name="connsiteY1" fmla="*/ 486033 h 815546"/>
              <a:gd name="connsiteX2" fmla="*/ 53110 w 1132267"/>
              <a:gd name="connsiteY2" fmla="*/ 518984 h 815546"/>
              <a:gd name="connsiteX3" fmla="*/ 53110 w 1132267"/>
              <a:gd name="connsiteY3" fmla="*/ 815546 h 8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267" h="815546">
                <a:moveTo>
                  <a:pt x="1132267" y="0"/>
                </a:moveTo>
                <a:cubicBezTo>
                  <a:pt x="958585" y="199768"/>
                  <a:pt x="784904" y="399536"/>
                  <a:pt x="605045" y="486033"/>
                </a:cubicBezTo>
                <a:cubicBezTo>
                  <a:pt x="425186" y="572530"/>
                  <a:pt x="145099" y="464065"/>
                  <a:pt x="53110" y="518984"/>
                </a:cubicBezTo>
                <a:cubicBezTo>
                  <a:pt x="-38879" y="573903"/>
                  <a:pt x="7115" y="694724"/>
                  <a:pt x="53110" y="815546"/>
                </a:cubicBezTo>
              </a:path>
            </a:pathLst>
          </a:custGeom>
          <a:noFill/>
          <a:ln w="28575">
            <a:solidFill>
              <a:srgbClr val="995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Straight Arrow Connector 20"/>
          <p:cNvCxnSpPr>
            <a:stCxn id="8" idx="3"/>
          </p:cNvCxnSpPr>
          <p:nvPr/>
        </p:nvCxnSpPr>
        <p:spPr>
          <a:xfrm>
            <a:off x="3657600" y="4909751"/>
            <a:ext cx="26194" cy="49427"/>
          </a:xfrm>
          <a:prstGeom prst="straightConnector1">
            <a:avLst/>
          </a:prstGeom>
          <a:ln w="28575">
            <a:solidFill>
              <a:srgbClr val="9954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1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Leading Image </a:t>
            </a:r>
            <a:r>
              <a:rPr lang="en-US" dirty="0" err="1" smtClean="0"/>
              <a:t>Denoising</a:t>
            </a:r>
            <a:r>
              <a:rPr lang="en-US" dirty="0" smtClean="0"/>
              <a:t> Methods…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>
              <a:spcBef>
                <a:spcPts val="0"/>
              </a:spcBef>
              <a:buNone/>
            </a:pPr>
            <a:r>
              <a:rPr lang="en-US" sz="2400" dirty="0"/>
              <a:t>are built upon powerful patch-based </a:t>
            </a:r>
            <a:r>
              <a:rPr lang="en-US" sz="2400" dirty="0" smtClean="0">
                <a:solidFill>
                  <a:srgbClr val="00B0F0"/>
                </a:solidFill>
              </a:rPr>
              <a:t>local</a:t>
            </a:r>
            <a:r>
              <a:rPr lang="en-US" sz="2400" dirty="0" smtClean="0"/>
              <a:t> models</a:t>
            </a:r>
            <a:r>
              <a:rPr lang="en-US" sz="2400" dirty="0"/>
              <a:t>:</a:t>
            </a:r>
          </a:p>
          <a:p>
            <a:pPr algn="l" rtl="0">
              <a:spcBef>
                <a:spcPts val="0"/>
              </a:spcBef>
            </a:pPr>
            <a:r>
              <a:rPr lang="en-US" sz="2000" dirty="0"/>
              <a:t>K-SVD: sparse representation modeling of image </a:t>
            </a:r>
            <a:r>
              <a:rPr lang="en-US" sz="2000" dirty="0" smtClean="0"/>
              <a:t>patches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en-US" sz="2000" dirty="0" err="1" smtClean="0">
                <a:solidFill>
                  <a:srgbClr val="FFFF00"/>
                </a:solidFill>
              </a:rPr>
              <a:t>Elad</a:t>
            </a:r>
            <a:r>
              <a:rPr lang="en-US" sz="2000" dirty="0" smtClean="0">
                <a:solidFill>
                  <a:srgbClr val="FFFF00"/>
                </a:solidFill>
              </a:rPr>
              <a:t> &amp; </a:t>
            </a:r>
            <a:r>
              <a:rPr lang="en-US" sz="2000" dirty="0" err="1">
                <a:solidFill>
                  <a:srgbClr val="FFFF00"/>
                </a:solidFill>
              </a:rPr>
              <a:t>Aharon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‘06</a:t>
            </a:r>
            <a:r>
              <a:rPr lang="en-US" sz="2000" dirty="0">
                <a:solidFill>
                  <a:srgbClr val="FFFF00"/>
                </a:solidFill>
              </a:rPr>
              <a:t>]</a:t>
            </a:r>
          </a:p>
          <a:p>
            <a:pPr algn="l" rtl="0">
              <a:spcBef>
                <a:spcPts val="0"/>
              </a:spcBef>
            </a:pPr>
            <a:r>
              <a:rPr lang="en-US" sz="2000" dirty="0"/>
              <a:t>BM3D: </a:t>
            </a:r>
            <a:r>
              <a:rPr lang="en-US" sz="2000" dirty="0" smtClean="0"/>
              <a:t>combines </a:t>
            </a:r>
            <a:r>
              <a:rPr lang="en-US" sz="2000" dirty="0"/>
              <a:t>sparsity and </a:t>
            </a:r>
            <a:r>
              <a:rPr lang="en-US" sz="2000" dirty="0" smtClean="0"/>
              <a:t>self-similarity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en-US" sz="2000" dirty="0" err="1">
                <a:solidFill>
                  <a:srgbClr val="FFFF00"/>
                </a:solidFill>
              </a:rPr>
              <a:t>Dabov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Foi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Katkovnik</a:t>
            </a:r>
            <a:r>
              <a:rPr lang="en-US" sz="2000" dirty="0">
                <a:solidFill>
                  <a:srgbClr val="FFFF00"/>
                </a:solidFill>
              </a:rPr>
              <a:t> &amp; </a:t>
            </a:r>
            <a:r>
              <a:rPr lang="en-US" sz="2000" dirty="0" err="1">
                <a:solidFill>
                  <a:srgbClr val="FFFF00"/>
                </a:solidFill>
              </a:rPr>
              <a:t>Egiazarian</a:t>
            </a:r>
            <a:r>
              <a:rPr lang="en-US" sz="2000" dirty="0">
                <a:solidFill>
                  <a:srgbClr val="FFFF00"/>
                </a:solidFill>
              </a:rPr>
              <a:t> ‘07]</a:t>
            </a:r>
          </a:p>
          <a:p>
            <a:pPr algn="l" rtl="0">
              <a:spcBef>
                <a:spcPts val="0"/>
              </a:spcBef>
            </a:pPr>
            <a:r>
              <a:rPr lang="en-US" sz="2000" dirty="0"/>
              <a:t>EPLL: uses GMM of the image </a:t>
            </a:r>
            <a:r>
              <a:rPr lang="en-US" sz="2000" dirty="0" smtClean="0"/>
              <a:t>patches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en-US" sz="2000" dirty="0">
                <a:solidFill>
                  <a:srgbClr val="FFFF00"/>
                </a:solidFill>
              </a:rPr>
              <a:t>Zoran &amp; Weiss </a:t>
            </a:r>
            <a:r>
              <a:rPr lang="en-US" sz="2000" dirty="0" smtClean="0">
                <a:solidFill>
                  <a:srgbClr val="FFFF00"/>
                </a:solidFill>
              </a:rPr>
              <a:t>‘11</a:t>
            </a:r>
            <a:r>
              <a:rPr lang="en-US" sz="2000" dirty="0">
                <a:solidFill>
                  <a:srgbClr val="FFFF00"/>
                </a:solidFill>
              </a:rPr>
              <a:t>]</a:t>
            </a:r>
          </a:p>
          <a:p>
            <a:pPr algn="l" rtl="0">
              <a:spcBef>
                <a:spcPts val="0"/>
              </a:spcBef>
            </a:pPr>
            <a:r>
              <a:rPr lang="en-US" sz="2000" dirty="0"/>
              <a:t>CSR: clustering and sparsity on </a:t>
            </a:r>
            <a:r>
              <a:rPr lang="en-US" sz="2000" dirty="0" smtClean="0"/>
              <a:t>patches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FF00"/>
                </a:solidFill>
              </a:rPr>
              <a:t>[Dong</a:t>
            </a:r>
            <a:r>
              <a:rPr lang="en-US" sz="2000" dirty="0">
                <a:solidFill>
                  <a:srgbClr val="FFFF00"/>
                </a:solidFill>
              </a:rPr>
              <a:t>, Li, Lei &amp; Shi </a:t>
            </a:r>
            <a:r>
              <a:rPr lang="en-US" sz="2000" dirty="0" smtClean="0">
                <a:solidFill>
                  <a:srgbClr val="FFFF00"/>
                </a:solidFill>
              </a:rPr>
              <a:t>‘11</a:t>
            </a:r>
            <a:r>
              <a:rPr lang="en-US" sz="2000" dirty="0">
                <a:solidFill>
                  <a:srgbClr val="FFFF00"/>
                </a:solidFill>
              </a:rPr>
              <a:t>]</a:t>
            </a:r>
          </a:p>
          <a:p>
            <a:pPr algn="l" rtl="0">
              <a:spcBef>
                <a:spcPts val="0"/>
              </a:spcBef>
            </a:pPr>
            <a:r>
              <a:rPr lang="en-US" sz="2000" dirty="0"/>
              <a:t>MLP: multi-layer </a:t>
            </a:r>
            <a:r>
              <a:rPr lang="en-US" sz="2000" dirty="0" smtClean="0"/>
              <a:t>perceptron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FF00"/>
                </a:solidFill>
              </a:rPr>
              <a:t>[Burger</a:t>
            </a:r>
            <a:r>
              <a:rPr lang="en-US" sz="2000" dirty="0">
                <a:solidFill>
                  <a:srgbClr val="FFFF00"/>
                </a:solidFill>
              </a:rPr>
              <a:t>, Schuler &amp; </a:t>
            </a:r>
            <a:r>
              <a:rPr lang="en-US" sz="2000" dirty="0" err="1">
                <a:solidFill>
                  <a:srgbClr val="FFFF00"/>
                </a:solidFill>
              </a:rPr>
              <a:t>Harmeling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‘12</a:t>
            </a:r>
            <a:r>
              <a:rPr lang="en-US" sz="2000" dirty="0">
                <a:solidFill>
                  <a:srgbClr val="FFFF00"/>
                </a:solidFill>
              </a:rPr>
              <a:t>]</a:t>
            </a:r>
          </a:p>
          <a:p>
            <a:pPr algn="l" rtl="0">
              <a:spcBef>
                <a:spcPts val="0"/>
              </a:spcBef>
            </a:pPr>
            <a:r>
              <a:rPr lang="en-US" sz="2000" dirty="0" smtClean="0"/>
              <a:t>NCSR</a:t>
            </a:r>
            <a:r>
              <a:rPr lang="en-US" sz="2000" dirty="0"/>
              <a:t>: </a:t>
            </a:r>
            <a:r>
              <a:rPr lang="en-US" sz="2000" dirty="0" smtClean="0"/>
              <a:t>non-local sparsity with centralized coefficients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FF00"/>
                </a:solidFill>
              </a:rPr>
              <a:t>[Dong</a:t>
            </a:r>
            <a:r>
              <a:rPr lang="en-US" sz="2000" dirty="0">
                <a:solidFill>
                  <a:srgbClr val="FFFF00"/>
                </a:solidFill>
              </a:rPr>
              <a:t>, Zhang, Shi &amp; Li </a:t>
            </a:r>
            <a:r>
              <a:rPr lang="en-US" sz="2000" dirty="0" smtClean="0">
                <a:solidFill>
                  <a:srgbClr val="FFFF00"/>
                </a:solidFill>
              </a:rPr>
              <a:t>‘13]</a:t>
            </a:r>
          </a:p>
          <a:p>
            <a:pPr algn="l" rtl="0">
              <a:spcBef>
                <a:spcPts val="0"/>
              </a:spcBef>
            </a:pPr>
            <a:r>
              <a:rPr lang="en-US" sz="2000" dirty="0" smtClean="0"/>
              <a:t>WNNM: weighted nuclear norm of </a:t>
            </a:r>
            <a:r>
              <a:rPr lang="en-US" sz="2000" dirty="0"/>
              <a:t>image patches</a:t>
            </a:r>
            <a:br>
              <a:rPr lang="en-US" sz="2000" dirty="0"/>
            </a:br>
            <a:r>
              <a:rPr lang="en-US" sz="2000" dirty="0">
                <a:solidFill>
                  <a:srgbClr val="FFFF00"/>
                </a:solidFill>
              </a:rPr>
              <a:t>[</a:t>
            </a:r>
            <a:r>
              <a:rPr lang="en-US" sz="2000" dirty="0" err="1">
                <a:solidFill>
                  <a:srgbClr val="FFFF00"/>
                </a:solidFill>
              </a:rPr>
              <a:t>Gu</a:t>
            </a:r>
            <a:r>
              <a:rPr lang="en-US" sz="2000" dirty="0">
                <a:solidFill>
                  <a:srgbClr val="FFFF00"/>
                </a:solidFill>
              </a:rPr>
              <a:t>, Zhang, </a:t>
            </a:r>
            <a:r>
              <a:rPr lang="en-US" sz="2000" dirty="0" err="1">
                <a:solidFill>
                  <a:srgbClr val="FFFF00"/>
                </a:solidFill>
              </a:rPr>
              <a:t>Zuo</a:t>
            </a:r>
            <a:r>
              <a:rPr lang="en-US" sz="2000" dirty="0">
                <a:solidFill>
                  <a:srgbClr val="FFFF00"/>
                </a:solidFill>
              </a:rPr>
              <a:t> &amp; Feng </a:t>
            </a:r>
            <a:r>
              <a:rPr lang="en-US" sz="2000" dirty="0" smtClean="0">
                <a:solidFill>
                  <a:srgbClr val="FFFF00"/>
                </a:solidFill>
              </a:rPr>
              <a:t>‘14]</a:t>
            </a:r>
          </a:p>
          <a:p>
            <a:pPr algn="l" rtl="0">
              <a:spcBef>
                <a:spcPts val="0"/>
              </a:spcBef>
            </a:pPr>
            <a:r>
              <a:rPr lang="en-US" sz="2000" dirty="0" smtClean="0"/>
              <a:t>SSC–GSM: nonlocal sparsity with a GSM coefficient model</a:t>
            </a:r>
            <a:br>
              <a:rPr lang="en-US" sz="2000" dirty="0" smtClean="0"/>
            </a:br>
            <a:r>
              <a:rPr lang="it-IT" sz="2000" dirty="0">
                <a:solidFill>
                  <a:srgbClr val="FFFF00"/>
                </a:solidFill>
              </a:rPr>
              <a:t>[Dong, Shi, Ma &amp; Li </a:t>
            </a:r>
            <a:r>
              <a:rPr lang="it-IT" sz="2000" dirty="0" smtClean="0">
                <a:solidFill>
                  <a:srgbClr val="FFFF00"/>
                </a:solidFill>
              </a:rPr>
              <a:t>‘15]</a:t>
            </a:r>
          </a:p>
          <a:p>
            <a:pPr algn="l" rtl="0">
              <a:spcBef>
                <a:spcPts val="0"/>
              </a:spcBef>
            </a:pPr>
            <a:endParaRPr lang="he-IL" sz="20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4</a:t>
            </a:fld>
            <a:endParaRPr lang="he-IL" dirty="0"/>
          </a:p>
        </p:txBody>
      </p:sp>
      <p:pic>
        <p:nvPicPr>
          <p:cNvPr id="8" name="Picture 3" descr="E:\denoisedParr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76" y="1219200"/>
            <a:ext cx="2049274" cy="203246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xtLst/>
        </p:spPr>
      </p:pic>
      <p:sp>
        <p:nvSpPr>
          <p:cNvPr id="7" name="Rectangle 6"/>
          <p:cNvSpPr/>
          <p:nvPr/>
        </p:nvSpPr>
        <p:spPr>
          <a:xfrm>
            <a:off x="8292927" y="1897747"/>
            <a:ext cx="311387" cy="337686"/>
          </a:xfrm>
          <a:prstGeom prst="rect">
            <a:avLst/>
          </a:prstGeom>
          <a:solidFill>
            <a:srgbClr val="FF0000">
              <a:alpha val="5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019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sz="2400" dirty="0" smtClean="0"/>
                  <a:t>The simplest pursuit in the sparse representation is the thresholding algorithm. Given an input signal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sz="2400" dirty="0" smtClean="0"/>
                  <a:t>, this operates by:</a:t>
                </a:r>
              </a:p>
              <a:p>
                <a:pPr algn="l" rtl="0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97" t="-18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659" y="3062371"/>
            <a:ext cx="3489631" cy="30126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40</a:t>
            </a:fld>
            <a:endParaRPr lang="he-IL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750480" y="1991746"/>
            <a:ext cx="1354561" cy="98004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3212273" y="1991746"/>
            <a:ext cx="811873" cy="98004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2400" b="1" dirty="0"/>
          </a:p>
        </p:txBody>
      </p:sp>
      <p:sp>
        <p:nvSpPr>
          <p:cNvPr id="12" name="Freeform 28"/>
          <p:cNvSpPr>
            <a:spLocks/>
          </p:cNvSpPr>
          <p:nvPr/>
        </p:nvSpPr>
        <p:spPr bwMode="auto">
          <a:xfrm rot="10800000" flipV="1">
            <a:off x="4024147" y="2247665"/>
            <a:ext cx="709275" cy="468205"/>
          </a:xfrm>
          <a:custGeom>
            <a:avLst/>
            <a:gdLst>
              <a:gd name="T0" fmla="*/ 2147483647 w 567"/>
              <a:gd name="T1" fmla="*/ 2147483647 h 446"/>
              <a:gd name="T2" fmla="*/ 2147483647 w 567"/>
              <a:gd name="T3" fmla="*/ 2147483647 h 446"/>
              <a:gd name="T4" fmla="*/ 2147483647 w 567"/>
              <a:gd name="T5" fmla="*/ 0 h 446"/>
              <a:gd name="T6" fmla="*/ 2147483647 w 567"/>
              <a:gd name="T7" fmla="*/ 2147483647 h 446"/>
              <a:gd name="T8" fmla="*/ 2147483647 w 567"/>
              <a:gd name="T9" fmla="*/ 2147483647 h 446"/>
              <a:gd name="T10" fmla="*/ 2147483647 w 567"/>
              <a:gd name="T11" fmla="*/ 2147483647 h 446"/>
              <a:gd name="T12" fmla="*/ 2147483647 w 567"/>
              <a:gd name="T13" fmla="*/ 2147483647 h 446"/>
              <a:gd name="T14" fmla="*/ 2147483647 w 567"/>
              <a:gd name="T15" fmla="*/ 2147483647 h 446"/>
              <a:gd name="T16" fmla="*/ 2147483647 w 567"/>
              <a:gd name="T17" fmla="*/ 2147483647 h 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7"/>
              <a:gd name="T28" fmla="*/ 0 h 446"/>
              <a:gd name="T29" fmla="*/ 567 w 567"/>
              <a:gd name="T30" fmla="*/ 446 h 4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7" h="446">
                <a:moveTo>
                  <a:pt x="532" y="30"/>
                </a:moveTo>
                <a:cubicBezTo>
                  <a:pt x="497" y="25"/>
                  <a:pt x="300" y="175"/>
                  <a:pt x="261" y="170"/>
                </a:cubicBezTo>
                <a:cubicBezTo>
                  <a:pt x="222" y="165"/>
                  <a:pt x="338" y="0"/>
                  <a:pt x="296" y="0"/>
                </a:cubicBezTo>
                <a:cubicBezTo>
                  <a:pt x="254" y="0"/>
                  <a:pt x="0" y="98"/>
                  <a:pt x="11" y="170"/>
                </a:cubicBezTo>
                <a:cubicBezTo>
                  <a:pt x="22" y="242"/>
                  <a:pt x="318" y="416"/>
                  <a:pt x="361" y="431"/>
                </a:cubicBezTo>
                <a:cubicBezTo>
                  <a:pt x="404" y="446"/>
                  <a:pt x="244" y="276"/>
                  <a:pt x="271" y="260"/>
                </a:cubicBezTo>
                <a:cubicBezTo>
                  <a:pt x="298" y="244"/>
                  <a:pt x="494" y="346"/>
                  <a:pt x="527" y="336"/>
                </a:cubicBezTo>
                <a:cubicBezTo>
                  <a:pt x="560" y="326"/>
                  <a:pt x="467" y="253"/>
                  <a:pt x="471" y="200"/>
                </a:cubicBezTo>
                <a:cubicBezTo>
                  <a:pt x="475" y="147"/>
                  <a:pt x="567" y="35"/>
                  <a:pt x="532" y="30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6273337" y="3575644"/>
            <a:ext cx="2606467" cy="2392823"/>
          </a:xfrm>
          <a:prstGeom prst="wedgeEllipseCallout">
            <a:avLst>
              <a:gd name="adj1" fmla="val -50425"/>
              <a:gd name="adj2" fmla="val -40715"/>
            </a:avLst>
          </a:prstGeom>
          <a:solidFill>
            <a:schemeClr val="bg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9554" y="3864114"/>
            <a:ext cx="200003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err="1"/>
              <a:t>ReLU</a:t>
            </a:r>
            <a:r>
              <a:rPr lang="en-US" sz="2400" dirty="0"/>
              <a:t> = </a:t>
            </a:r>
            <a:r>
              <a:rPr lang="en-US" sz="2400" dirty="0" smtClean="0"/>
              <a:t>Soft</a:t>
            </a:r>
            <a:br>
              <a:rPr lang="en-US" sz="2400" dirty="0" smtClean="0"/>
            </a:br>
            <a:r>
              <a:rPr lang="en-US" sz="2400" dirty="0" smtClean="0"/>
              <a:t>Nonnegative Thresholding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>
                <a:solidFill>
                  <a:srgbClr val="FFFF00"/>
                </a:solidFill>
              </a:rPr>
              <a:t>[</a:t>
            </a:r>
            <a:r>
              <a:rPr lang="en-US" sz="2000" dirty="0" err="1">
                <a:solidFill>
                  <a:srgbClr val="FFFF00"/>
                </a:solidFill>
              </a:rPr>
              <a:t>Fawzi</a:t>
            </a:r>
            <a:r>
              <a:rPr lang="en-US" sz="2000" dirty="0">
                <a:solidFill>
                  <a:srgbClr val="FFFF00"/>
                </a:solidFill>
              </a:rPr>
              <a:t>, Davies </a:t>
            </a:r>
            <a:r>
              <a:rPr lang="en-US" sz="2000" dirty="0" smtClean="0">
                <a:solidFill>
                  <a:srgbClr val="FFFF00"/>
                </a:solidFill>
              </a:rPr>
              <a:t>&amp;</a:t>
            </a:r>
          </a:p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Frossard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‘15</a:t>
            </a:r>
            <a:r>
              <a:rPr lang="en-US" sz="2000" dirty="0" smtClean="0">
                <a:solidFill>
                  <a:srgbClr val="FFFF00"/>
                </a:solidFill>
              </a:rPr>
              <a:t>]</a:t>
            </a:r>
            <a:endParaRPr lang="en-US" sz="20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49156" y="2247666"/>
                <a:ext cx="738107" cy="46820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156" y="2247666"/>
                <a:ext cx="738107" cy="468205"/>
              </a:xfrm>
              <a:prstGeom prst="rect">
                <a:avLst/>
              </a:prstGeom>
              <a:blipFill rotWithShape="0">
                <a:blip r:embed="rId7"/>
                <a:stretch>
                  <a:fillRect l="-2479" r="-33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30260" y="2219693"/>
                <a:ext cx="1337848" cy="52097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260" y="2219693"/>
                <a:ext cx="1337848" cy="5209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6" name="Picture 18" descr="https://govconchannel.files.wordpress.com/2015/03/27080785_ml-keep-it-simpl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750" y="-219418"/>
            <a:ext cx="2213211" cy="157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Callout 17"/>
          <p:cNvSpPr/>
          <p:nvPr/>
        </p:nvSpPr>
        <p:spPr>
          <a:xfrm>
            <a:off x="1" y="3349256"/>
            <a:ext cx="2818550" cy="2725814"/>
          </a:xfrm>
          <a:prstGeom prst="wedgeEllipseCallout">
            <a:avLst>
              <a:gd name="adj1" fmla="val 53182"/>
              <a:gd name="adj2" fmla="val -40358"/>
            </a:avLst>
          </a:prstGeom>
          <a:solidFill>
            <a:schemeClr val="bg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905" y="3630776"/>
            <a:ext cx="269930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Restricting the coefficients to be nonnegative does not restrict the expressiveness of the </a:t>
            </a:r>
            <a:r>
              <a:rPr lang="en-US" sz="2400" dirty="0" smtClean="0"/>
              <a:t>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200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12" grpId="0" animBg="1"/>
      <p:bldP spid="9" grpId="0" animBg="1"/>
      <p:bldP spid="10" grpId="0"/>
      <p:bldP spid="20" grpId="0"/>
      <p:bldP spid="21" grpId="0"/>
      <p:bldP spid="18" grpId="0" animBg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19200"/>
            <a:ext cx="8961334" cy="4690533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Layered thresholding (LT):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he-IL" sz="2400" dirty="0" smtClean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Forward pass of CNN:</a:t>
            </a:r>
          </a:p>
          <a:p>
            <a:pPr marL="0" indent="0" algn="l" rtl="0">
              <a:buNone/>
            </a:pPr>
            <a:endParaRPr lang="en-US" sz="2400" dirty="0">
              <a:solidFill>
                <a:srgbClr val="00FF00"/>
              </a:solidFill>
            </a:endParaRPr>
          </a:p>
          <a:p>
            <a:pPr algn="l" rtl="0"/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65763" y="2150008"/>
                <a:ext cx="358428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en-US" sz="2400" b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e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63" y="2150008"/>
                <a:ext cx="3584285" cy="6450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65763" y="2150008"/>
                <a:ext cx="358428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en-US" sz="2400" b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e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63" y="2150008"/>
                <a:ext cx="3584285" cy="6450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65763" y="2150008"/>
                <a:ext cx="358428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400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en-US" sz="2400" b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e-IL" sz="2400" dirty="0">
                  <a:solidFill>
                    <a:srgbClr val="E35757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63" y="2150008"/>
                <a:ext cx="3584285" cy="6450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313267"/>
            <a:ext cx="9029700" cy="750552"/>
          </a:xfrm>
        </p:spPr>
        <p:txBody>
          <a:bodyPr>
            <a:normAutofit/>
          </a:bodyPr>
          <a:lstStyle/>
          <a:p>
            <a:r>
              <a:rPr lang="en-US" dirty="0" smtClean="0"/>
              <a:t>Consider this for Solving the DCP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41</a:t>
            </a:fld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1548" y="1621092"/>
                <a:ext cx="4577279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FFFF"/>
                    </a:solidFill>
                  </a:rPr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FFFF"/>
                    </a:solidFill>
                  </a:rPr>
                  <a:t> via the thresholding algorithm</a:t>
                </a:r>
                <a:endParaRPr lang="he-IL" sz="2000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48" y="1621092"/>
                <a:ext cx="4577279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932" t="-9091" r="-1465" b="-257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5400000" flipV="1">
            <a:off x="3243987" y="1453484"/>
            <a:ext cx="192402" cy="1317744"/>
          </a:xfrm>
          <a:prstGeom prst="leftBrace">
            <a:avLst>
              <a:gd name="adj1" fmla="val 84375"/>
              <a:gd name="adj2" fmla="val 50000"/>
            </a:avLst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2676" y="2919678"/>
                <a:ext cx="4577279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FF00"/>
                    </a:solidFill>
                  </a:rPr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FF00"/>
                    </a:solidFill>
                  </a:rPr>
                  <a:t> via the thresholding algorithm</a:t>
                </a:r>
                <a:endParaRPr lang="he-IL" sz="20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76" y="2919678"/>
                <a:ext cx="4577279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065" t="-9091" r="-1465" b="-257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sp>
        <p:nvSpPr>
          <p:cNvPr id="17" name="Left Brace 16"/>
          <p:cNvSpPr/>
          <p:nvPr/>
        </p:nvSpPr>
        <p:spPr>
          <a:xfrm rot="16200000">
            <a:off x="2751377" y="1518815"/>
            <a:ext cx="192402" cy="2619419"/>
          </a:xfrm>
          <a:prstGeom prst="leftBrace">
            <a:avLst>
              <a:gd name="adj1" fmla="val 84375"/>
              <a:gd name="adj2" fmla="val 50000"/>
            </a:avLst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6253" y="1137010"/>
                <a:ext cx="3299753" cy="20252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𝐃𝐂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Find a set of representations satisfying</a:t>
                </a: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bSup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bSup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bSup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he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253" y="1137010"/>
                <a:ext cx="3299753" cy="2025212"/>
              </a:xfrm>
              <a:prstGeom prst="rect">
                <a:avLst/>
              </a:prstGeom>
              <a:blipFill rotWithShape="0">
                <a:blip r:embed="rId11"/>
                <a:stretch>
                  <a:fillRect t="-904"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590494" y="4752494"/>
            <a:ext cx="6077312" cy="830997"/>
          </a:xfrm>
          <a:prstGeom prst="rect">
            <a:avLst/>
          </a:prstGeom>
          <a:solidFill>
            <a:srgbClr val="595959"/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The layered (soft nonnegative) thresholding and the forward pass algorithm are equal !!!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02000" y="3952065"/>
                <a:ext cx="5785933" cy="6450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40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ReLU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en-US" sz="2400" b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000" y="3952065"/>
                <a:ext cx="5785933" cy="64504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 rot="21600000">
            <a:off x="4652096" y="2194559"/>
            <a:ext cx="45720" cy="4663440"/>
          </a:xfrm>
          <a:prstGeom prst="rect">
            <a:avLst/>
          </a:prstGeom>
          <a:gradFill flip="none" rotWithShape="1">
            <a:gsLst>
              <a:gs pos="0">
                <a:srgbClr val="08070D"/>
              </a:gs>
              <a:gs pos="50000">
                <a:srgbClr val="2CBE91"/>
              </a:gs>
              <a:gs pos="100000">
                <a:srgbClr val="C1FEFF"/>
              </a:gs>
            </a:gsLst>
            <a:lin ang="16200000" scaled="0"/>
            <a:tileRect/>
          </a:gradFill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>
            <a:softEdge rad="1270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901422" y="561579"/>
            <a:ext cx="3449723" cy="3231747"/>
            <a:chOff x="762517" y="971763"/>
            <a:chExt cx="1279481" cy="1198635"/>
          </a:xfrm>
        </p:grpSpPr>
        <p:sp>
          <p:nvSpPr>
            <p:cNvPr id="29" name="32-Point Star 28"/>
            <p:cNvSpPr/>
            <p:nvPr/>
          </p:nvSpPr>
          <p:spPr>
            <a:xfrm>
              <a:off x="872574" y="1074818"/>
              <a:ext cx="1054894" cy="1023880"/>
            </a:xfrm>
            <a:prstGeom prst="star32">
              <a:avLst>
                <a:gd name="adj" fmla="val 0"/>
              </a:avLst>
            </a:prstGeom>
            <a:gradFill>
              <a:gsLst>
                <a:gs pos="0">
                  <a:srgbClr val="FFC000"/>
                </a:gs>
                <a:gs pos="77899">
                  <a:sysClr val="windowText" lastClr="000000">
                    <a:alpha val="10000"/>
                  </a:sysClr>
                </a:gs>
                <a:gs pos="97115">
                  <a:srgbClr val="08070D">
                    <a:alpha val="0"/>
                  </a:srgbClr>
                </a:gs>
                <a:gs pos="19000">
                  <a:srgbClr val="FB6305"/>
                </a:gs>
              </a:gsLst>
              <a:path path="circle">
                <a:fillToRect l="50000" t="50000" r="50000" b="50000"/>
              </a:path>
            </a:gradFill>
            <a:ln w="3175" cap="flat" cmpd="sng" algn="ctr">
              <a:solidFill>
                <a:srgbClr val="00D67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24-Point Star 29"/>
            <p:cNvSpPr/>
            <p:nvPr/>
          </p:nvSpPr>
          <p:spPr>
            <a:xfrm>
              <a:off x="781657" y="1028512"/>
              <a:ext cx="1236730" cy="1116490"/>
            </a:xfrm>
            <a:prstGeom prst="star24">
              <a:avLst>
                <a:gd name="adj" fmla="val 0"/>
              </a:avLst>
            </a:prstGeom>
            <a:gradFill>
              <a:gsLst>
                <a:gs pos="0">
                  <a:srgbClr val="FFC000"/>
                </a:gs>
                <a:gs pos="77899">
                  <a:sysClr val="windowText" lastClr="000000">
                    <a:alpha val="10000"/>
                  </a:sysClr>
                </a:gs>
                <a:gs pos="97115">
                  <a:srgbClr val="08070D">
                    <a:alpha val="0"/>
                  </a:srgbClr>
                </a:gs>
                <a:gs pos="19000">
                  <a:srgbClr val="FB6305"/>
                </a:gs>
              </a:gsLst>
              <a:path path="circle">
                <a:fillToRect l="50000" t="50000" r="50000" b="50000"/>
              </a:path>
            </a:gradFill>
            <a:ln w="6350" cap="flat" cmpd="sng" algn="ctr">
              <a:solidFill>
                <a:srgbClr val="03F7F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62517" y="971763"/>
              <a:ext cx="1279481" cy="1198635"/>
            </a:xfrm>
            <a:prstGeom prst="ellipse">
              <a:avLst/>
            </a:prstGeom>
            <a:gradFill>
              <a:gsLst>
                <a:gs pos="0">
                  <a:srgbClr val="C1FEFF"/>
                </a:gs>
                <a:gs pos="77899">
                  <a:sysClr val="windowText" lastClr="000000">
                    <a:alpha val="10000"/>
                  </a:sysClr>
                </a:gs>
                <a:gs pos="97115">
                  <a:srgbClr val="08070D">
                    <a:alpha val="0"/>
                  </a:srgbClr>
                </a:gs>
                <a:gs pos="19000">
                  <a:srgbClr val="2CBE91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02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  <p:bldP spid="19" grpId="0"/>
      <p:bldP spid="5" grpId="0"/>
      <p:bldP spid="6" grpId="0" animBg="1"/>
      <p:bldP spid="7" grpId="0"/>
      <p:bldP spid="17" grpId="0" animBg="1"/>
      <p:bldP spid="20" grpId="0" animBg="1"/>
      <p:bldP spid="27" grpId="0" animBg="1"/>
      <p:bldP spid="27" grpId="1" animBg="1"/>
      <p:bldP spid="8" grpId="0"/>
      <p:bldP spid="26" grpId="0" animBg="1"/>
      <p:bldP spid="26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DLP: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𝐃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p>
                              </m:sSubSup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lim>
                          </m:limLow>
                        </m:fName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  <m:sup/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𝐔</m:t>
                                  </m:r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𝐃𝐂𝐏</m:t>
                                      </m:r>
                                    </m:e>
                                    <m:sup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⋆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𝐢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l" rtl="0"/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CNN training:</a:t>
                </a:r>
                <a:endParaRPr lang="he-IL" sz="2400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𝐖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  <m:sup/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𝐔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>
                                          <a:solidFill>
                                            <a:srgbClr val="00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  <m:r>
                                        <a:rPr lang="en-US" sz="2400">
                                          <a:solidFill>
                                            <a:srgbClr val="00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400" i="1">
                                              <a:solidFill>
                                                <a:srgbClr val="00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solidFill>
                                                    <a:srgbClr val="00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𝐖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solidFill>
                                                    <a:srgbClr val="00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>
                                          <a:solidFill>
                                            <a:srgbClr val="00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400" i="1">
                                              <a:solidFill>
                                                <a:srgbClr val="00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solidFill>
                                                    <a:srgbClr val="00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𝐛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solidFill>
                                                    <a:srgbClr val="00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he-IL" sz="2400" dirty="0"/>
              </a:p>
              <a:p>
                <a:pPr algn="l" rtl="0"/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0" t="-18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 rot="16200000">
            <a:off x="5777348" y="1301995"/>
            <a:ext cx="383785" cy="1939896"/>
          </a:xfrm>
          <a:prstGeom prst="leftBrace">
            <a:avLst>
              <a:gd name="adj1" fmla="val 84375"/>
              <a:gd name="adj2" fmla="val 50000"/>
            </a:avLst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13597" y="1483324"/>
                <a:ext cx="5264804" cy="1034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</a:rPr>
                                            <m:t>𝐃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p>
                              </m:sSub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lim>
                          </m:limLow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  <m:sup/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𝐔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b="1" i="1" smtClean="0">
                                          <a:solidFill>
                                            <a:srgbClr val="00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>
                                          <a:solidFill>
                                            <a:srgbClr val="00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𝐃𝐂𝐏</m:t>
                                      </m:r>
                                    </m:e>
                                    <m:sup>
                                      <m:r>
                                        <a:rPr lang="en-US" sz="2400" b="1">
                                          <a:solidFill>
                                            <a:srgbClr val="00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⋆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00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solidFill>
                                                <a:srgbClr val="00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rgbClr val="00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  <m:r>
                                        <a:rPr lang="en-US" sz="2400">
                                          <a:solidFill>
                                            <a:srgbClr val="00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400" i="1">
                                              <a:solidFill>
                                                <a:srgbClr val="00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1" i="1">
                                                  <a:solidFill>
                                                    <a:srgbClr val="00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solidFill>
                                                    <a:srgbClr val="00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1">
                                                  <a:solidFill>
                                                    <a:srgbClr val="00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𝐢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597" y="1483324"/>
                <a:ext cx="5264804" cy="10348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this for Solving the </a:t>
            </a:r>
            <a:r>
              <a:rPr lang="en-US" dirty="0" smtClean="0"/>
              <a:t>DLP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42</a:t>
            </a:fld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3408475" y="2463836"/>
            <a:ext cx="512153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000" dirty="0" smtClean="0">
                <a:solidFill>
                  <a:srgbClr val="00FF00"/>
                </a:solidFill>
              </a:rPr>
              <a:t>Estimate via the layered thresholding algorithm</a:t>
            </a:r>
            <a:endParaRPr lang="he-IL" sz="2000" dirty="0">
              <a:solidFill>
                <a:srgbClr val="00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5421" y="4556222"/>
            <a:ext cx="6834108" cy="1200329"/>
          </a:xfrm>
          <a:prstGeom prst="rect">
            <a:avLst/>
          </a:prstGeom>
          <a:solidFill>
            <a:srgbClr val="595959"/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The problem solved by the training stage of CNN and the DLP are equal assuming that the DCP is approximated via the layered thresholding </a:t>
            </a:r>
            <a:r>
              <a:rPr lang="en-US" sz="2400" dirty="0" smtClean="0"/>
              <a:t>algorithm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103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8" grpId="0"/>
      <p:bldP spid="13" grpId="0" animBg="1"/>
      <p:bldP spid="1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5"/>
              <p:cNvSpPr txBox="1">
                <a:spLocks noChangeArrowheads="1"/>
              </p:cNvSpPr>
              <p:nvPr/>
            </p:nvSpPr>
            <p:spPr bwMode="auto">
              <a:xfrm>
                <a:off x="3941120" y="3662335"/>
                <a:ext cx="638784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FrankRuehl" pitchFamily="2" charset="-79"/>
                          <a:sym typeface="Symbol" pitchFamily="18" charset="2"/>
                        </a:rPr>
                        <m:t>𝐘</m:t>
                      </m:r>
                    </m:oMath>
                  </m:oMathPara>
                </a14:m>
                <a:endParaRPr lang="en-US" sz="5400" b="1" dirty="0">
                  <a:solidFill>
                    <a:schemeClr val="tx1"/>
                  </a:solidFill>
                  <a:latin typeface="Monotype Corsiva" pitchFamily="66" charset="0"/>
                  <a:cs typeface="FrankRuehl" pitchFamily="2" charset="-79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1120" y="3662335"/>
                <a:ext cx="638784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utoShape 124"/>
          <p:cNvSpPr>
            <a:spLocks noChangeArrowheads="1"/>
          </p:cNvSpPr>
          <p:nvPr/>
        </p:nvSpPr>
        <p:spPr bwMode="auto">
          <a:xfrm>
            <a:off x="4085312" y="3102608"/>
            <a:ext cx="540000" cy="633413"/>
          </a:xfrm>
          <a:prstGeom prst="rightArrow">
            <a:avLst>
              <a:gd name="adj1" fmla="val 53944"/>
              <a:gd name="adj2" fmla="val 49124"/>
            </a:avLst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Questions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43</a:t>
            </a:fld>
            <a:endParaRPr lang="he-IL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282" y="1910932"/>
            <a:ext cx="2160000" cy="3600000"/>
          </a:xfrm>
          <a:prstGeom prst="rect">
            <a:avLst/>
          </a:prstGeom>
          <a:solidFill>
            <a:srgbClr val="5F5F5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5F5F5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83324" y="1779170"/>
            <a:ext cx="100437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 smtClean="0">
                <a:solidFill>
                  <a:srgbClr val="FFFF00"/>
                </a:solidFill>
                <a:latin typeface="Monotype Corsiva" pitchFamily="66" charset="0"/>
                <a:cs typeface="FrankRuehl" pitchFamily="2" charset="-79"/>
                <a:sym typeface="Symbol" pitchFamily="18" charset="2"/>
              </a:rPr>
              <a:t>M</a:t>
            </a:r>
            <a:endParaRPr lang="en-US" sz="8000" b="1" dirty="0">
              <a:solidFill>
                <a:srgbClr val="FFFF00"/>
              </a:solidFill>
              <a:latin typeface="Monotype Corsiva" pitchFamily="66" charset="0"/>
              <a:cs typeface="FrankRuehl" pitchFamily="2" charset="-79"/>
              <a:sym typeface="Symbol" pitchFamily="18" charset="2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221651" y="1779170"/>
            <a:ext cx="273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5151" y="1663282"/>
            <a:ext cx="177800" cy="96838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" name="Rectangle 103"/>
          <p:cNvSpPr>
            <a:spLocks noChangeArrowheads="1"/>
          </p:cNvSpPr>
          <p:nvPr/>
        </p:nvSpPr>
        <p:spPr bwMode="auto">
          <a:xfrm>
            <a:off x="1286739" y="1491832"/>
            <a:ext cx="177800" cy="27305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7" name="AutoShape 124"/>
          <p:cNvSpPr>
            <a:spLocks noChangeArrowheads="1"/>
          </p:cNvSpPr>
          <p:nvPr/>
        </p:nvSpPr>
        <p:spPr bwMode="auto">
          <a:xfrm>
            <a:off x="2310481" y="3102609"/>
            <a:ext cx="540000" cy="633413"/>
          </a:xfrm>
          <a:prstGeom prst="rightArrow">
            <a:avLst>
              <a:gd name="adj1" fmla="val 53944"/>
              <a:gd name="adj2" fmla="val 49124"/>
            </a:avLst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19533" y="1910932"/>
            <a:ext cx="2160000" cy="3600000"/>
          </a:xfrm>
          <a:prstGeom prst="rect">
            <a:avLst/>
          </a:prstGeom>
          <a:solidFill>
            <a:srgbClr val="5F5F5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5F5F5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638592" y="1787720"/>
            <a:ext cx="100437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>
                <a:solidFill>
                  <a:srgbClr val="FFFF00"/>
                </a:solidFill>
                <a:latin typeface="Monotype Corsiva" pitchFamily="66" charset="0"/>
                <a:cs typeface="FrankRuehl" pitchFamily="2" charset="-79"/>
                <a:sym typeface="Symbol" pitchFamily="18" charset="2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5"/>
              <p:cNvSpPr txBox="1">
                <a:spLocks noChangeArrowheads="1"/>
              </p:cNvSpPr>
              <p:nvPr/>
            </p:nvSpPr>
            <p:spPr bwMode="auto">
              <a:xfrm>
                <a:off x="7410471" y="2760963"/>
                <a:ext cx="1797029" cy="1179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rankRuehl" pitchFamily="2" charset="-79"/>
                              <a:sym typeface="Symbol" pitchFamily="18" charset="2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rankRuehl" pitchFamily="2" charset="-79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FrankRuehl" pitchFamily="2" charset="-79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FrankRuehl" pitchFamily="2" charset="-79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FrankRuehl" pitchFamily="2" charset="-79"/>
                                          <a:sym typeface="Symbol" pitchFamily="18" charset="2"/>
                                        </a:rPr>
                                        <m:t>𝚪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4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FrankRuehl" pitchFamily="2" charset="-79"/>
                                      <a:sym typeface="Symbol" pitchFamily="18" charset="2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rankRuehl" pitchFamily="2" charset="-79"/>
                              <a:sym typeface="Symbol" pitchFamily="18" charset="2"/>
                            </a:rPr>
                            <m:t>i</m:t>
                          </m:r>
                          <m:r>
                            <a:rPr lang="en-US" sz="4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rankRuehl" pitchFamily="2" charset="-79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4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rankRuehl" pitchFamily="2" charset="-79"/>
                              <a:sym typeface="Symbol" pitchFamily="18" charset="2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rankRuehl" pitchFamily="2" charset="-79"/>
                              <a:sym typeface="Symbol" pitchFamily="18" charset="2"/>
                            </a:rPr>
                            <m:t>K</m:t>
                          </m:r>
                        </m:sup>
                      </m:sSub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Monotype Corsiva" pitchFamily="66" charset="0"/>
                  <a:cs typeface="FrankRuehl" pitchFamily="2" charset="-79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0471" y="2760963"/>
                <a:ext cx="1797029" cy="11799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utoShape 124"/>
          <p:cNvSpPr>
            <a:spLocks noChangeArrowheads="1"/>
          </p:cNvSpPr>
          <p:nvPr/>
        </p:nvSpPr>
        <p:spPr bwMode="auto">
          <a:xfrm>
            <a:off x="6844488" y="3077440"/>
            <a:ext cx="540000" cy="633413"/>
          </a:xfrm>
          <a:prstGeom prst="rightArrow">
            <a:avLst>
              <a:gd name="adj1" fmla="val 53944"/>
              <a:gd name="adj2" fmla="val 49124"/>
            </a:avLst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360" y="3186385"/>
                <a:ext cx="2190166" cy="23245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algn="ctr"/>
                <a:endParaRPr lang="he-IL" sz="2400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sparse</a:t>
                </a:r>
                <a:endParaRPr lang="he-IL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0" y="3186385"/>
                <a:ext cx="2190166" cy="2324547"/>
              </a:xfrm>
              <a:prstGeom prst="rect">
                <a:avLst/>
              </a:prstGeom>
              <a:blipFill rotWithShape="0">
                <a:blip r:embed="rId5"/>
                <a:stretch>
                  <a:fillRect r="-4457" b="-47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utoShape 124"/>
          <p:cNvSpPr>
            <a:spLocks noChangeArrowheads="1"/>
          </p:cNvSpPr>
          <p:nvPr/>
        </p:nvSpPr>
        <p:spPr bwMode="auto">
          <a:xfrm rot="5400000">
            <a:off x="3257731" y="2298850"/>
            <a:ext cx="540000" cy="633413"/>
          </a:xfrm>
          <a:prstGeom prst="rightArrow">
            <a:avLst>
              <a:gd name="adj1" fmla="val 53944"/>
              <a:gd name="adj2" fmla="val 49124"/>
            </a:avLst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19533" y="3210238"/>
                <a:ext cx="2160000" cy="23006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𝐃𝐂</m:t>
                          </m:r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he-IL" sz="2400" dirty="0" smtClean="0"/>
              </a:p>
              <a:p>
                <a:pPr algn="ctr"/>
                <a:r>
                  <a:rPr lang="he-IL" sz="1000" dirty="0"/>
                  <a:t> </a:t>
                </a:r>
                <a:endParaRPr lang="he-IL" sz="1000" dirty="0" smtClean="0"/>
              </a:p>
              <a:p>
                <a:pPr algn="ctr"/>
                <a:r>
                  <a:rPr lang="en-US" sz="2400" dirty="0" smtClean="0"/>
                  <a:t>Layered Thresholding</a:t>
                </a:r>
                <a:endParaRPr lang="en-US" sz="1000" dirty="0"/>
              </a:p>
              <a:p>
                <a:pPr algn="ctr"/>
                <a:r>
                  <a:rPr lang="en-US" sz="2400" dirty="0" smtClean="0"/>
                  <a:t>(Forward Pass)</a:t>
                </a:r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sz="2400" dirty="0" smtClean="0"/>
                  <a:t>Other?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533" y="3210238"/>
                <a:ext cx="2160000" cy="2300694"/>
              </a:xfrm>
              <a:prstGeom prst="rect">
                <a:avLst/>
              </a:prstGeom>
              <a:blipFill rotWithShape="0">
                <a:blip r:embed="rId6"/>
                <a:stretch>
                  <a:fillRect l="-565" r="-1130" b="-53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/>
          <a:srcRect r="66041"/>
          <a:stretch/>
        </p:blipFill>
        <p:spPr>
          <a:xfrm>
            <a:off x="2818847" y="1231891"/>
            <a:ext cx="1708569" cy="934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5"/>
              <p:cNvSpPr txBox="1">
                <a:spLocks noChangeArrowheads="1"/>
              </p:cNvSpPr>
              <p:nvPr/>
            </p:nvSpPr>
            <p:spPr bwMode="auto">
              <a:xfrm>
                <a:off x="2484896" y="3662335"/>
                <a:ext cx="638784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FrankRuehl" pitchFamily="2" charset="-79"/>
                          <a:sym typeface="Symbol" pitchFamily="18" charset="2"/>
                        </a:rPr>
                        <m:t>𝐗</m:t>
                      </m:r>
                    </m:oMath>
                  </m:oMathPara>
                </a14:m>
                <a:endParaRPr lang="en-US" sz="5400" b="1" dirty="0">
                  <a:solidFill>
                    <a:schemeClr val="tx1"/>
                  </a:solidFill>
                  <a:latin typeface="Monotype Corsiva" pitchFamily="66" charset="0"/>
                  <a:cs typeface="FrankRuehl" pitchFamily="2" charset="-79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0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4896" y="3662335"/>
                <a:ext cx="638784" cy="92333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Plus 52"/>
          <p:cNvSpPr/>
          <p:nvPr/>
        </p:nvSpPr>
        <p:spPr>
          <a:xfrm>
            <a:off x="3100095" y="2918627"/>
            <a:ext cx="864610" cy="864610"/>
          </a:xfrm>
          <a:prstGeom prst="mathPlus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84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1" grpId="0" animBg="1"/>
      <p:bldP spid="5" grpId="0" animBg="1"/>
      <p:bldP spid="6" grpId="0"/>
      <p:bldP spid="7" grpId="0" animBg="1"/>
      <p:bldP spid="8" grpId="0" animBg="1"/>
      <p:bldP spid="9" grpId="0" animBg="1"/>
      <p:bldP spid="9" grpId="1" animBg="1"/>
      <p:bldP spid="9" grpId="2" animBg="1"/>
      <p:bldP spid="37" grpId="0" animBg="1"/>
      <p:bldP spid="10" grpId="0" animBg="1"/>
      <p:bldP spid="11" grpId="0"/>
      <p:bldP spid="38" grpId="0"/>
      <p:bldP spid="39" grpId="0" animBg="1"/>
      <p:bldP spid="42" grpId="0"/>
      <p:bldP spid="46" grpId="0" animBg="1"/>
      <p:bldP spid="46" grpId="1" animBg="1"/>
      <p:bldP spid="40" grpId="0"/>
      <p:bldP spid="5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Uniqueness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𝐃𝐂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742" t="-21774" b="-346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44</a:t>
            </a:fld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794531" y="3134817"/>
                <a:ext cx="5535888" cy="2394942"/>
              </a:xfrm>
              <a:prstGeom prst="roundRect">
                <a:avLst/>
              </a:prstGeom>
              <a:solidFill>
                <a:srgbClr val="3333CC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rtl="0"/>
                <a:r>
                  <a:rPr lang="en-US" sz="2400" b="1" u="sng" dirty="0" smtClean="0">
                    <a:solidFill>
                      <a:schemeClr val="tx1"/>
                    </a:solidFill>
                  </a:rPr>
                  <a:t>Theorem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400" dirty="0">
                    <a:solidFill>
                      <a:schemeClr val="tx1"/>
                    </a:solidFill>
                  </a:rPr>
                  <a:t> If a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set of solutions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found for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𝐃𝐂𝐏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such that:</a:t>
                </a: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p>
                      </m:sSubSup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𝐃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 rtl="0"/>
                <a:r>
                  <a:rPr lang="en-US" sz="2400" dirty="0">
                    <a:solidFill>
                      <a:schemeClr val="tx1"/>
                    </a:solidFill>
                  </a:rPr>
                  <a:t>Then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these are </a:t>
                </a:r>
                <a:r>
                  <a:rPr lang="en-US" sz="2400" dirty="0">
                    <a:solidFill>
                      <a:schemeClr val="tx1"/>
                    </a:solidFill>
                  </a:rPr>
                  <a:t>necessarily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 unique solution </a:t>
                </a:r>
                <a:r>
                  <a:rPr lang="en-US" sz="2400" dirty="0">
                    <a:solidFill>
                      <a:schemeClr val="tx1"/>
                    </a:solidFill>
                  </a:rPr>
                  <a:t>to this problem.</a:t>
                </a:r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531" y="3134817"/>
                <a:ext cx="5535888" cy="2394942"/>
              </a:xfrm>
              <a:prstGeom prst="roundRect">
                <a:avLst/>
              </a:prstGeom>
              <a:blipFill rotWithShape="0">
                <a:blip r:embed="rId4"/>
                <a:stretch>
                  <a:fillRect t="-1018" b="-6107"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28"/>
          <p:cNvSpPr>
            <a:spLocks/>
          </p:cNvSpPr>
          <p:nvPr/>
        </p:nvSpPr>
        <p:spPr bwMode="auto">
          <a:xfrm flipH="1">
            <a:off x="872469" y="3948014"/>
            <a:ext cx="922062" cy="768548"/>
          </a:xfrm>
          <a:custGeom>
            <a:avLst/>
            <a:gdLst>
              <a:gd name="T0" fmla="*/ 2147483647 w 567"/>
              <a:gd name="T1" fmla="*/ 2147483647 h 446"/>
              <a:gd name="T2" fmla="*/ 2147483647 w 567"/>
              <a:gd name="T3" fmla="*/ 2147483647 h 446"/>
              <a:gd name="T4" fmla="*/ 2147483647 w 567"/>
              <a:gd name="T5" fmla="*/ 0 h 446"/>
              <a:gd name="T6" fmla="*/ 2147483647 w 567"/>
              <a:gd name="T7" fmla="*/ 2147483647 h 446"/>
              <a:gd name="T8" fmla="*/ 2147483647 w 567"/>
              <a:gd name="T9" fmla="*/ 2147483647 h 446"/>
              <a:gd name="T10" fmla="*/ 2147483647 w 567"/>
              <a:gd name="T11" fmla="*/ 2147483647 h 446"/>
              <a:gd name="T12" fmla="*/ 2147483647 w 567"/>
              <a:gd name="T13" fmla="*/ 2147483647 h 446"/>
              <a:gd name="T14" fmla="*/ 2147483647 w 567"/>
              <a:gd name="T15" fmla="*/ 2147483647 h 446"/>
              <a:gd name="T16" fmla="*/ 2147483647 w 567"/>
              <a:gd name="T17" fmla="*/ 2147483647 h 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7"/>
              <a:gd name="T28" fmla="*/ 0 h 446"/>
              <a:gd name="T29" fmla="*/ 567 w 567"/>
              <a:gd name="T30" fmla="*/ 446 h 4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7" h="446">
                <a:moveTo>
                  <a:pt x="532" y="30"/>
                </a:moveTo>
                <a:cubicBezTo>
                  <a:pt x="497" y="25"/>
                  <a:pt x="300" y="175"/>
                  <a:pt x="261" y="170"/>
                </a:cubicBezTo>
                <a:cubicBezTo>
                  <a:pt x="222" y="165"/>
                  <a:pt x="338" y="0"/>
                  <a:pt x="296" y="0"/>
                </a:cubicBezTo>
                <a:cubicBezTo>
                  <a:pt x="254" y="0"/>
                  <a:pt x="0" y="98"/>
                  <a:pt x="11" y="170"/>
                </a:cubicBezTo>
                <a:cubicBezTo>
                  <a:pt x="22" y="242"/>
                  <a:pt x="318" y="416"/>
                  <a:pt x="361" y="431"/>
                </a:cubicBezTo>
                <a:cubicBezTo>
                  <a:pt x="404" y="446"/>
                  <a:pt x="244" y="276"/>
                  <a:pt x="271" y="260"/>
                </a:cubicBezTo>
                <a:cubicBezTo>
                  <a:pt x="298" y="244"/>
                  <a:pt x="494" y="346"/>
                  <a:pt x="527" y="336"/>
                </a:cubicBezTo>
                <a:cubicBezTo>
                  <a:pt x="560" y="326"/>
                  <a:pt x="467" y="253"/>
                  <a:pt x="471" y="200"/>
                </a:cubicBezTo>
                <a:cubicBezTo>
                  <a:pt x="475" y="147"/>
                  <a:pt x="567" y="35"/>
                  <a:pt x="532" y="30"/>
                </a:cubicBezTo>
                <a:close/>
              </a:path>
            </a:pathLst>
          </a:custGeom>
          <a:solidFill>
            <a:srgbClr val="3333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48824" y="1137082"/>
                <a:ext cx="6227302" cy="19563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𝐃𝐂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Find a set of representations satisfying</a:t>
                </a: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b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b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b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824" y="1137082"/>
                <a:ext cx="6227302" cy="1956358"/>
              </a:xfrm>
              <a:prstGeom prst="rect">
                <a:avLst/>
              </a:prstGeom>
              <a:blipFill rotWithShape="0">
                <a:blip r:embed="rId8"/>
                <a:stretch>
                  <a:fillRect t="-3750" r="-294"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8141641" y="133863"/>
            <a:ext cx="1002359" cy="907683"/>
            <a:chOff x="1434559" y="4955882"/>
            <a:chExt cx="1261768" cy="1142590"/>
          </a:xfrm>
        </p:grpSpPr>
        <p:sp>
          <p:nvSpPr>
            <p:cNvPr id="14" name="Rectangle 13"/>
            <p:cNvSpPr/>
            <p:nvPr/>
          </p:nvSpPr>
          <p:spPr>
            <a:xfrm>
              <a:off x="1728062" y="5331122"/>
              <a:ext cx="483054" cy="2004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5018"/>
            <a:stretch/>
          </p:blipFill>
          <p:spPr>
            <a:xfrm>
              <a:off x="1434559" y="4955882"/>
              <a:ext cx="1261768" cy="1142590"/>
            </a:xfrm>
            <a:prstGeom prst="rect">
              <a:avLst/>
            </a:prstGeom>
          </p:spPr>
        </p:pic>
      </p:grpSp>
      <p:sp>
        <p:nvSpPr>
          <p:cNvPr id="16" name="Cloud Callout 15"/>
          <p:cNvSpPr/>
          <p:nvPr/>
        </p:nvSpPr>
        <p:spPr>
          <a:xfrm>
            <a:off x="7519850" y="1512164"/>
            <a:ext cx="1624150" cy="1092467"/>
          </a:xfrm>
          <a:prstGeom prst="cloudCallout">
            <a:avLst>
              <a:gd name="adj1" fmla="val 10061"/>
              <a:gd name="adj2" fmla="val -84644"/>
            </a:avLst>
          </a:prstGeom>
          <a:solidFill>
            <a:srgbClr val="097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7568888" y="1625649"/>
            <a:ext cx="157511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F6F6F6"/>
                </a:solidFill>
              </a:rPr>
              <a:t>Is this set unique?</a:t>
            </a:r>
            <a:endParaRPr lang="he-IL" sz="2400" dirty="0">
              <a:solidFill>
                <a:srgbClr val="F6F6F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788" y="5584515"/>
            <a:ext cx="6429374" cy="461665"/>
          </a:xfrm>
          <a:prstGeom prst="rect">
            <a:avLst/>
          </a:prstGeom>
          <a:solidFill>
            <a:srgbClr val="595959"/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The feature maps CNN aims to recover are unique</a:t>
            </a:r>
            <a:endParaRPr lang="he-IL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812376" y="6311036"/>
            <a:ext cx="296478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[Papyan, </a:t>
            </a:r>
            <a:r>
              <a:rPr lang="en-US" sz="2000" dirty="0" err="1">
                <a:solidFill>
                  <a:srgbClr val="FFFF00"/>
                </a:solidFill>
              </a:rPr>
              <a:t>Sulam</a:t>
            </a:r>
            <a:r>
              <a:rPr lang="en-US" sz="2000" dirty="0">
                <a:solidFill>
                  <a:srgbClr val="FFFF00"/>
                </a:solidFill>
              </a:rPr>
              <a:t> &amp; </a:t>
            </a:r>
            <a:r>
              <a:rPr lang="en-US" sz="2000" dirty="0" err="1">
                <a:solidFill>
                  <a:srgbClr val="FFFF00"/>
                </a:solidFill>
              </a:rPr>
              <a:t>Elad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‘16</a:t>
            </a:r>
            <a:r>
              <a:rPr lang="en-US" sz="2000" dirty="0">
                <a:solidFill>
                  <a:srgbClr val="FFFF00"/>
                </a:solidFill>
              </a:rPr>
              <a:t>]</a:t>
            </a:r>
            <a:endParaRPr lang="he-IL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  <p:bldP spid="17" grpId="0"/>
      <p:bldP spid="6" grpId="0" animBg="1"/>
      <p:bldP spid="6" grpId="1" animBg="1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300" y="313267"/>
                <a:ext cx="8896350" cy="750552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Stability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𝐃𝐂</m:t>
                        </m:r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sup>
                        </m:sSubSup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300" y="313267"/>
                <a:ext cx="8896350" cy="750552"/>
              </a:xfrm>
              <a:blipFill rotWithShape="0">
                <a:blip r:embed="rId2"/>
                <a:stretch>
                  <a:fillRect l="-2742" t="-19355" b="-370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45</a:t>
            </a:fld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053200" y="1123641"/>
                <a:ext cx="7018550" cy="4063657"/>
              </a:xfrm>
              <a:prstGeom prst="roundRect">
                <a:avLst/>
              </a:prstGeom>
              <a:solidFill>
                <a:srgbClr val="3333CC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rtl="0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 b="1" u="sng" dirty="0" smtClean="0">
                    <a:solidFill>
                      <a:schemeClr val="tx1"/>
                    </a:solidFill>
                  </a:rPr>
                  <a:t>Theorem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400" dirty="0">
                    <a:solidFill>
                      <a:schemeClr val="tx1"/>
                    </a:solidFill>
                  </a:rPr>
                  <a:t> If the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true representations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satisfy</a:t>
                </a:r>
              </a:p>
              <a:p>
                <a:pPr algn="l" rtl="0"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𝐃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l" rtl="0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And the error thresholds 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𝐃𝐂𝐏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  <m:sup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sup>
                    </m:sSubSup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are</a:t>
                </a:r>
              </a:p>
              <a:p>
                <a:pPr algn="l" rtl="0"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𝐄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𝚪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p>
                              </m:sSubSup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l" rtl="0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Then the set of solutions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𝚪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obtained by solving this problem must </a:t>
                </a:r>
                <a:r>
                  <a:rPr lang="en-US" sz="2400" dirty="0">
                    <a:solidFill>
                      <a:schemeClr val="tx1"/>
                    </a:solidFill>
                  </a:rPr>
                  <a:t>be close to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 true ones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l" rtl="0"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he-I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e-IL" sz="2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𝚪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he-IL" sz="2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e-IL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e-IL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00" y="1123641"/>
                <a:ext cx="7018550" cy="4063657"/>
              </a:xfrm>
              <a:prstGeom prst="roundRect">
                <a:avLst/>
              </a:prstGeom>
              <a:blipFill rotWithShape="0">
                <a:blip r:embed="rId3"/>
                <a:stretch>
                  <a:fillRect t="-1349"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28"/>
          <p:cNvSpPr>
            <a:spLocks/>
          </p:cNvSpPr>
          <p:nvPr/>
        </p:nvSpPr>
        <p:spPr bwMode="auto">
          <a:xfrm flipH="1">
            <a:off x="131138" y="2771195"/>
            <a:ext cx="922062" cy="768548"/>
          </a:xfrm>
          <a:custGeom>
            <a:avLst/>
            <a:gdLst>
              <a:gd name="T0" fmla="*/ 2147483647 w 567"/>
              <a:gd name="T1" fmla="*/ 2147483647 h 446"/>
              <a:gd name="T2" fmla="*/ 2147483647 w 567"/>
              <a:gd name="T3" fmla="*/ 2147483647 h 446"/>
              <a:gd name="T4" fmla="*/ 2147483647 w 567"/>
              <a:gd name="T5" fmla="*/ 0 h 446"/>
              <a:gd name="T6" fmla="*/ 2147483647 w 567"/>
              <a:gd name="T7" fmla="*/ 2147483647 h 446"/>
              <a:gd name="T8" fmla="*/ 2147483647 w 567"/>
              <a:gd name="T9" fmla="*/ 2147483647 h 446"/>
              <a:gd name="T10" fmla="*/ 2147483647 w 567"/>
              <a:gd name="T11" fmla="*/ 2147483647 h 446"/>
              <a:gd name="T12" fmla="*/ 2147483647 w 567"/>
              <a:gd name="T13" fmla="*/ 2147483647 h 446"/>
              <a:gd name="T14" fmla="*/ 2147483647 w 567"/>
              <a:gd name="T15" fmla="*/ 2147483647 h 446"/>
              <a:gd name="T16" fmla="*/ 2147483647 w 567"/>
              <a:gd name="T17" fmla="*/ 2147483647 h 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7"/>
              <a:gd name="T28" fmla="*/ 0 h 446"/>
              <a:gd name="T29" fmla="*/ 567 w 567"/>
              <a:gd name="T30" fmla="*/ 446 h 4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7" h="446">
                <a:moveTo>
                  <a:pt x="532" y="30"/>
                </a:moveTo>
                <a:cubicBezTo>
                  <a:pt x="497" y="25"/>
                  <a:pt x="300" y="175"/>
                  <a:pt x="261" y="170"/>
                </a:cubicBezTo>
                <a:cubicBezTo>
                  <a:pt x="222" y="165"/>
                  <a:pt x="338" y="0"/>
                  <a:pt x="296" y="0"/>
                </a:cubicBezTo>
                <a:cubicBezTo>
                  <a:pt x="254" y="0"/>
                  <a:pt x="0" y="98"/>
                  <a:pt x="11" y="170"/>
                </a:cubicBezTo>
                <a:cubicBezTo>
                  <a:pt x="22" y="242"/>
                  <a:pt x="318" y="416"/>
                  <a:pt x="361" y="431"/>
                </a:cubicBezTo>
                <a:cubicBezTo>
                  <a:pt x="404" y="446"/>
                  <a:pt x="244" y="276"/>
                  <a:pt x="271" y="260"/>
                </a:cubicBezTo>
                <a:cubicBezTo>
                  <a:pt x="298" y="244"/>
                  <a:pt x="494" y="346"/>
                  <a:pt x="527" y="336"/>
                </a:cubicBezTo>
                <a:cubicBezTo>
                  <a:pt x="560" y="326"/>
                  <a:pt x="467" y="253"/>
                  <a:pt x="471" y="200"/>
                </a:cubicBezTo>
                <a:cubicBezTo>
                  <a:pt x="475" y="147"/>
                  <a:pt x="567" y="35"/>
                  <a:pt x="532" y="30"/>
                </a:cubicBezTo>
                <a:close/>
              </a:path>
            </a:pathLst>
          </a:custGeom>
          <a:solidFill>
            <a:srgbClr val="3333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2335" y="5227036"/>
            <a:ext cx="5100280" cy="830997"/>
          </a:xfrm>
          <a:prstGeom prst="rect">
            <a:avLst/>
          </a:prstGeom>
          <a:solidFill>
            <a:srgbClr val="595959"/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The problem CNN aims to solve is stable under </a:t>
            </a:r>
            <a:r>
              <a:rPr lang="en-US" sz="2400" dirty="0"/>
              <a:t>certain </a:t>
            </a:r>
            <a:r>
              <a:rPr lang="en-US" sz="2400" dirty="0" smtClean="0"/>
              <a:t>conditions</a:t>
            </a:r>
            <a:endParaRPr lang="he-IL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06964" y="6338858"/>
            <a:ext cx="296478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[Papyan, </a:t>
            </a:r>
            <a:r>
              <a:rPr lang="en-US" sz="2000" dirty="0" err="1">
                <a:solidFill>
                  <a:srgbClr val="FFFF00"/>
                </a:solidFill>
              </a:rPr>
              <a:t>Sulam</a:t>
            </a:r>
            <a:r>
              <a:rPr lang="en-US" sz="2000" dirty="0">
                <a:solidFill>
                  <a:srgbClr val="FFFF00"/>
                </a:solidFill>
              </a:rPr>
              <a:t> &amp; </a:t>
            </a:r>
            <a:r>
              <a:rPr lang="en-US" sz="2000" dirty="0" err="1">
                <a:solidFill>
                  <a:srgbClr val="FFFF00"/>
                </a:solidFill>
              </a:rPr>
              <a:t>Elad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‘16</a:t>
            </a:r>
            <a:r>
              <a:rPr lang="en-US" sz="2000" dirty="0">
                <a:solidFill>
                  <a:srgbClr val="FFFF00"/>
                </a:solidFill>
              </a:rPr>
              <a:t>]</a:t>
            </a:r>
            <a:endParaRPr lang="he-IL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4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8" grpId="1" animBg="1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LT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46</a:t>
            </a:fld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922063" y="1091032"/>
                <a:ext cx="8221938" cy="3502373"/>
              </a:xfrm>
              <a:prstGeom prst="roundRect">
                <a:avLst/>
              </a:prstGeom>
              <a:solidFill>
                <a:srgbClr val="3333CC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rtl="0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 b="1" u="sng" dirty="0" smtClean="0">
                    <a:solidFill>
                      <a:schemeClr val="tx1"/>
                    </a:solidFill>
                  </a:rPr>
                  <a:t>Theorem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p>
                    </m:sSubSup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𝚪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𝚪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sup>
                                </m:sSubSup>
                              </m:e>
                            </m:d>
                          </m:den>
                        </m:f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l" rtl="0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Then the layered </a:t>
                </a:r>
                <a:r>
                  <a:rPr lang="en-US" sz="2400" dirty="0">
                    <a:solidFill>
                      <a:srgbClr val="00FF00"/>
                    </a:solidFill>
                  </a:rPr>
                  <a:t>hard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thresholding will*</a:t>
                </a:r>
              </a:p>
              <a:p>
                <a:pPr marL="457200" indent="-457200" algn="l" rtl="0">
                  <a:spcBef>
                    <a:spcPts val="100"/>
                  </a:spcBef>
                  <a:spcAft>
                    <a:spcPts val="100"/>
                  </a:spcAft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 Find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the correct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supports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spcBef>
                    <a:spcPts val="100"/>
                  </a:spcBef>
                  <a:spcAft>
                    <a:spcPts val="100"/>
                  </a:spcAft>
                  <a:buFontTx/>
                  <a:buAutoNum type="arabicPeriod"/>
                </a:pPr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LT</m:t>
                                </m:r>
                              </m:sup>
                            </m:sSubSup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bSup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p>
                    </m:sSubSup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l" rtl="0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We have defined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sub>
                      <m:sup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𝐄</m:t>
                            </m:r>
                          </m:e>
                        </m:d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and</a:t>
                </a:r>
              </a:p>
              <a:p>
                <a:pPr algn="l" rtl="0"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𝚪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p>
                          </m:sSubSup>
                        </m:e>
                      </m:ra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𝚪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p>
                              </m:sSubSup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63" y="1091032"/>
                <a:ext cx="8221938" cy="350237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70657" y="4744090"/>
            <a:ext cx="6724749" cy="1200329"/>
          </a:xfrm>
          <a:prstGeom prst="rect">
            <a:avLst/>
          </a:prstGeom>
          <a:solidFill>
            <a:srgbClr val="595959"/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The stability of the forward pass is guaranteed if the underlying representations are </a:t>
            </a:r>
            <a:r>
              <a:rPr lang="en-US" sz="2400" b="1" dirty="0" smtClean="0">
                <a:solidFill>
                  <a:srgbClr val="00B0F0"/>
                </a:solidFill>
              </a:rPr>
              <a:t>locally</a:t>
            </a:r>
            <a:r>
              <a:rPr lang="en-US" sz="2400" dirty="0" smtClean="0"/>
              <a:t> sparse and the noise is </a:t>
            </a:r>
            <a:r>
              <a:rPr lang="en-US" sz="2400" b="1" dirty="0" smtClean="0">
                <a:solidFill>
                  <a:srgbClr val="00B0F0"/>
                </a:solidFill>
              </a:rPr>
              <a:t>locally</a:t>
            </a:r>
            <a:r>
              <a:rPr lang="en-US" sz="2400" dirty="0" smtClean="0"/>
              <a:t> bounded</a:t>
            </a:r>
            <a:endParaRPr lang="he-IL" sz="2400" dirty="0"/>
          </a:p>
        </p:txBody>
      </p:sp>
      <p:sp>
        <p:nvSpPr>
          <p:cNvPr id="11" name="Rectangle 10"/>
          <p:cNvSpPr/>
          <p:nvPr/>
        </p:nvSpPr>
        <p:spPr>
          <a:xfrm>
            <a:off x="3293848" y="1948573"/>
            <a:ext cx="678392" cy="461665"/>
          </a:xfrm>
          <a:prstGeom prst="rect">
            <a:avLst/>
          </a:prstGeom>
          <a:solidFill>
            <a:srgbClr val="3333CC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FF00"/>
                </a:solidFill>
              </a:rPr>
              <a:t>soft</a:t>
            </a:r>
            <a:endParaRPr lang="he-IL" sz="2400" dirty="0">
              <a:solidFill>
                <a:srgbClr val="00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08925" y="6186616"/>
            <a:ext cx="364272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* For correctly chosen thresholds</a:t>
            </a:r>
            <a:endParaRPr lang="he-IL" sz="2000" dirty="0">
              <a:solidFill>
                <a:schemeClr val="tx1"/>
              </a:solidFill>
            </a:endParaRPr>
          </a:p>
        </p:txBody>
      </p:sp>
      <p:sp>
        <p:nvSpPr>
          <p:cNvPr id="16" name="Freeform 28"/>
          <p:cNvSpPr>
            <a:spLocks/>
          </p:cNvSpPr>
          <p:nvPr/>
        </p:nvSpPr>
        <p:spPr bwMode="auto">
          <a:xfrm flipH="1">
            <a:off x="0" y="1887424"/>
            <a:ext cx="922062" cy="768548"/>
          </a:xfrm>
          <a:custGeom>
            <a:avLst/>
            <a:gdLst>
              <a:gd name="T0" fmla="*/ 2147483647 w 567"/>
              <a:gd name="T1" fmla="*/ 2147483647 h 446"/>
              <a:gd name="T2" fmla="*/ 2147483647 w 567"/>
              <a:gd name="T3" fmla="*/ 2147483647 h 446"/>
              <a:gd name="T4" fmla="*/ 2147483647 w 567"/>
              <a:gd name="T5" fmla="*/ 0 h 446"/>
              <a:gd name="T6" fmla="*/ 2147483647 w 567"/>
              <a:gd name="T7" fmla="*/ 2147483647 h 446"/>
              <a:gd name="T8" fmla="*/ 2147483647 w 567"/>
              <a:gd name="T9" fmla="*/ 2147483647 h 446"/>
              <a:gd name="T10" fmla="*/ 2147483647 w 567"/>
              <a:gd name="T11" fmla="*/ 2147483647 h 446"/>
              <a:gd name="T12" fmla="*/ 2147483647 w 567"/>
              <a:gd name="T13" fmla="*/ 2147483647 h 446"/>
              <a:gd name="T14" fmla="*/ 2147483647 w 567"/>
              <a:gd name="T15" fmla="*/ 2147483647 h 446"/>
              <a:gd name="T16" fmla="*/ 2147483647 w 567"/>
              <a:gd name="T17" fmla="*/ 2147483647 h 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7"/>
              <a:gd name="T28" fmla="*/ 0 h 446"/>
              <a:gd name="T29" fmla="*/ 567 w 567"/>
              <a:gd name="T30" fmla="*/ 446 h 4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7" h="446">
                <a:moveTo>
                  <a:pt x="532" y="30"/>
                </a:moveTo>
                <a:cubicBezTo>
                  <a:pt x="497" y="25"/>
                  <a:pt x="300" y="175"/>
                  <a:pt x="261" y="170"/>
                </a:cubicBezTo>
                <a:cubicBezTo>
                  <a:pt x="222" y="165"/>
                  <a:pt x="338" y="0"/>
                  <a:pt x="296" y="0"/>
                </a:cubicBezTo>
                <a:cubicBezTo>
                  <a:pt x="254" y="0"/>
                  <a:pt x="0" y="98"/>
                  <a:pt x="11" y="170"/>
                </a:cubicBezTo>
                <a:cubicBezTo>
                  <a:pt x="22" y="242"/>
                  <a:pt x="318" y="416"/>
                  <a:pt x="361" y="431"/>
                </a:cubicBezTo>
                <a:cubicBezTo>
                  <a:pt x="404" y="446"/>
                  <a:pt x="244" y="276"/>
                  <a:pt x="271" y="260"/>
                </a:cubicBezTo>
                <a:cubicBezTo>
                  <a:pt x="298" y="244"/>
                  <a:pt x="494" y="346"/>
                  <a:pt x="527" y="336"/>
                </a:cubicBezTo>
                <a:cubicBezTo>
                  <a:pt x="560" y="326"/>
                  <a:pt x="467" y="253"/>
                  <a:pt x="471" y="200"/>
                </a:cubicBezTo>
                <a:cubicBezTo>
                  <a:pt x="475" y="147"/>
                  <a:pt x="567" y="35"/>
                  <a:pt x="532" y="30"/>
                </a:cubicBezTo>
                <a:close/>
              </a:path>
            </a:pathLst>
          </a:custGeom>
          <a:solidFill>
            <a:srgbClr val="3333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3612" y="3974838"/>
            <a:ext cx="552984" cy="461665"/>
          </a:xfrm>
          <a:prstGeom prst="rect">
            <a:avLst/>
          </a:prstGeom>
          <a:solidFill>
            <a:srgbClr val="3333CC"/>
          </a:solidFill>
        </p:spPr>
        <p:txBody>
          <a:bodyPr wrap="square">
            <a:spAutoFit/>
          </a:bodyPr>
          <a:lstStyle/>
          <a:p>
            <a:pPr algn="ctr"/>
            <a:endParaRPr lang="he-IL" sz="2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6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11" grpId="0" animBg="1"/>
      <p:bldP spid="11" grpId="1" animBg="1"/>
      <p:bldP spid="15" grpId="0"/>
      <p:bldP spid="16" grpId="0" animBg="1"/>
      <p:bldP spid="17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the Forward Pass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" y="1219200"/>
                <a:ext cx="8896350" cy="4952104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The stability analysis reveals several inherent limitations of the forward pass algorithm:</a:t>
                </a:r>
              </a:p>
              <a:p>
                <a:pPr lvl="1" algn="l" rtl="0"/>
                <a:r>
                  <a:rPr lang="en-US" sz="2200" dirty="0" smtClean="0"/>
                  <a:t>Even </a:t>
                </a:r>
                <a:r>
                  <a:rPr lang="en-US" sz="2200" dirty="0"/>
                  <a:t>in the noiseless </a:t>
                </a:r>
                <a:r>
                  <a:rPr lang="en-US" sz="2200" dirty="0" smtClean="0"/>
                  <a:t>case, it is incapable of recovering the solution of the DCP problem.</a:t>
                </a:r>
              </a:p>
              <a:p>
                <a:pPr lvl="1" algn="l" rtl="0"/>
                <a:r>
                  <a:rPr lang="en-US" sz="2200" dirty="0" smtClean="0"/>
                  <a:t>Its success depends on the ratio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𝚪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sup>
                        </m:sSubSup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𝚪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200" dirty="0" smtClean="0"/>
                  <a:t>. This </a:t>
                </a:r>
                <a:r>
                  <a:rPr lang="en-US" sz="2200" dirty="0"/>
                  <a:t>is </a:t>
                </a:r>
                <a:r>
                  <a:rPr lang="en-US" sz="2200" dirty="0" smtClean="0"/>
                  <a:t>a </a:t>
                </a:r>
                <a:r>
                  <a:rPr lang="en-US" sz="2200" dirty="0"/>
                  <a:t>direct consequence of the forward pass algorithm relying on </a:t>
                </a:r>
                <a:r>
                  <a:rPr lang="en-US" sz="2200" dirty="0" smtClean="0"/>
                  <a:t>the </a:t>
                </a:r>
                <a:r>
                  <a:rPr lang="en-US" sz="2200" dirty="0"/>
                  <a:t>simple thresholding </a:t>
                </a:r>
                <a:r>
                  <a:rPr lang="en-US" sz="2200" dirty="0" smtClean="0"/>
                  <a:t>operator.</a:t>
                </a:r>
              </a:p>
              <a:p>
                <a:pPr lvl="1" algn="l" rtl="0"/>
                <a:r>
                  <a:rPr lang="en-US" sz="2200" dirty="0" smtClean="0"/>
                  <a:t>The distance between the true sparse vector and the estimated one increases exponentially as function of the layer depth.</a:t>
                </a:r>
              </a:p>
              <a:p>
                <a:pPr algn="l" rtl="0"/>
                <a:r>
                  <a:rPr lang="en-US" sz="2400" dirty="0" smtClean="0"/>
                  <a:t>In the next and final part we propose a new algorithm attempting to solve some of these problems.</a:t>
                </a:r>
                <a:endParaRPr lang="he-I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" y="1219200"/>
                <a:ext cx="8896350" cy="4952104"/>
              </a:xfrm>
              <a:blipFill rotWithShape="0">
                <a:blip r:embed="rId2"/>
                <a:stretch>
                  <a:fillRect l="-960" t="-1724" r="-10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47</a:t>
            </a:fld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491" y="2027870"/>
            <a:ext cx="331200" cy="46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544" y="2746143"/>
            <a:ext cx="313147" cy="46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691" y="3678004"/>
            <a:ext cx="312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9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48</a:t>
            </a:fld>
            <a:endParaRPr lang="he-IL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23887" y="2070130"/>
            <a:ext cx="7886700" cy="96663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Next?</a:t>
            </a:r>
            <a:endParaRPr lang="he-IL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23886" y="1185708"/>
            <a:ext cx="7886700" cy="88442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Part </a:t>
            </a:r>
            <a:r>
              <a:rPr lang="en-US" dirty="0" smtClean="0"/>
              <a:t>IV</a:t>
            </a:r>
            <a:endParaRPr lang="he-I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975" y="6180084"/>
            <a:ext cx="499226" cy="672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4763" y="3036764"/>
            <a:ext cx="914399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srgbClr val="FFFF00"/>
                </a:solidFill>
              </a:rPr>
              <a:t>Convolutional Neural Networks </a:t>
            </a:r>
            <a:r>
              <a:rPr lang="en-US" sz="2400" dirty="0"/>
              <a:t>Analyzed </a:t>
            </a:r>
            <a:r>
              <a:rPr lang="en-US" sz="2400" dirty="0" smtClean="0"/>
              <a:t>via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FF00"/>
                </a:solidFill>
              </a:rPr>
              <a:t>Convolutional </a:t>
            </a:r>
            <a:r>
              <a:rPr lang="en-US" sz="2400" dirty="0">
                <a:solidFill>
                  <a:srgbClr val="FFFF00"/>
                </a:solidFill>
              </a:rPr>
              <a:t>Sparse </a:t>
            </a:r>
            <a:r>
              <a:rPr lang="en-US" sz="2400" dirty="0" smtClean="0">
                <a:solidFill>
                  <a:srgbClr val="FFFF00"/>
                </a:solidFill>
              </a:rPr>
              <a:t>Coding</a:t>
            </a:r>
          </a:p>
          <a:p>
            <a:pPr algn="ctr" rtl="0"/>
            <a:endParaRPr lang="en-US" sz="1100" dirty="0"/>
          </a:p>
          <a:p>
            <a:pPr algn="ctr" rtl="0"/>
            <a:r>
              <a:rPr lang="en-US" sz="2400" dirty="0"/>
              <a:t>Vardan </a:t>
            </a:r>
            <a:r>
              <a:rPr lang="en-US" sz="2400" dirty="0" smtClean="0"/>
              <a:t>Papyan, </a:t>
            </a:r>
            <a:r>
              <a:rPr lang="en-US" sz="2400" dirty="0" err="1" smtClean="0"/>
              <a:t>Yaniv</a:t>
            </a:r>
            <a:r>
              <a:rPr lang="en-US" sz="2400" dirty="0" smtClean="0"/>
              <a:t> Romano </a:t>
            </a:r>
            <a:r>
              <a:rPr lang="en-US" sz="2400" dirty="0"/>
              <a:t>and Michael </a:t>
            </a:r>
            <a:r>
              <a:rPr lang="en-US" sz="2400" dirty="0" err="1" smtClean="0"/>
              <a:t>Elad</a:t>
            </a:r>
            <a:endParaRPr lang="en-US" sz="2400" dirty="0" smtClean="0"/>
          </a:p>
        </p:txBody>
      </p:sp>
      <p:pic>
        <p:nvPicPr>
          <p:cNvPr id="10" name="Picture 8" descr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50" y="4432263"/>
            <a:ext cx="1442310" cy="14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75" y="4432264"/>
            <a:ext cx="1379053" cy="144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Basis Pursuit (Noiseless)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400" b="1" dirty="0" smtClean="0"/>
                  <a:t>Our Goal:</a:t>
                </a:r>
              </a:p>
              <a:p>
                <a:pPr algn="l" rtl="0"/>
                <a:endParaRPr lang="en-US" sz="2400" dirty="0"/>
              </a:p>
              <a:p>
                <a:pPr algn="l" rtl="0"/>
                <a:endParaRPr lang="en-US" sz="2400" dirty="0" smtClean="0"/>
              </a:p>
              <a:p>
                <a:pPr algn="l" rtl="0"/>
                <a:endParaRPr lang="en-US" sz="3200" dirty="0"/>
              </a:p>
              <a:p>
                <a:pPr algn="l" rtl="0"/>
                <a:r>
                  <a:rPr lang="en-US" sz="2400" dirty="0" smtClean="0">
                    <a:solidFill>
                      <a:schemeClr val="tx1"/>
                    </a:solidFill>
                  </a:rPr>
                  <a:t>Layered thresholding: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𝚪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𝐃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 rtl="0"/>
                <a:r>
                  <a:rPr lang="en-US" sz="2400" dirty="0"/>
                  <a:t>Thresholding is the simplest pursuit known in the </a:t>
                </a:r>
                <a:r>
                  <a:rPr lang="en-US" sz="2400" dirty="0" smtClean="0"/>
                  <a:t>field of </a:t>
                </a:r>
                <a:r>
                  <a:rPr lang="en-US" sz="2400" dirty="0"/>
                  <a:t>sparsity</a:t>
                </a:r>
                <a:r>
                  <a:rPr lang="en-US" sz="2400" dirty="0" smtClean="0"/>
                  <a:t>.</a:t>
                </a:r>
              </a:p>
              <a:p>
                <a:pPr algn="l" rtl="0"/>
                <a:r>
                  <a:rPr lang="en-US" sz="2400" dirty="0" smtClean="0"/>
                  <a:t>Layered BP:</a:t>
                </a:r>
                <a:endParaRPr lang="en-US" sz="2400" dirty="0">
                  <a:solidFill>
                    <a:srgbClr val="00FFFF"/>
                  </a:solidFill>
                </a:endParaRPr>
              </a:p>
              <a:p>
                <a:pPr algn="l" rtl="0"/>
                <a:endParaRPr lang="he-IL" sz="2400" dirty="0"/>
              </a:p>
            </p:txBody>
          </p:sp>
        </mc:Choice>
        <mc:Fallback xmlns="">
          <p:sp>
            <p:nvSpPr>
              <p:cNvPr id="13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0" t="-18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49</a:t>
            </a:fld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lowchart: Process 19"/>
              <p:cNvSpPr/>
              <p:nvPr/>
            </p:nvSpPr>
            <p:spPr>
              <a:xfrm>
                <a:off x="124218" y="5399354"/>
                <a:ext cx="5117399" cy="637738"/>
              </a:xfrm>
              <a:prstGeom prst="flowChartProcess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LBP</m:t>
                          </m:r>
                        </m:sup>
                      </m:sSubSup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𝚪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   </m:t>
                          </m:r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LBP</m:t>
                              </m:r>
                            </m:sup>
                          </m:sSubSup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Flowchart: Process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18" y="5399354"/>
                <a:ext cx="5117399" cy="637738"/>
              </a:xfrm>
              <a:prstGeom prst="flowChartProcess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975" y="6180084"/>
            <a:ext cx="499226" cy="672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Process 11"/>
              <p:cNvSpPr/>
              <p:nvPr/>
            </p:nvSpPr>
            <p:spPr>
              <a:xfrm>
                <a:off x="2044244" y="4205332"/>
                <a:ext cx="4643661" cy="647391"/>
              </a:xfrm>
              <a:prstGeom prst="flowChartProcess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LBP</m:t>
                          </m:r>
                        </m:sup>
                      </m:sSubSup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𝚪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Flowchart: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244" y="4205332"/>
                <a:ext cx="4643661" cy="647391"/>
              </a:xfrm>
              <a:prstGeom prst="flowChartProcess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57462" y="4670329"/>
            <a:ext cx="1554047" cy="777596"/>
            <a:chOff x="2703720" y="3472456"/>
            <a:chExt cx="2131973" cy="1510882"/>
          </a:xfrm>
          <a:solidFill>
            <a:srgbClr val="FF0000"/>
          </a:solidFill>
        </p:grpSpPr>
        <p:sp>
          <p:nvSpPr>
            <p:cNvPr id="16" name="Freeform 15"/>
            <p:cNvSpPr/>
            <p:nvPr/>
          </p:nvSpPr>
          <p:spPr>
            <a:xfrm>
              <a:off x="2703720" y="3472456"/>
              <a:ext cx="1107540" cy="707878"/>
            </a:xfrm>
            <a:custGeom>
              <a:avLst/>
              <a:gdLst>
                <a:gd name="connsiteX0" fmla="*/ 0 w 1081043"/>
                <a:gd name="connsiteY0" fmla="*/ 0 h 707878"/>
                <a:gd name="connsiteX1" fmla="*/ 0 w 1081043"/>
                <a:gd name="connsiteY1" fmla="*/ 0 h 707878"/>
                <a:gd name="connsiteX2" fmla="*/ 176970 w 1081043"/>
                <a:gd name="connsiteY2" fmla="*/ 0 h 707878"/>
                <a:gd name="connsiteX3" fmla="*/ 176970 w 1081043"/>
                <a:gd name="connsiteY3" fmla="*/ 2 h 707878"/>
                <a:gd name="connsiteX4" fmla="*/ 192969 w 1081043"/>
                <a:gd name="connsiteY4" fmla="*/ 126218 h 707878"/>
                <a:gd name="connsiteX5" fmla="*/ 206342 w 1081043"/>
                <a:gd name="connsiteY5" fmla="*/ 165715 h 707878"/>
                <a:gd name="connsiteX6" fmla="*/ 237310 w 1081043"/>
                <a:gd name="connsiteY6" fmla="*/ 245373 h 707878"/>
                <a:gd name="connsiteX7" fmla="*/ 262448 w 1081043"/>
                <a:gd name="connsiteY7" fmla="*/ 288572 h 707878"/>
                <a:gd name="connsiteX8" fmla="*/ 307661 w 1081043"/>
                <a:gd name="connsiteY8" fmla="*/ 355514 h 707878"/>
                <a:gd name="connsiteX9" fmla="*/ 342876 w 1081043"/>
                <a:gd name="connsiteY9" fmla="*/ 396578 h 707878"/>
                <a:gd name="connsiteX10" fmla="*/ 401947 w 1081043"/>
                <a:gd name="connsiteY10" fmla="*/ 454762 h 707878"/>
                <a:gd name="connsiteX11" fmla="*/ 445224 w 1081043"/>
                <a:gd name="connsiteY11" fmla="*/ 491049 h 707878"/>
                <a:gd name="connsiteX12" fmla="*/ 518809 w 1081043"/>
                <a:gd name="connsiteY12" fmla="*/ 541399 h 707878"/>
                <a:gd name="connsiteX13" fmla="*/ 567108 w 1081043"/>
                <a:gd name="connsiteY13" fmla="*/ 570882 h 707878"/>
                <a:gd name="connsiteX14" fmla="*/ 659902 w 1081043"/>
                <a:gd name="connsiteY14" fmla="*/ 614350 h 707878"/>
                <a:gd name="connsiteX15" fmla="*/ 706147 w 1081043"/>
                <a:gd name="connsiteY15" fmla="*/ 634399 h 707878"/>
                <a:gd name="connsiteX16" fmla="*/ 859939 w 1081043"/>
                <a:gd name="connsiteY16" fmla="*/ 679704 h 707878"/>
                <a:gd name="connsiteX17" fmla="*/ 859940 w 1081043"/>
                <a:gd name="connsiteY17" fmla="*/ 679704 h 707878"/>
                <a:gd name="connsiteX18" fmla="*/ 1024743 w 1081043"/>
                <a:gd name="connsiteY18" fmla="*/ 703080 h 707878"/>
                <a:gd name="connsiteX19" fmla="*/ 1081043 w 1081043"/>
                <a:gd name="connsiteY19" fmla="*/ 699545 h 707878"/>
                <a:gd name="connsiteX20" fmla="*/ 1081043 w 1081043"/>
                <a:gd name="connsiteY20" fmla="*/ 707877 h 707878"/>
                <a:gd name="connsiteX21" fmla="*/ 948316 w 1081043"/>
                <a:gd name="connsiteY21" fmla="*/ 707878 h 707878"/>
                <a:gd name="connsiteX22" fmla="*/ 917543 w 1081043"/>
                <a:gd name="connsiteY22" fmla="*/ 705562 h 707878"/>
                <a:gd name="connsiteX23" fmla="*/ 876208 w 1081043"/>
                <a:gd name="connsiteY23" fmla="*/ 705830 h 707878"/>
                <a:gd name="connsiteX24" fmla="*/ 761290 w 1081043"/>
                <a:gd name="connsiteY24" fmla="*/ 693804 h 707878"/>
                <a:gd name="connsiteX25" fmla="*/ 757198 w 1081043"/>
                <a:gd name="connsiteY25" fmla="*/ 693497 h 707878"/>
                <a:gd name="connsiteX26" fmla="*/ 751441 w 1081043"/>
                <a:gd name="connsiteY26" fmla="*/ 692163 h 707878"/>
                <a:gd name="connsiteX27" fmla="*/ 642287 w 1081043"/>
                <a:gd name="connsiteY27" fmla="*/ 670007 h 707878"/>
                <a:gd name="connsiteX28" fmla="*/ 601402 w 1081043"/>
                <a:gd name="connsiteY28" fmla="*/ 657397 h 707878"/>
                <a:gd name="connsiteX29" fmla="*/ 579189 w 1081043"/>
                <a:gd name="connsiteY29" fmla="*/ 652250 h 707878"/>
                <a:gd name="connsiteX30" fmla="*/ 561575 w 1081043"/>
                <a:gd name="connsiteY30" fmla="*/ 645113 h 707878"/>
                <a:gd name="connsiteX31" fmla="*/ 531505 w 1081043"/>
                <a:gd name="connsiteY31" fmla="*/ 635839 h 707878"/>
                <a:gd name="connsiteX32" fmla="*/ 426715 w 1081043"/>
                <a:gd name="connsiteY32" fmla="*/ 591182 h 707878"/>
                <a:gd name="connsiteX33" fmla="*/ 422176 w 1081043"/>
                <a:gd name="connsiteY33" fmla="*/ 588634 h 707878"/>
                <a:gd name="connsiteX34" fmla="*/ 418104 w 1081043"/>
                <a:gd name="connsiteY34" fmla="*/ 586984 h 707878"/>
                <a:gd name="connsiteX35" fmla="*/ 406406 w 1081043"/>
                <a:gd name="connsiteY35" fmla="*/ 579779 h 707878"/>
                <a:gd name="connsiteX36" fmla="*/ 331901 w 1081043"/>
                <a:gd name="connsiteY36" fmla="*/ 537947 h 707878"/>
                <a:gd name="connsiteX37" fmla="*/ 294049 w 1081043"/>
                <a:gd name="connsiteY37" fmla="*/ 510580 h 707878"/>
                <a:gd name="connsiteX38" fmla="*/ 277756 w 1081043"/>
                <a:gd name="connsiteY38" fmla="*/ 500545 h 707878"/>
                <a:gd name="connsiteX39" fmla="*/ 268153 w 1081043"/>
                <a:gd name="connsiteY39" fmla="*/ 491858 h 707878"/>
                <a:gd name="connsiteX40" fmla="*/ 247664 w 1081043"/>
                <a:gd name="connsiteY40" fmla="*/ 477044 h 707878"/>
                <a:gd name="connsiteX41" fmla="*/ 222516 w 1081043"/>
                <a:gd name="connsiteY41" fmla="*/ 450569 h 707878"/>
                <a:gd name="connsiteX42" fmla="*/ 161958 w 1081043"/>
                <a:gd name="connsiteY42" fmla="*/ 395781 h 707878"/>
                <a:gd name="connsiteX43" fmla="*/ 134154 w 1081043"/>
                <a:gd name="connsiteY43" fmla="*/ 357545 h 707878"/>
                <a:gd name="connsiteX44" fmla="*/ 113467 w 1081043"/>
                <a:gd name="connsiteY44" fmla="*/ 335766 h 707878"/>
                <a:gd name="connsiteX45" fmla="*/ 101114 w 1081043"/>
                <a:gd name="connsiteY45" fmla="*/ 312107 h 707878"/>
                <a:gd name="connsiteX46" fmla="*/ 74524 w 1081043"/>
                <a:gd name="connsiteY46" fmla="*/ 275538 h 707878"/>
                <a:gd name="connsiteX47" fmla="*/ 45182 w 1081043"/>
                <a:gd name="connsiteY47" fmla="*/ 204981 h 707878"/>
                <a:gd name="connsiteX48" fmla="*/ 29215 w 1081043"/>
                <a:gd name="connsiteY48" fmla="*/ 174400 h 707878"/>
                <a:gd name="connsiteX49" fmla="*/ 27023 w 1081043"/>
                <a:gd name="connsiteY49" fmla="*/ 161315 h 707878"/>
                <a:gd name="connsiteX50" fmla="*/ 19267 w 1081043"/>
                <a:gd name="connsiteY50" fmla="*/ 142662 h 707878"/>
                <a:gd name="connsiteX51" fmla="*/ 0 w 1081043"/>
                <a:gd name="connsiteY51" fmla="*/ 0 h 70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81043" h="707878">
                  <a:moveTo>
                    <a:pt x="0" y="0"/>
                  </a:moveTo>
                  <a:lnTo>
                    <a:pt x="0" y="0"/>
                  </a:lnTo>
                  <a:lnTo>
                    <a:pt x="176970" y="0"/>
                  </a:lnTo>
                  <a:lnTo>
                    <a:pt x="176970" y="2"/>
                  </a:lnTo>
                  <a:lnTo>
                    <a:pt x="192969" y="126218"/>
                  </a:lnTo>
                  <a:lnTo>
                    <a:pt x="206342" y="165715"/>
                  </a:lnTo>
                  <a:lnTo>
                    <a:pt x="237310" y="245373"/>
                  </a:lnTo>
                  <a:lnTo>
                    <a:pt x="262448" y="288572"/>
                  </a:lnTo>
                  <a:lnTo>
                    <a:pt x="307661" y="355514"/>
                  </a:lnTo>
                  <a:lnTo>
                    <a:pt x="342876" y="396578"/>
                  </a:lnTo>
                  <a:lnTo>
                    <a:pt x="401947" y="454762"/>
                  </a:lnTo>
                  <a:lnTo>
                    <a:pt x="445224" y="491049"/>
                  </a:lnTo>
                  <a:lnTo>
                    <a:pt x="518809" y="541399"/>
                  </a:lnTo>
                  <a:lnTo>
                    <a:pt x="567108" y="570882"/>
                  </a:lnTo>
                  <a:lnTo>
                    <a:pt x="659902" y="614350"/>
                  </a:lnTo>
                  <a:lnTo>
                    <a:pt x="706147" y="634399"/>
                  </a:lnTo>
                  <a:lnTo>
                    <a:pt x="859939" y="679704"/>
                  </a:lnTo>
                  <a:lnTo>
                    <a:pt x="859940" y="679704"/>
                  </a:lnTo>
                  <a:lnTo>
                    <a:pt x="1024743" y="703080"/>
                  </a:lnTo>
                  <a:lnTo>
                    <a:pt x="1081043" y="699545"/>
                  </a:lnTo>
                  <a:lnTo>
                    <a:pt x="1081043" y="707877"/>
                  </a:lnTo>
                  <a:lnTo>
                    <a:pt x="948316" y="707878"/>
                  </a:lnTo>
                  <a:lnTo>
                    <a:pt x="917543" y="705562"/>
                  </a:lnTo>
                  <a:lnTo>
                    <a:pt x="876208" y="705830"/>
                  </a:lnTo>
                  <a:lnTo>
                    <a:pt x="761290" y="693804"/>
                  </a:lnTo>
                  <a:lnTo>
                    <a:pt x="757198" y="693497"/>
                  </a:lnTo>
                  <a:lnTo>
                    <a:pt x="751441" y="692163"/>
                  </a:lnTo>
                  <a:lnTo>
                    <a:pt x="642287" y="670007"/>
                  </a:lnTo>
                  <a:lnTo>
                    <a:pt x="601402" y="657397"/>
                  </a:lnTo>
                  <a:lnTo>
                    <a:pt x="579189" y="652250"/>
                  </a:lnTo>
                  <a:lnTo>
                    <a:pt x="561575" y="645113"/>
                  </a:lnTo>
                  <a:lnTo>
                    <a:pt x="531505" y="635839"/>
                  </a:lnTo>
                  <a:cubicBezTo>
                    <a:pt x="495499" y="622687"/>
                    <a:pt x="460491" y="607787"/>
                    <a:pt x="426715" y="591182"/>
                  </a:cubicBezTo>
                  <a:lnTo>
                    <a:pt x="422176" y="588634"/>
                  </a:lnTo>
                  <a:lnTo>
                    <a:pt x="418104" y="586984"/>
                  </a:lnTo>
                  <a:lnTo>
                    <a:pt x="406406" y="579779"/>
                  </a:lnTo>
                  <a:lnTo>
                    <a:pt x="331901" y="537947"/>
                  </a:lnTo>
                  <a:lnTo>
                    <a:pt x="294049" y="510580"/>
                  </a:lnTo>
                  <a:lnTo>
                    <a:pt x="277756" y="500545"/>
                  </a:lnTo>
                  <a:lnTo>
                    <a:pt x="268153" y="491858"/>
                  </a:lnTo>
                  <a:lnTo>
                    <a:pt x="247664" y="477044"/>
                  </a:lnTo>
                  <a:lnTo>
                    <a:pt x="222516" y="450569"/>
                  </a:lnTo>
                  <a:lnTo>
                    <a:pt x="161958" y="395781"/>
                  </a:lnTo>
                  <a:lnTo>
                    <a:pt x="134154" y="357545"/>
                  </a:lnTo>
                  <a:lnTo>
                    <a:pt x="113467" y="335766"/>
                  </a:lnTo>
                  <a:lnTo>
                    <a:pt x="101114" y="312107"/>
                  </a:lnTo>
                  <a:lnTo>
                    <a:pt x="74524" y="275538"/>
                  </a:lnTo>
                  <a:lnTo>
                    <a:pt x="45182" y="204981"/>
                  </a:lnTo>
                  <a:lnTo>
                    <a:pt x="29215" y="174400"/>
                  </a:lnTo>
                  <a:lnTo>
                    <a:pt x="27023" y="161315"/>
                  </a:lnTo>
                  <a:lnTo>
                    <a:pt x="19267" y="142662"/>
                  </a:lnTo>
                  <a:cubicBezTo>
                    <a:pt x="6634" y="96581"/>
                    <a:pt x="0" y="48869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784764" y="4172461"/>
              <a:ext cx="1050929" cy="810877"/>
            </a:xfrm>
            <a:custGeom>
              <a:avLst/>
              <a:gdLst>
                <a:gd name="connsiteX0" fmla="*/ 0 w 1050930"/>
                <a:gd name="connsiteY0" fmla="*/ 0 h 707877"/>
                <a:gd name="connsiteX1" fmla="*/ 44242 w 1050930"/>
                <a:gd name="connsiteY1" fmla="*/ 0 h 707877"/>
                <a:gd name="connsiteX2" fmla="*/ 909689 w 1050930"/>
                <a:gd name="connsiteY2" fmla="*/ 418362 h 707877"/>
                <a:gd name="connsiteX3" fmla="*/ 962445 w 1050930"/>
                <a:gd name="connsiteY3" fmla="*/ 530908 h 707877"/>
                <a:gd name="connsiteX4" fmla="*/ 1050930 w 1050930"/>
                <a:gd name="connsiteY4" fmla="*/ 530908 h 707877"/>
                <a:gd name="connsiteX5" fmla="*/ 904074 w 1050930"/>
                <a:gd name="connsiteY5" fmla="*/ 707877 h 707877"/>
                <a:gd name="connsiteX6" fmla="*/ 696991 w 1050930"/>
                <a:gd name="connsiteY6" fmla="*/ 530908 h 707877"/>
                <a:gd name="connsiteX7" fmla="*/ 785476 w 1050930"/>
                <a:gd name="connsiteY7" fmla="*/ 530907 h 707877"/>
                <a:gd name="connsiteX8" fmla="*/ 735715 w 1050930"/>
                <a:gd name="connsiteY8" fmla="*/ 424751 h 707877"/>
                <a:gd name="connsiteX9" fmla="*/ 713596 w 1050930"/>
                <a:gd name="connsiteY9" fmla="*/ 392462 h 707877"/>
                <a:gd name="connsiteX10" fmla="*/ 665699 w 1050930"/>
                <a:gd name="connsiteY10" fmla="*/ 327597 h 707877"/>
                <a:gd name="connsiteX11" fmla="*/ 633053 w 1050930"/>
                <a:gd name="connsiteY11" fmla="*/ 293262 h 707877"/>
                <a:gd name="connsiteX12" fmla="*/ 577335 w 1050930"/>
                <a:gd name="connsiteY12" fmla="*/ 240584 h 707877"/>
                <a:gd name="connsiteX13" fmla="*/ 537024 w 1050930"/>
                <a:gd name="connsiteY13" fmla="*/ 208923 h 707877"/>
                <a:gd name="connsiteX14" fmla="*/ 472302 w 1050930"/>
                <a:gd name="connsiteY14" fmla="*/ 164815 h 707877"/>
                <a:gd name="connsiteX15" fmla="*/ 426543 w 1050930"/>
                <a:gd name="connsiteY15" fmla="*/ 137800 h 707877"/>
                <a:gd name="connsiteX16" fmla="*/ 351629 w 1050930"/>
                <a:gd name="connsiteY16" fmla="*/ 101309 h 707877"/>
                <a:gd name="connsiteX17" fmla="*/ 303342 w 1050930"/>
                <a:gd name="connsiteY17" fmla="*/ 80307 h 707877"/>
                <a:gd name="connsiteX18" fmla="*/ 213613 w 1050930"/>
                <a:gd name="connsiteY18" fmla="*/ 50745 h 707877"/>
                <a:gd name="connsiteX19" fmla="*/ 169321 w 1050930"/>
                <a:gd name="connsiteY19" fmla="*/ 37346 h 707877"/>
                <a:gd name="connsiteX20" fmla="*/ 26449 w 1050930"/>
                <a:gd name="connsiteY20" fmla="*/ 9993 h 707877"/>
                <a:gd name="connsiteX21" fmla="*/ 26448 w 1050930"/>
                <a:gd name="connsiteY21" fmla="*/ 9993 h 707877"/>
                <a:gd name="connsiteX22" fmla="*/ 0 w 1050930"/>
                <a:gd name="connsiteY22" fmla="*/ 8332 h 70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0930" h="707877">
                  <a:moveTo>
                    <a:pt x="0" y="0"/>
                  </a:moveTo>
                  <a:lnTo>
                    <a:pt x="44242" y="0"/>
                  </a:lnTo>
                  <a:cubicBezTo>
                    <a:pt x="422618" y="0"/>
                    <a:pt x="759065" y="167187"/>
                    <a:pt x="909689" y="418362"/>
                  </a:cubicBezTo>
                  <a:cubicBezTo>
                    <a:pt x="931206" y="454244"/>
                    <a:pt x="948932" y="491840"/>
                    <a:pt x="962445" y="530908"/>
                  </a:cubicBezTo>
                  <a:lnTo>
                    <a:pt x="1050930" y="530908"/>
                  </a:lnTo>
                  <a:lnTo>
                    <a:pt x="904074" y="707877"/>
                  </a:lnTo>
                  <a:lnTo>
                    <a:pt x="696991" y="530908"/>
                  </a:lnTo>
                  <a:cubicBezTo>
                    <a:pt x="726486" y="530908"/>
                    <a:pt x="755981" y="530907"/>
                    <a:pt x="785476" y="530907"/>
                  </a:cubicBezTo>
                  <a:lnTo>
                    <a:pt x="735715" y="424751"/>
                  </a:lnTo>
                  <a:lnTo>
                    <a:pt x="713596" y="392462"/>
                  </a:lnTo>
                  <a:lnTo>
                    <a:pt x="665699" y="327597"/>
                  </a:lnTo>
                  <a:lnTo>
                    <a:pt x="633053" y="293262"/>
                  </a:lnTo>
                  <a:lnTo>
                    <a:pt x="577335" y="240584"/>
                  </a:lnTo>
                  <a:lnTo>
                    <a:pt x="537024" y="208923"/>
                  </a:lnTo>
                  <a:lnTo>
                    <a:pt x="472302" y="164815"/>
                  </a:lnTo>
                  <a:lnTo>
                    <a:pt x="426543" y="137800"/>
                  </a:lnTo>
                  <a:lnTo>
                    <a:pt x="351629" y="101309"/>
                  </a:lnTo>
                  <a:lnTo>
                    <a:pt x="303342" y="80307"/>
                  </a:lnTo>
                  <a:lnTo>
                    <a:pt x="213613" y="50745"/>
                  </a:lnTo>
                  <a:lnTo>
                    <a:pt x="169321" y="37346"/>
                  </a:lnTo>
                  <a:lnTo>
                    <a:pt x="26449" y="9993"/>
                  </a:lnTo>
                  <a:lnTo>
                    <a:pt x="26448" y="9993"/>
                  </a:lnTo>
                  <a:lnTo>
                    <a:pt x="0" y="833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713550" y="1134830"/>
                <a:ext cx="6227302" cy="193222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𝐃𝐂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Find a set of representations satisfying</a:t>
                </a: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b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b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b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550" y="1134830"/>
                <a:ext cx="6227302" cy="1932220"/>
              </a:xfrm>
              <a:prstGeom prst="rect">
                <a:avLst/>
              </a:prstGeom>
              <a:blipFill rotWithShape="0">
                <a:blip r:embed="rId9"/>
                <a:stretch>
                  <a:fillRect t="-4416" r="-294"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593603" y="4959874"/>
            <a:ext cx="3426965" cy="1077218"/>
          </a:xfrm>
          <a:prstGeom prst="rect">
            <a:avLst/>
          </a:prstGeom>
          <a:solidFill>
            <a:srgbClr val="595959"/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err="1" smtClean="0"/>
              <a:t>Deconvolutional</a:t>
            </a:r>
            <a:r>
              <a:rPr lang="en-US" sz="2400" dirty="0" smtClean="0"/>
              <a:t> networks</a:t>
            </a:r>
            <a:br>
              <a:rPr lang="en-US" sz="2400" dirty="0" smtClean="0"/>
            </a:br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en-US" sz="2000" dirty="0" err="1">
                <a:solidFill>
                  <a:srgbClr val="FFFF00"/>
                </a:solidFill>
              </a:rPr>
              <a:t>Zeiler</a:t>
            </a:r>
            <a:r>
              <a:rPr lang="en-US" sz="2000" dirty="0">
                <a:solidFill>
                  <a:srgbClr val="FFFF00"/>
                </a:solidFill>
              </a:rPr>
              <a:t>, Krishnan, Taylor &amp; Fergus ‘10]</a:t>
            </a:r>
          </a:p>
        </p:txBody>
      </p:sp>
    </p:spTree>
    <p:extLst>
      <p:ext uri="{BB962C8B-B14F-4D97-AF65-F5344CB8AC3E}">
        <p14:creationId xmlns:p14="http://schemas.microsoft.com/office/powerpoint/2010/main" val="356967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9" grpId="0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14299" y="1219200"/>
                <a:ext cx="8955985" cy="469053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Assumes every patch a linear combination of a few columns, called atoms, from a matrix that is termed a dictionary.</a:t>
                </a:r>
              </a:p>
              <a:p>
                <a:pPr algn="l" rtl="0"/>
                <a:r>
                  <a:rPr lang="en-US" sz="2400" dirty="0" smtClean="0"/>
                  <a:t>The </a:t>
                </a:r>
                <a:r>
                  <a:rPr lang="en-US" sz="2400" dirty="0"/>
                  <a:t>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extracts</a:t>
                </a:r>
                <a:br>
                  <a:rPr lang="en-US" sz="2400" dirty="0" smtClean="0"/>
                </a:br>
                <a:r>
                  <a:rPr lang="en-US" sz="2400" dirty="0" smtClean="0"/>
                  <a:t>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th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smtClean="0"/>
                  <a:t>dimensional patch</a:t>
                </a:r>
                <a:br>
                  <a:rPr lang="en-US" sz="2400" dirty="0" smtClean="0"/>
                </a:br>
                <a:r>
                  <a:rPr lang="en-US" sz="2400" dirty="0" smtClean="0"/>
                  <a:t>from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algn="l" rtl="0"/>
                <a:r>
                  <a:rPr lang="en-US" sz="2400" dirty="0" smtClean="0"/>
                  <a:t>Sparse coding:</a:t>
                </a:r>
                <a:endParaRPr lang="he-IL" sz="24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299" y="1219200"/>
                <a:ext cx="8955985" cy="4690533"/>
              </a:xfrm>
              <a:blipFill rotWithShape="0">
                <a:blip r:embed="rId3"/>
                <a:stretch>
                  <a:fillRect l="-953" t="-18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2" name="Group 401"/>
          <p:cNvGrpSpPr/>
          <p:nvPr/>
        </p:nvGrpSpPr>
        <p:grpSpPr>
          <a:xfrm>
            <a:off x="4345656" y="2008139"/>
            <a:ext cx="4878773" cy="4088632"/>
            <a:chOff x="4336981" y="1157262"/>
            <a:chExt cx="4878773" cy="4088632"/>
          </a:xfrm>
        </p:grpSpPr>
        <p:sp>
          <p:nvSpPr>
            <p:cNvPr id="255" name="Rounded Rectangle 254"/>
            <p:cNvSpPr/>
            <p:nvPr/>
          </p:nvSpPr>
          <p:spPr bwMode="auto">
            <a:xfrm>
              <a:off x="4583642" y="1877395"/>
              <a:ext cx="4549572" cy="2038130"/>
            </a:xfrm>
            <a:prstGeom prst="roundRect">
              <a:avLst>
                <a:gd name="adj" fmla="val 8009"/>
              </a:avLst>
            </a:prstGeom>
            <a:solidFill>
              <a:schemeClr val="bg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4" name="Rounded Rectangle 253"/>
            <p:cNvSpPr/>
            <p:nvPr/>
          </p:nvSpPr>
          <p:spPr bwMode="auto">
            <a:xfrm>
              <a:off x="7230458" y="2103404"/>
              <a:ext cx="1901820" cy="3142490"/>
            </a:xfrm>
            <a:prstGeom prst="roundRect">
              <a:avLst>
                <a:gd name="adj" fmla="val 8009"/>
              </a:avLst>
            </a:prstGeom>
            <a:solidFill>
              <a:schemeClr val="bg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57" name="Group 256"/>
            <p:cNvGrpSpPr/>
            <p:nvPr/>
          </p:nvGrpSpPr>
          <p:grpSpPr>
            <a:xfrm>
              <a:off x="7675910" y="2093317"/>
              <a:ext cx="283143" cy="2362272"/>
              <a:chOff x="7371888" y="1604077"/>
              <a:chExt cx="273050" cy="2278063"/>
            </a:xfrm>
          </p:grpSpPr>
          <p:sp>
            <p:nvSpPr>
              <p:cNvPr id="338" name="AutoShape 68"/>
              <p:cNvSpPr>
                <a:spLocks noChangeArrowheads="1"/>
              </p:cNvSpPr>
              <p:nvPr/>
            </p:nvSpPr>
            <p:spPr bwMode="auto">
              <a:xfrm>
                <a:off x="7371888" y="1610427"/>
                <a:ext cx="273050" cy="2266950"/>
              </a:xfrm>
              <a:prstGeom prst="bracketPair">
                <a:avLst>
                  <a:gd name="adj" fmla="val 16778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9" name="Group 69"/>
              <p:cNvGrpSpPr>
                <a:grpSpLocks/>
              </p:cNvGrpSpPr>
              <p:nvPr/>
            </p:nvGrpSpPr>
            <p:grpSpPr bwMode="auto">
              <a:xfrm>
                <a:off x="7467138" y="1604077"/>
                <a:ext cx="88900" cy="2278063"/>
                <a:chOff x="2381" y="1541"/>
                <a:chExt cx="56" cy="1435"/>
              </a:xfrm>
              <a:solidFill>
                <a:srgbClr val="FF0000"/>
              </a:solidFill>
            </p:grpSpPr>
            <p:sp>
              <p:nvSpPr>
                <p:cNvPr id="341" name="Rectangle 70"/>
                <p:cNvSpPr>
                  <a:spLocks noChangeArrowheads="1"/>
                </p:cNvSpPr>
                <p:nvPr/>
              </p:nvSpPr>
              <p:spPr bwMode="auto">
                <a:xfrm>
                  <a:off x="2382" y="1541"/>
                  <a:ext cx="55" cy="852"/>
                </a:xfrm>
                <a:prstGeom prst="rect">
                  <a:avLst/>
                </a:prstGeom>
                <a:grp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42" name="Group 71"/>
                <p:cNvGrpSpPr>
                  <a:grpSpLocks/>
                </p:cNvGrpSpPr>
                <p:nvPr/>
              </p:nvGrpSpPr>
              <p:grpSpPr bwMode="auto">
                <a:xfrm>
                  <a:off x="2383" y="1597"/>
                  <a:ext cx="52" cy="740"/>
                  <a:chOff x="3572" y="2543"/>
                  <a:chExt cx="1496" cy="740"/>
                </a:xfrm>
                <a:grpFill/>
              </p:grpSpPr>
              <p:sp>
                <p:nvSpPr>
                  <p:cNvPr id="358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3572" y="2543"/>
                    <a:ext cx="1494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595"/>
                    <a:ext cx="1494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648"/>
                    <a:ext cx="1494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3572" y="2701"/>
                    <a:ext cx="1494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754"/>
                    <a:ext cx="1494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807"/>
                    <a:ext cx="1494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3572" y="2860"/>
                    <a:ext cx="1494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913"/>
                    <a:ext cx="1494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6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965"/>
                    <a:ext cx="1494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7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572" y="3018"/>
                    <a:ext cx="1494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3071"/>
                    <a:ext cx="1494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3124"/>
                    <a:ext cx="1494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0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572" y="3177"/>
                    <a:ext cx="1494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1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3230"/>
                    <a:ext cx="1494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3283"/>
                    <a:ext cx="1494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4" name="Rectangle 87"/>
                <p:cNvSpPr>
                  <a:spLocks noChangeArrowheads="1"/>
                </p:cNvSpPr>
                <p:nvPr/>
              </p:nvSpPr>
              <p:spPr bwMode="auto">
                <a:xfrm>
                  <a:off x="2381" y="2392"/>
                  <a:ext cx="56" cy="584"/>
                </a:xfrm>
                <a:prstGeom prst="rect">
                  <a:avLst/>
                </a:prstGeom>
                <a:grp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46" name="Group 88"/>
                <p:cNvGrpSpPr>
                  <a:grpSpLocks/>
                </p:cNvGrpSpPr>
                <p:nvPr/>
              </p:nvGrpSpPr>
              <p:grpSpPr bwMode="auto">
                <a:xfrm>
                  <a:off x="2386" y="2448"/>
                  <a:ext cx="46" cy="475"/>
                  <a:chOff x="2353" y="2448"/>
                  <a:chExt cx="79" cy="475"/>
                </a:xfrm>
                <a:grpFill/>
              </p:grpSpPr>
              <p:sp>
                <p:nvSpPr>
                  <p:cNvPr id="348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448"/>
                    <a:ext cx="79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500"/>
                    <a:ext cx="79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553"/>
                    <a:ext cx="79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606"/>
                    <a:ext cx="79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659"/>
                    <a:ext cx="79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712"/>
                    <a:ext cx="79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4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765"/>
                    <a:ext cx="79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5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818"/>
                    <a:ext cx="79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6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870"/>
                    <a:ext cx="79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7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923"/>
                    <a:ext cx="79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58" name="Group 257"/>
            <p:cNvGrpSpPr/>
            <p:nvPr/>
          </p:nvGrpSpPr>
          <p:grpSpPr>
            <a:xfrm>
              <a:off x="8481044" y="2114717"/>
              <a:ext cx="734710" cy="1402548"/>
              <a:chOff x="8396015" y="1624714"/>
              <a:chExt cx="708519" cy="1352550"/>
            </a:xfrm>
          </p:grpSpPr>
          <p:sp>
            <p:nvSpPr>
              <p:cNvPr id="316" name="AutoShape 106"/>
              <p:cNvSpPr>
                <a:spLocks noChangeArrowheads="1"/>
              </p:cNvSpPr>
              <p:nvPr/>
            </p:nvSpPr>
            <p:spPr bwMode="auto">
              <a:xfrm>
                <a:off x="8396015" y="1631064"/>
                <a:ext cx="273050" cy="1336675"/>
              </a:xfrm>
              <a:prstGeom prst="bracketPair">
                <a:avLst>
                  <a:gd name="adj" fmla="val 16778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" name="Rectangle 107"/>
              <p:cNvSpPr>
                <a:spLocks noChangeArrowheads="1"/>
              </p:cNvSpPr>
              <p:nvPr/>
            </p:nvSpPr>
            <p:spPr bwMode="auto">
              <a:xfrm>
                <a:off x="8492853" y="1624714"/>
                <a:ext cx="87312" cy="135255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8" name="Group 108"/>
              <p:cNvGrpSpPr>
                <a:grpSpLocks/>
              </p:cNvGrpSpPr>
              <p:nvPr/>
            </p:nvGrpSpPr>
            <p:grpSpPr bwMode="auto">
              <a:xfrm>
                <a:off x="8492852" y="1713614"/>
                <a:ext cx="84137" cy="1174750"/>
                <a:chOff x="3572" y="2543"/>
                <a:chExt cx="1496" cy="740"/>
              </a:xfrm>
            </p:grpSpPr>
            <p:sp>
              <p:nvSpPr>
                <p:cNvPr id="322" name="Line 109"/>
                <p:cNvSpPr>
                  <a:spLocks noChangeShapeType="1"/>
                </p:cNvSpPr>
                <p:nvPr/>
              </p:nvSpPr>
              <p:spPr bwMode="auto">
                <a:xfrm>
                  <a:off x="3572" y="2543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Line 110"/>
                <p:cNvSpPr>
                  <a:spLocks noChangeShapeType="1"/>
                </p:cNvSpPr>
                <p:nvPr/>
              </p:nvSpPr>
              <p:spPr bwMode="auto">
                <a:xfrm>
                  <a:off x="3574" y="2595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Line 111"/>
                <p:cNvSpPr>
                  <a:spLocks noChangeShapeType="1"/>
                </p:cNvSpPr>
                <p:nvPr/>
              </p:nvSpPr>
              <p:spPr bwMode="auto">
                <a:xfrm>
                  <a:off x="3574" y="2648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Line 112"/>
                <p:cNvSpPr>
                  <a:spLocks noChangeShapeType="1"/>
                </p:cNvSpPr>
                <p:nvPr/>
              </p:nvSpPr>
              <p:spPr bwMode="auto">
                <a:xfrm>
                  <a:off x="3572" y="2701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Line 113"/>
                <p:cNvSpPr>
                  <a:spLocks noChangeShapeType="1"/>
                </p:cNvSpPr>
                <p:nvPr/>
              </p:nvSpPr>
              <p:spPr bwMode="auto">
                <a:xfrm>
                  <a:off x="3574" y="2754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Line 114"/>
                <p:cNvSpPr>
                  <a:spLocks noChangeShapeType="1"/>
                </p:cNvSpPr>
                <p:nvPr/>
              </p:nvSpPr>
              <p:spPr bwMode="auto">
                <a:xfrm>
                  <a:off x="3574" y="2807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" name="Line 115"/>
                <p:cNvSpPr>
                  <a:spLocks noChangeShapeType="1"/>
                </p:cNvSpPr>
                <p:nvPr/>
              </p:nvSpPr>
              <p:spPr bwMode="auto">
                <a:xfrm>
                  <a:off x="3572" y="2860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Line 116"/>
                <p:cNvSpPr>
                  <a:spLocks noChangeShapeType="1"/>
                </p:cNvSpPr>
                <p:nvPr/>
              </p:nvSpPr>
              <p:spPr bwMode="auto">
                <a:xfrm>
                  <a:off x="3574" y="2913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Line 117"/>
                <p:cNvSpPr>
                  <a:spLocks noChangeShapeType="1"/>
                </p:cNvSpPr>
                <p:nvPr/>
              </p:nvSpPr>
              <p:spPr bwMode="auto">
                <a:xfrm>
                  <a:off x="3574" y="2965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118"/>
                <p:cNvSpPr>
                  <a:spLocks noChangeShapeType="1"/>
                </p:cNvSpPr>
                <p:nvPr/>
              </p:nvSpPr>
              <p:spPr bwMode="auto">
                <a:xfrm>
                  <a:off x="3572" y="3018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Line 119"/>
                <p:cNvSpPr>
                  <a:spLocks noChangeShapeType="1"/>
                </p:cNvSpPr>
                <p:nvPr/>
              </p:nvSpPr>
              <p:spPr bwMode="auto">
                <a:xfrm>
                  <a:off x="3574" y="3071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" name="Line 120"/>
                <p:cNvSpPr>
                  <a:spLocks noChangeShapeType="1"/>
                </p:cNvSpPr>
                <p:nvPr/>
              </p:nvSpPr>
              <p:spPr bwMode="auto">
                <a:xfrm>
                  <a:off x="3574" y="3124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121"/>
                <p:cNvSpPr>
                  <a:spLocks noChangeShapeType="1"/>
                </p:cNvSpPr>
                <p:nvPr/>
              </p:nvSpPr>
              <p:spPr bwMode="auto">
                <a:xfrm>
                  <a:off x="3572" y="3177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122"/>
                <p:cNvSpPr>
                  <a:spLocks noChangeShapeType="1"/>
                </p:cNvSpPr>
                <p:nvPr/>
              </p:nvSpPr>
              <p:spPr bwMode="auto">
                <a:xfrm>
                  <a:off x="3574" y="3230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123"/>
                <p:cNvSpPr>
                  <a:spLocks noChangeShapeType="1"/>
                </p:cNvSpPr>
                <p:nvPr/>
              </p:nvSpPr>
              <p:spPr bwMode="auto">
                <a:xfrm>
                  <a:off x="3574" y="3283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0" name="Line 127"/>
              <p:cNvSpPr>
                <a:spLocks noChangeShapeType="1"/>
              </p:cNvSpPr>
              <p:nvPr/>
            </p:nvSpPr>
            <p:spPr bwMode="auto">
              <a:xfrm>
                <a:off x="8796065" y="1626302"/>
                <a:ext cx="0" cy="13350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1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51316" y="2043815"/>
                    <a:ext cx="353218" cy="3667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1800" b="0" dirty="0">
                      <a:latin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1" name="Text Box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751316" y="2043815"/>
                    <a:ext cx="353218" cy="36671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9" name="Group 258"/>
            <p:cNvGrpSpPr/>
            <p:nvPr/>
          </p:nvGrpSpPr>
          <p:grpSpPr>
            <a:xfrm>
              <a:off x="4336981" y="2092437"/>
              <a:ext cx="3251681" cy="1838794"/>
              <a:chOff x="4151983" y="1613602"/>
              <a:chExt cx="3135767" cy="1773245"/>
            </a:xfrm>
          </p:grpSpPr>
          <p:grpSp>
            <p:nvGrpSpPr>
              <p:cNvPr id="266" name="Group 10"/>
              <p:cNvGrpSpPr>
                <a:grpSpLocks/>
              </p:cNvGrpSpPr>
              <p:nvPr/>
            </p:nvGrpSpPr>
            <p:grpSpPr bwMode="auto">
              <a:xfrm>
                <a:off x="4822362" y="2986796"/>
                <a:ext cx="2382838" cy="400051"/>
                <a:chOff x="1110" y="3625"/>
                <a:chExt cx="1501" cy="25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4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10" y="3625"/>
                      <a:ext cx="886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oMath>
                        </m:oMathPara>
                      </a14:m>
                      <a:endParaRPr lang="en-US" sz="2000" b="0" dirty="0">
                        <a:latin typeface="Tahoma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14" name="Text 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410" y="3625"/>
                      <a:ext cx="886" cy="25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15" name="Line 12"/>
                <p:cNvSpPr>
                  <a:spLocks noChangeShapeType="1"/>
                </p:cNvSpPr>
                <p:nvPr/>
              </p:nvSpPr>
              <p:spPr bwMode="auto">
                <a:xfrm>
                  <a:off x="1110" y="3659"/>
                  <a:ext cx="150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7" name="Line 13"/>
              <p:cNvSpPr>
                <a:spLocks noChangeShapeType="1"/>
              </p:cNvSpPr>
              <p:nvPr/>
            </p:nvSpPr>
            <p:spPr bwMode="auto">
              <a:xfrm>
                <a:off x="4626045" y="1618364"/>
                <a:ext cx="0" cy="13350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1983" y="2067627"/>
                    <a:ext cx="70643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2000" b="0" dirty="0">
                      <a:latin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8" name="Text 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151983" y="2067627"/>
                    <a:ext cx="706438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9" name="AutoShape 15"/>
              <p:cNvSpPr>
                <a:spLocks noChangeArrowheads="1"/>
              </p:cNvSpPr>
              <p:nvPr/>
            </p:nvSpPr>
            <p:spPr bwMode="auto">
              <a:xfrm>
                <a:off x="4747750" y="1613602"/>
                <a:ext cx="2540000" cy="1358900"/>
              </a:xfrm>
              <a:prstGeom prst="bracketPair">
                <a:avLst>
                  <a:gd name="adj" fmla="val 4463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0" name="Group 17"/>
              <p:cNvGrpSpPr>
                <a:grpSpLocks/>
              </p:cNvGrpSpPr>
              <p:nvPr/>
            </p:nvGrpSpPr>
            <p:grpSpPr bwMode="auto">
              <a:xfrm>
                <a:off x="4814425" y="1621539"/>
                <a:ext cx="2382838" cy="1347788"/>
                <a:chOff x="895" y="1132"/>
                <a:chExt cx="1501" cy="849"/>
              </a:xfrm>
            </p:grpSpPr>
            <p:sp>
              <p:nvSpPr>
                <p:cNvPr id="272" name="Rectangle 18"/>
                <p:cNvSpPr>
                  <a:spLocks noChangeArrowheads="1"/>
                </p:cNvSpPr>
                <p:nvPr/>
              </p:nvSpPr>
              <p:spPr bwMode="auto">
                <a:xfrm>
                  <a:off x="895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3" name="Rectangle 19"/>
                <p:cNvSpPr>
                  <a:spLocks noChangeArrowheads="1"/>
                </p:cNvSpPr>
                <p:nvPr/>
              </p:nvSpPr>
              <p:spPr bwMode="auto">
                <a:xfrm>
                  <a:off x="951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Rectangle 20"/>
                <p:cNvSpPr>
                  <a:spLocks noChangeArrowheads="1"/>
                </p:cNvSpPr>
                <p:nvPr/>
              </p:nvSpPr>
              <p:spPr bwMode="auto">
                <a:xfrm>
                  <a:off x="1006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5" name="Rectangle 21"/>
                <p:cNvSpPr>
                  <a:spLocks noChangeArrowheads="1"/>
                </p:cNvSpPr>
                <p:nvPr/>
              </p:nvSpPr>
              <p:spPr bwMode="auto">
                <a:xfrm>
                  <a:off x="1061" y="1132"/>
                  <a:ext cx="56" cy="849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" name="Rectangle 22"/>
                <p:cNvSpPr>
                  <a:spLocks noChangeArrowheads="1"/>
                </p:cNvSpPr>
                <p:nvPr/>
              </p:nvSpPr>
              <p:spPr bwMode="auto">
                <a:xfrm>
                  <a:off x="1117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" name="Rectangle 23"/>
                <p:cNvSpPr>
                  <a:spLocks noChangeArrowheads="1"/>
                </p:cNvSpPr>
                <p:nvPr/>
              </p:nvSpPr>
              <p:spPr bwMode="auto">
                <a:xfrm>
                  <a:off x="1173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" name="Rectangle 24"/>
                <p:cNvSpPr>
                  <a:spLocks noChangeArrowheads="1"/>
                </p:cNvSpPr>
                <p:nvPr/>
              </p:nvSpPr>
              <p:spPr bwMode="auto">
                <a:xfrm>
                  <a:off x="1228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" name="Rectangle 25"/>
                <p:cNvSpPr>
                  <a:spLocks noChangeArrowheads="1"/>
                </p:cNvSpPr>
                <p:nvPr/>
              </p:nvSpPr>
              <p:spPr bwMode="auto">
                <a:xfrm>
                  <a:off x="1284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0" name="Rectangle 26"/>
                <p:cNvSpPr>
                  <a:spLocks noChangeArrowheads="1"/>
                </p:cNvSpPr>
                <p:nvPr/>
              </p:nvSpPr>
              <p:spPr bwMode="auto">
                <a:xfrm>
                  <a:off x="1340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" name="Rectangle 27"/>
                <p:cNvSpPr>
                  <a:spLocks noChangeArrowheads="1"/>
                </p:cNvSpPr>
                <p:nvPr/>
              </p:nvSpPr>
              <p:spPr bwMode="auto">
                <a:xfrm>
                  <a:off x="1395" y="1132"/>
                  <a:ext cx="56" cy="849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2" name="Rectangle 28"/>
                <p:cNvSpPr>
                  <a:spLocks noChangeArrowheads="1"/>
                </p:cNvSpPr>
                <p:nvPr/>
              </p:nvSpPr>
              <p:spPr bwMode="auto">
                <a:xfrm>
                  <a:off x="1451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3" name="Rectangle 29"/>
                <p:cNvSpPr>
                  <a:spLocks noChangeArrowheads="1"/>
                </p:cNvSpPr>
                <p:nvPr/>
              </p:nvSpPr>
              <p:spPr bwMode="auto">
                <a:xfrm>
                  <a:off x="1507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" name="Rectangle 30"/>
                <p:cNvSpPr>
                  <a:spLocks noChangeArrowheads="1"/>
                </p:cNvSpPr>
                <p:nvPr/>
              </p:nvSpPr>
              <p:spPr bwMode="auto">
                <a:xfrm>
                  <a:off x="1562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5" name="Rectangle 31"/>
                <p:cNvSpPr>
                  <a:spLocks noChangeArrowheads="1"/>
                </p:cNvSpPr>
                <p:nvPr/>
              </p:nvSpPr>
              <p:spPr bwMode="auto">
                <a:xfrm>
                  <a:off x="1618" y="1132"/>
                  <a:ext cx="56" cy="849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" name="Rectangle 32"/>
                <p:cNvSpPr>
                  <a:spLocks noChangeArrowheads="1"/>
                </p:cNvSpPr>
                <p:nvPr/>
              </p:nvSpPr>
              <p:spPr bwMode="auto">
                <a:xfrm>
                  <a:off x="1674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" name="Rectangle 33"/>
                <p:cNvSpPr>
                  <a:spLocks noChangeArrowheads="1"/>
                </p:cNvSpPr>
                <p:nvPr/>
              </p:nvSpPr>
              <p:spPr bwMode="auto">
                <a:xfrm>
                  <a:off x="1729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" name="Rectangle 34"/>
                <p:cNvSpPr>
                  <a:spLocks noChangeArrowheads="1"/>
                </p:cNvSpPr>
                <p:nvPr/>
              </p:nvSpPr>
              <p:spPr bwMode="auto">
                <a:xfrm>
                  <a:off x="1785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Rectangle 35"/>
                <p:cNvSpPr>
                  <a:spLocks noChangeArrowheads="1"/>
                </p:cNvSpPr>
                <p:nvPr/>
              </p:nvSpPr>
              <p:spPr bwMode="auto">
                <a:xfrm>
                  <a:off x="1840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0" name="Rectangle 36"/>
                <p:cNvSpPr>
                  <a:spLocks noChangeArrowheads="1"/>
                </p:cNvSpPr>
                <p:nvPr/>
              </p:nvSpPr>
              <p:spPr bwMode="auto">
                <a:xfrm>
                  <a:off x="1896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1" name="Rectangle 37"/>
                <p:cNvSpPr>
                  <a:spLocks noChangeArrowheads="1"/>
                </p:cNvSpPr>
                <p:nvPr/>
              </p:nvSpPr>
              <p:spPr bwMode="auto">
                <a:xfrm>
                  <a:off x="1951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2" name="Rectangle 38"/>
                <p:cNvSpPr>
                  <a:spLocks noChangeArrowheads="1"/>
                </p:cNvSpPr>
                <p:nvPr/>
              </p:nvSpPr>
              <p:spPr bwMode="auto">
                <a:xfrm>
                  <a:off x="2007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3" name="Rectangle 39"/>
                <p:cNvSpPr>
                  <a:spLocks noChangeArrowheads="1"/>
                </p:cNvSpPr>
                <p:nvPr/>
              </p:nvSpPr>
              <p:spPr bwMode="auto">
                <a:xfrm>
                  <a:off x="2062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Rectangle 40"/>
                <p:cNvSpPr>
                  <a:spLocks noChangeArrowheads="1"/>
                </p:cNvSpPr>
                <p:nvPr/>
              </p:nvSpPr>
              <p:spPr bwMode="auto">
                <a:xfrm>
                  <a:off x="2118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5" name="Rectangle 41"/>
                <p:cNvSpPr>
                  <a:spLocks noChangeArrowheads="1"/>
                </p:cNvSpPr>
                <p:nvPr/>
              </p:nvSpPr>
              <p:spPr bwMode="auto">
                <a:xfrm>
                  <a:off x="2174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Rectangle 42"/>
                <p:cNvSpPr>
                  <a:spLocks noChangeArrowheads="1"/>
                </p:cNvSpPr>
                <p:nvPr/>
              </p:nvSpPr>
              <p:spPr bwMode="auto">
                <a:xfrm>
                  <a:off x="2229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" name="Rectangle 43"/>
                <p:cNvSpPr>
                  <a:spLocks noChangeArrowheads="1"/>
                </p:cNvSpPr>
                <p:nvPr/>
              </p:nvSpPr>
              <p:spPr bwMode="auto">
                <a:xfrm>
                  <a:off x="2285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Rectangle 44"/>
                <p:cNvSpPr>
                  <a:spLocks noChangeArrowheads="1"/>
                </p:cNvSpPr>
                <p:nvPr/>
              </p:nvSpPr>
              <p:spPr bwMode="auto">
                <a:xfrm>
                  <a:off x="2341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" name="Line 45"/>
                <p:cNvSpPr>
                  <a:spLocks noChangeShapeType="1"/>
                </p:cNvSpPr>
                <p:nvPr/>
              </p:nvSpPr>
              <p:spPr bwMode="auto">
                <a:xfrm>
                  <a:off x="898" y="1188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46"/>
                <p:cNvSpPr>
                  <a:spLocks noChangeShapeType="1"/>
                </p:cNvSpPr>
                <p:nvPr/>
              </p:nvSpPr>
              <p:spPr bwMode="auto">
                <a:xfrm>
                  <a:off x="900" y="1240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47"/>
                <p:cNvSpPr>
                  <a:spLocks noChangeShapeType="1"/>
                </p:cNvSpPr>
                <p:nvPr/>
              </p:nvSpPr>
              <p:spPr bwMode="auto">
                <a:xfrm>
                  <a:off x="900" y="1293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48"/>
                <p:cNvSpPr>
                  <a:spLocks noChangeShapeType="1"/>
                </p:cNvSpPr>
                <p:nvPr/>
              </p:nvSpPr>
              <p:spPr bwMode="auto">
                <a:xfrm>
                  <a:off x="898" y="1346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49"/>
                <p:cNvSpPr>
                  <a:spLocks noChangeShapeType="1"/>
                </p:cNvSpPr>
                <p:nvPr/>
              </p:nvSpPr>
              <p:spPr bwMode="auto">
                <a:xfrm>
                  <a:off x="900" y="1399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50"/>
                <p:cNvSpPr>
                  <a:spLocks noChangeShapeType="1"/>
                </p:cNvSpPr>
                <p:nvPr/>
              </p:nvSpPr>
              <p:spPr bwMode="auto">
                <a:xfrm>
                  <a:off x="900" y="1452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Line 51"/>
                <p:cNvSpPr>
                  <a:spLocks noChangeShapeType="1"/>
                </p:cNvSpPr>
                <p:nvPr/>
              </p:nvSpPr>
              <p:spPr bwMode="auto">
                <a:xfrm>
                  <a:off x="898" y="1505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52"/>
                <p:cNvSpPr>
                  <a:spLocks noChangeShapeType="1"/>
                </p:cNvSpPr>
                <p:nvPr/>
              </p:nvSpPr>
              <p:spPr bwMode="auto">
                <a:xfrm>
                  <a:off x="900" y="1558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53"/>
                <p:cNvSpPr>
                  <a:spLocks noChangeShapeType="1"/>
                </p:cNvSpPr>
                <p:nvPr/>
              </p:nvSpPr>
              <p:spPr bwMode="auto">
                <a:xfrm>
                  <a:off x="900" y="1610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54"/>
                <p:cNvSpPr>
                  <a:spLocks noChangeShapeType="1"/>
                </p:cNvSpPr>
                <p:nvPr/>
              </p:nvSpPr>
              <p:spPr bwMode="auto">
                <a:xfrm>
                  <a:off x="898" y="1663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55"/>
                <p:cNvSpPr>
                  <a:spLocks noChangeShapeType="1"/>
                </p:cNvSpPr>
                <p:nvPr/>
              </p:nvSpPr>
              <p:spPr bwMode="auto">
                <a:xfrm>
                  <a:off x="900" y="1716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Line 56"/>
                <p:cNvSpPr>
                  <a:spLocks noChangeShapeType="1"/>
                </p:cNvSpPr>
                <p:nvPr/>
              </p:nvSpPr>
              <p:spPr bwMode="auto">
                <a:xfrm>
                  <a:off x="900" y="1769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57"/>
                <p:cNvSpPr>
                  <a:spLocks noChangeShapeType="1"/>
                </p:cNvSpPr>
                <p:nvPr/>
              </p:nvSpPr>
              <p:spPr bwMode="auto">
                <a:xfrm>
                  <a:off x="898" y="1822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58"/>
                <p:cNvSpPr>
                  <a:spLocks noChangeShapeType="1"/>
                </p:cNvSpPr>
                <p:nvPr/>
              </p:nvSpPr>
              <p:spPr bwMode="auto">
                <a:xfrm>
                  <a:off x="900" y="1875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59"/>
                <p:cNvSpPr>
                  <a:spLocks noChangeShapeType="1"/>
                </p:cNvSpPr>
                <p:nvPr/>
              </p:nvSpPr>
              <p:spPr bwMode="auto">
                <a:xfrm>
                  <a:off x="900" y="1928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60" name="Rounded Rectangle 259"/>
            <p:cNvSpPr/>
            <p:nvPr/>
          </p:nvSpPr>
          <p:spPr bwMode="auto">
            <a:xfrm>
              <a:off x="6734249" y="3723969"/>
              <a:ext cx="588236" cy="576184"/>
            </a:xfrm>
            <a:prstGeom prst="round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1" name="Rounded Rectangle 260"/>
            <p:cNvSpPr/>
            <p:nvPr/>
          </p:nvSpPr>
          <p:spPr bwMode="auto">
            <a:xfrm>
              <a:off x="5953658" y="3915849"/>
              <a:ext cx="1277871" cy="1030926"/>
            </a:xfrm>
            <a:prstGeom prst="roundRect">
              <a:avLst>
                <a:gd name="adj" fmla="val 26744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7775849" y="2358353"/>
              <a:ext cx="92665" cy="955006"/>
              <a:chOff x="7468264" y="1859665"/>
              <a:chExt cx="89362" cy="920962"/>
            </a:xfrm>
          </p:grpSpPr>
          <p:sp>
            <p:nvSpPr>
              <p:cNvPr id="263" name="Rectangle 262"/>
              <p:cNvSpPr/>
              <p:nvPr/>
            </p:nvSpPr>
            <p:spPr bwMode="auto">
              <a:xfrm>
                <a:off x="7468726" y="1859665"/>
                <a:ext cx="88900" cy="81756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7468264" y="2363207"/>
                <a:ext cx="88900" cy="81756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>
                <a:off x="7468726" y="2698871"/>
                <a:ext cx="88900" cy="81756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5" name="TextBox 374"/>
                <p:cNvSpPr txBox="1"/>
                <p:nvPr/>
              </p:nvSpPr>
              <p:spPr>
                <a:xfrm>
                  <a:off x="8060924" y="3562137"/>
                  <a:ext cx="1127203" cy="71935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𝐗</m:t>
                        </m:r>
                      </m:oMath>
                    </m:oMathPara>
                  </a14:m>
                  <a:endParaRPr lang="he-IL" sz="4000" b="1" baseline="-25000" dirty="0"/>
                </a:p>
              </p:txBody>
            </p:sp>
          </mc:Choice>
          <mc:Fallback xmlns="">
            <p:sp>
              <p:nvSpPr>
                <p:cNvPr id="375" name="TextBox 3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0924" y="3562137"/>
                  <a:ext cx="1127203" cy="7193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6" name="TextBox 375"/>
                <p:cNvSpPr txBox="1"/>
                <p:nvPr/>
              </p:nvSpPr>
              <p:spPr>
                <a:xfrm>
                  <a:off x="7447957" y="4372620"/>
                  <a:ext cx="889699" cy="71935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lang="he-IL" sz="4000" b="1" baseline="-25000" dirty="0"/>
                </a:p>
              </p:txBody>
            </p:sp>
          </mc:Choice>
          <mc:Fallback xmlns="">
            <p:sp>
              <p:nvSpPr>
                <p:cNvPr id="376" name="TextBox 3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7957" y="4372620"/>
                  <a:ext cx="889699" cy="7193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2" name="TextBox 381"/>
                <p:cNvSpPr txBox="1"/>
                <p:nvPr/>
              </p:nvSpPr>
              <p:spPr>
                <a:xfrm>
                  <a:off x="7871776" y="2335140"/>
                  <a:ext cx="751173" cy="71935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he-IL" sz="4000" b="1" baseline="-25000" dirty="0"/>
                </a:p>
              </p:txBody>
            </p:sp>
          </mc:Choice>
          <mc:Fallback xmlns="">
            <p:sp>
              <p:nvSpPr>
                <p:cNvPr id="382" name="TextBox 3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776" y="2335140"/>
                  <a:ext cx="751173" cy="71935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7" name="TextBox 376"/>
                <p:cNvSpPr txBox="1"/>
                <p:nvPr/>
              </p:nvSpPr>
              <p:spPr>
                <a:xfrm>
                  <a:off x="6420758" y="2124641"/>
                  <a:ext cx="889699" cy="134297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0" smtClean="0">
                            <a:latin typeface="Cambria Math" panose="02040503050406030204" pitchFamily="18" charset="0"/>
                          </a:rPr>
                          <m:t>𝛀</m:t>
                        </m:r>
                      </m:oMath>
                    </m:oMathPara>
                  </a14:m>
                  <a:endParaRPr lang="he-IL" sz="8000" b="1" baseline="-25000" dirty="0"/>
                </a:p>
              </p:txBody>
            </p:sp>
          </mc:Choice>
          <mc:Fallback xmlns="">
            <p:sp>
              <p:nvSpPr>
                <p:cNvPr id="377" name="TextBox 3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0758" y="2124641"/>
                  <a:ext cx="889699" cy="134297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73" name="Picture 2" descr="D:\Ron's Files\My Documents\Thesis\Presentations\Sparse K-SVD\dict 2d example\atom01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41407" y="1157262"/>
              <a:ext cx="516302" cy="5163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374" name="Picture 3" descr="D:\Ron's Files\My Documents\Thesis\Presentations\Sparse K-SVD\dict 2d example\atom02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486189" y="1157262"/>
              <a:ext cx="516302" cy="5163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378" name="Picture 4" descr="D:\Ron's Files\My Documents\Thesis\Presentations\Sparse K-SVD\dict 2d example\atom03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372123" y="1157262"/>
              <a:ext cx="516302" cy="5163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379" name="Picture 8" descr="D:\Ron's Files\My Documents\Thesis\Presentations\Sparse K-SVD\dict 2d example\atom07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430972" y="1157262"/>
              <a:ext cx="516302" cy="5163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grpSp>
          <p:nvGrpSpPr>
            <p:cNvPr id="385" name="Group 384"/>
            <p:cNvGrpSpPr/>
            <p:nvPr/>
          </p:nvGrpSpPr>
          <p:grpSpPr>
            <a:xfrm>
              <a:off x="4808745" y="1703090"/>
              <a:ext cx="528697" cy="382260"/>
              <a:chOff x="4684578" y="2255277"/>
              <a:chExt cx="528697" cy="487923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4686151" y="2319365"/>
                <a:ext cx="527124" cy="423835"/>
              </a:xfrm>
              <a:custGeom>
                <a:avLst/>
                <a:gdLst>
                  <a:gd name="connsiteX0" fmla="*/ 527124 w 527124"/>
                  <a:gd name="connsiteY0" fmla="*/ 462579 h 462579"/>
                  <a:gd name="connsiteX1" fmla="*/ 355002 w 527124"/>
                  <a:gd name="connsiteY1" fmla="*/ 182880 h 462579"/>
                  <a:gd name="connsiteX2" fmla="*/ 75303 w 527124"/>
                  <a:gd name="connsiteY2" fmla="*/ 365760 h 462579"/>
                  <a:gd name="connsiteX3" fmla="*/ 0 w 527124"/>
                  <a:gd name="connsiteY3" fmla="*/ 0 h 46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7124" h="462579">
                    <a:moveTo>
                      <a:pt x="527124" y="462579"/>
                    </a:moveTo>
                    <a:cubicBezTo>
                      <a:pt x="478714" y="330797"/>
                      <a:pt x="430305" y="199016"/>
                      <a:pt x="355002" y="182880"/>
                    </a:cubicBezTo>
                    <a:cubicBezTo>
                      <a:pt x="279699" y="166744"/>
                      <a:pt x="134470" y="396240"/>
                      <a:pt x="75303" y="365760"/>
                    </a:cubicBezTo>
                    <a:cubicBezTo>
                      <a:pt x="16136" y="335280"/>
                      <a:pt x="8068" y="167640"/>
                      <a:pt x="0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345" name="Straight Arrow Connector 344"/>
              <p:cNvCxnSpPr/>
              <p:nvPr/>
            </p:nvCxnSpPr>
            <p:spPr>
              <a:xfrm flipH="1" flipV="1">
                <a:off x="4684578" y="2255277"/>
                <a:ext cx="9856" cy="1730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8" name="Group 387"/>
            <p:cNvGrpSpPr/>
            <p:nvPr/>
          </p:nvGrpSpPr>
          <p:grpSpPr>
            <a:xfrm>
              <a:off x="5609665" y="1685464"/>
              <a:ext cx="345659" cy="404641"/>
              <a:chOff x="5496256" y="2231471"/>
              <a:chExt cx="345659" cy="516492"/>
            </a:xfrm>
          </p:grpSpPr>
          <p:sp>
            <p:nvSpPr>
              <p:cNvPr id="256" name="Freeform 255"/>
              <p:cNvSpPr/>
              <p:nvPr/>
            </p:nvSpPr>
            <p:spPr>
              <a:xfrm>
                <a:off x="5496256" y="2271713"/>
                <a:ext cx="345659" cy="476250"/>
              </a:xfrm>
              <a:custGeom>
                <a:avLst/>
                <a:gdLst>
                  <a:gd name="connsiteX0" fmla="*/ 267957 w 345659"/>
                  <a:gd name="connsiteY0" fmla="*/ 476250 h 476250"/>
                  <a:gd name="connsiteX1" fmla="*/ 329869 w 345659"/>
                  <a:gd name="connsiteY1" fmla="*/ 200025 h 476250"/>
                  <a:gd name="connsiteX2" fmla="*/ 10782 w 345659"/>
                  <a:gd name="connsiteY2" fmla="*/ 209550 h 476250"/>
                  <a:gd name="connsiteX3" fmla="*/ 106032 w 345659"/>
                  <a:gd name="connsiteY3" fmla="*/ 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5659" h="476250">
                    <a:moveTo>
                      <a:pt x="267957" y="476250"/>
                    </a:moveTo>
                    <a:cubicBezTo>
                      <a:pt x="320344" y="360362"/>
                      <a:pt x="372731" y="244475"/>
                      <a:pt x="329869" y="200025"/>
                    </a:cubicBezTo>
                    <a:cubicBezTo>
                      <a:pt x="287007" y="155575"/>
                      <a:pt x="48088" y="242887"/>
                      <a:pt x="10782" y="209550"/>
                    </a:cubicBezTo>
                    <a:cubicBezTo>
                      <a:pt x="-26524" y="176213"/>
                      <a:pt x="39754" y="88106"/>
                      <a:pt x="10603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387" name="Straight Arrow Connector 386"/>
              <p:cNvCxnSpPr/>
              <p:nvPr/>
            </p:nvCxnSpPr>
            <p:spPr>
              <a:xfrm flipV="1">
                <a:off x="5598334" y="2231471"/>
                <a:ext cx="31024" cy="4170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4" name="Group 393"/>
            <p:cNvGrpSpPr/>
            <p:nvPr/>
          </p:nvGrpSpPr>
          <p:grpSpPr>
            <a:xfrm>
              <a:off x="6252256" y="1701107"/>
              <a:ext cx="602447" cy="393769"/>
              <a:chOff x="6128089" y="2250113"/>
              <a:chExt cx="602447" cy="502613"/>
            </a:xfrm>
          </p:grpSpPr>
          <p:sp>
            <p:nvSpPr>
              <p:cNvPr id="271" name="Freeform 270"/>
              <p:cNvSpPr/>
              <p:nvPr/>
            </p:nvSpPr>
            <p:spPr>
              <a:xfrm>
                <a:off x="6128089" y="2296938"/>
                <a:ext cx="602447" cy="455788"/>
              </a:xfrm>
              <a:custGeom>
                <a:avLst/>
                <a:gdLst>
                  <a:gd name="connsiteX0" fmla="*/ 17124 w 602447"/>
                  <a:gd name="connsiteY0" fmla="*/ 485775 h 485775"/>
                  <a:gd name="connsiteX1" fmla="*/ 69511 w 602447"/>
                  <a:gd name="connsiteY1" fmla="*/ 204788 h 485775"/>
                  <a:gd name="connsiteX2" fmla="*/ 574336 w 602447"/>
                  <a:gd name="connsiteY2" fmla="*/ 185738 h 485775"/>
                  <a:gd name="connsiteX3" fmla="*/ 493374 w 602447"/>
                  <a:gd name="connsiteY3" fmla="*/ 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2447" h="485775">
                    <a:moveTo>
                      <a:pt x="17124" y="485775"/>
                    </a:moveTo>
                    <a:cubicBezTo>
                      <a:pt x="-3117" y="370284"/>
                      <a:pt x="-23358" y="254794"/>
                      <a:pt x="69511" y="204788"/>
                    </a:cubicBezTo>
                    <a:cubicBezTo>
                      <a:pt x="162380" y="154782"/>
                      <a:pt x="503692" y="219869"/>
                      <a:pt x="574336" y="185738"/>
                    </a:cubicBezTo>
                    <a:cubicBezTo>
                      <a:pt x="644980" y="151607"/>
                      <a:pt x="569177" y="75803"/>
                      <a:pt x="493374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390" name="Straight Arrow Connector 389"/>
              <p:cNvCxnSpPr/>
              <p:nvPr/>
            </p:nvCxnSpPr>
            <p:spPr>
              <a:xfrm flipH="1" flipV="1">
                <a:off x="6568146" y="2250113"/>
                <a:ext cx="56507" cy="5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7" name="Group 396"/>
            <p:cNvGrpSpPr/>
            <p:nvPr/>
          </p:nvGrpSpPr>
          <p:grpSpPr>
            <a:xfrm>
              <a:off x="8501771" y="1714526"/>
              <a:ext cx="168464" cy="381965"/>
              <a:chOff x="8377604" y="2266796"/>
              <a:chExt cx="168464" cy="487546"/>
            </a:xfrm>
          </p:grpSpPr>
          <p:sp>
            <p:nvSpPr>
              <p:cNvPr id="340" name="Freeform 339"/>
              <p:cNvSpPr/>
              <p:nvPr/>
            </p:nvSpPr>
            <p:spPr>
              <a:xfrm>
                <a:off x="8377604" y="2287076"/>
                <a:ext cx="168464" cy="467266"/>
              </a:xfrm>
              <a:custGeom>
                <a:avLst/>
                <a:gdLst>
                  <a:gd name="connsiteX0" fmla="*/ 158429 w 234631"/>
                  <a:gd name="connsiteY0" fmla="*/ 509588 h 509588"/>
                  <a:gd name="connsiteX1" fmla="*/ 1267 w 234631"/>
                  <a:gd name="connsiteY1" fmla="*/ 371475 h 509588"/>
                  <a:gd name="connsiteX2" fmla="*/ 234629 w 234631"/>
                  <a:gd name="connsiteY2" fmla="*/ 214313 h 509588"/>
                  <a:gd name="connsiteX3" fmla="*/ 6029 w 234631"/>
                  <a:gd name="connsiteY3" fmla="*/ 119063 h 509588"/>
                  <a:gd name="connsiteX4" fmla="*/ 144142 w 234631"/>
                  <a:gd name="connsiteY4" fmla="*/ 0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631" h="509588">
                    <a:moveTo>
                      <a:pt x="158429" y="509588"/>
                    </a:moveTo>
                    <a:cubicBezTo>
                      <a:pt x="73498" y="465137"/>
                      <a:pt x="-11433" y="420687"/>
                      <a:pt x="1267" y="371475"/>
                    </a:cubicBezTo>
                    <a:cubicBezTo>
                      <a:pt x="13967" y="322263"/>
                      <a:pt x="233835" y="256382"/>
                      <a:pt x="234629" y="214313"/>
                    </a:cubicBezTo>
                    <a:cubicBezTo>
                      <a:pt x="235423" y="172244"/>
                      <a:pt x="21110" y="154782"/>
                      <a:pt x="6029" y="119063"/>
                    </a:cubicBezTo>
                    <a:cubicBezTo>
                      <a:pt x="-9052" y="83344"/>
                      <a:pt x="67545" y="41672"/>
                      <a:pt x="14414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396" name="Straight Arrow Connector 395"/>
              <p:cNvCxnSpPr>
                <a:stCxn id="340" idx="4"/>
              </p:cNvCxnSpPr>
              <p:nvPr/>
            </p:nvCxnSpPr>
            <p:spPr>
              <a:xfrm flipV="1">
                <a:off x="8481097" y="2266796"/>
                <a:ext cx="34253" cy="202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Rectangle 400"/>
              <p:cNvSpPr/>
              <p:nvPr/>
            </p:nvSpPr>
            <p:spPr>
              <a:xfrm>
                <a:off x="108122" y="3700337"/>
                <a:ext cx="4431432" cy="7708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𝛄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𝛄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𝛀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401" name="Rectangle 4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22" y="3700337"/>
                <a:ext cx="4431432" cy="77087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Sparse-Land Model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5</a:t>
            </a:fld>
            <a:endParaRPr lang="he-IL" dirty="0"/>
          </a:p>
        </p:txBody>
      </p:sp>
      <p:grpSp>
        <p:nvGrpSpPr>
          <p:cNvPr id="9" name="Group 8"/>
          <p:cNvGrpSpPr/>
          <p:nvPr/>
        </p:nvGrpSpPr>
        <p:grpSpPr>
          <a:xfrm>
            <a:off x="-19298" y="4541603"/>
            <a:ext cx="6770567" cy="1523707"/>
            <a:chOff x="-265881" y="4327963"/>
            <a:chExt cx="7471296" cy="1681406"/>
          </a:xfrm>
        </p:grpSpPr>
        <p:grpSp>
          <p:nvGrpSpPr>
            <p:cNvPr id="12" name="Group 11"/>
            <p:cNvGrpSpPr/>
            <p:nvPr/>
          </p:nvGrpSpPr>
          <p:grpSpPr>
            <a:xfrm>
              <a:off x="1264188" y="4841396"/>
              <a:ext cx="5611878" cy="1148413"/>
              <a:chOff x="2078754" y="3115793"/>
              <a:chExt cx="5611878" cy="1148413"/>
            </a:xfrm>
            <a:solidFill>
              <a:schemeClr val="bg1">
                <a:lumMod val="75000"/>
                <a:lumOff val="25000"/>
              </a:schemeClr>
            </a:solidFill>
          </p:grpSpPr>
          <p:sp>
            <p:nvSpPr>
              <p:cNvPr id="13" name="Rectangle 12"/>
              <p:cNvSpPr/>
              <p:nvPr/>
            </p:nvSpPr>
            <p:spPr bwMode="auto">
              <a:xfrm>
                <a:off x="2078754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078754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078754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2078754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2078754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2078754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2078754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2249366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2249366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249366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249366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2249366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2249366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2249366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2419978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2419978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2419978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2419978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2419978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419978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2419978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2590590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2590590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590590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2590590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2590590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2590590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2590590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2761202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2761202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2761202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2761202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2761202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2761202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2761202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931814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931814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931814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931814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2931814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2931814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2931814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3102426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3102426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3102426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3102426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3102426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3102426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3102426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3273038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3273038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3273038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3273038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273038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273038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3273038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443650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3443650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3443650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3443650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3443650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3443650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3443650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3614262" y="3115793"/>
                <a:ext cx="152297" cy="147735"/>
              </a:xfrm>
              <a:prstGeom prst="rect">
                <a:avLst/>
              </a:prstGeom>
              <a:solidFill>
                <a:srgbClr val="FF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3614262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3614262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3614262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3614262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3614262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3614262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3784874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3784874" y="3282573"/>
                <a:ext cx="152297" cy="147735"/>
              </a:xfrm>
              <a:prstGeom prst="rect">
                <a:avLst/>
              </a:prstGeom>
              <a:solidFill>
                <a:srgbClr val="FF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3784874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3784874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3784874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3784874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3784874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3955486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3955486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3955486" y="3449352"/>
                <a:ext cx="152297" cy="147735"/>
              </a:xfrm>
              <a:prstGeom prst="rect">
                <a:avLst/>
              </a:prstGeom>
              <a:solidFill>
                <a:srgbClr val="FF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3955486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3955486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3955486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3955486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4126098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4126098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4126098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4126098" y="3616132"/>
                <a:ext cx="152297" cy="147735"/>
              </a:xfrm>
              <a:prstGeom prst="rect">
                <a:avLst/>
              </a:prstGeom>
              <a:solidFill>
                <a:srgbClr val="FF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4126098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4126098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4126098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4296710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4296710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4296710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4296710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4296710" y="3782912"/>
                <a:ext cx="152297" cy="147735"/>
              </a:xfrm>
              <a:prstGeom prst="rect">
                <a:avLst/>
              </a:prstGeom>
              <a:solidFill>
                <a:srgbClr val="FF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4296710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4296710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4467322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4467322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4467322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4467322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4467322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4467322" y="3949691"/>
                <a:ext cx="152297" cy="147735"/>
              </a:xfrm>
              <a:prstGeom prst="rect">
                <a:avLst/>
              </a:prstGeom>
              <a:solidFill>
                <a:srgbClr val="FF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4467322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4637934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4637934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4637934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4637934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 bwMode="auto">
              <a:xfrm>
                <a:off x="4637934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4637934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4637934" y="4116471"/>
                <a:ext cx="152297" cy="147735"/>
              </a:xfrm>
              <a:prstGeom prst="rect">
                <a:avLst/>
              </a:prstGeom>
              <a:solidFill>
                <a:srgbClr val="FF0000"/>
              </a:solidFill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4808546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4808546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4808546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4808546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4808546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4808546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4808546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4979158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4979158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4979158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4979158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4979158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4979158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4979158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5149770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149770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5149770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5149770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5149770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5149770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>
                <a:off x="5149770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5320382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5320382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5320382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5320382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5320382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5320382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5320382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5490994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5490994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5490994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5490994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5490994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5490994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5490994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 bwMode="auto">
              <a:xfrm>
                <a:off x="5661606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5661606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5661606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>
                <a:off x="5661606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5661606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5661606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5661606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5832218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5832218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5832218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5832218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832218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5832218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5832218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6002830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6002830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6002830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6002830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6002830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6002830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6002830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6173442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6173442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6173442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6173442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6173442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6173442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6173442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6344054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6344054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6344054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6344054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6344054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6344054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6344054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6514666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6514666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6514666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6514666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6514666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6514666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6514666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6685278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6685278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6685278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6685278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6685278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6685278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6685278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6855890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6855890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6855890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6855890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855890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855890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855890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7026502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7026502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7026502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7026502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7026502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7026502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7026502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7197114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7197114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7197114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7197114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7197114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7197114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7197114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367726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367726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67726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7367726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 bwMode="auto">
              <a:xfrm>
                <a:off x="7367726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7367726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 bwMode="auto">
              <a:xfrm>
                <a:off x="7367726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 bwMode="auto">
              <a:xfrm>
                <a:off x="7538335" y="311579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 bwMode="auto">
              <a:xfrm>
                <a:off x="7538335" y="3282573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 bwMode="auto">
              <a:xfrm>
                <a:off x="7538335" y="344935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 bwMode="auto">
              <a:xfrm>
                <a:off x="7538335" y="361613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 bwMode="auto">
              <a:xfrm>
                <a:off x="7538335" y="3782912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 bwMode="auto">
              <a:xfrm>
                <a:off x="7538335" y="394969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 bwMode="auto">
              <a:xfrm>
                <a:off x="7538335" y="4116471"/>
                <a:ext cx="152297" cy="147735"/>
              </a:xfrm>
              <a:prstGeom prst="rect">
                <a:avLst/>
              </a:prstGeom>
              <a:grpFill/>
              <a:ln w="3175" cap="flat" cmpd="sng" algn="ctr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244" name="Straight Arrow Connector 243"/>
            <p:cNvCxnSpPr/>
            <p:nvPr/>
          </p:nvCxnSpPr>
          <p:spPr bwMode="auto">
            <a:xfrm>
              <a:off x="1264188" y="4745539"/>
              <a:ext cx="561187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245" name="Double Bracket 244"/>
            <p:cNvSpPr/>
            <p:nvPr/>
          </p:nvSpPr>
          <p:spPr bwMode="auto">
            <a:xfrm>
              <a:off x="1108222" y="4841771"/>
              <a:ext cx="5917013" cy="1156966"/>
            </a:xfrm>
            <a:prstGeom prst="bracketPair">
              <a:avLst>
                <a:gd name="adj" fmla="val 7135"/>
              </a:avLst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/>
                <p:cNvSpPr txBox="1"/>
                <p:nvPr/>
              </p:nvSpPr>
              <p:spPr>
                <a:xfrm>
                  <a:off x="1247028" y="5241120"/>
                  <a:ext cx="2260734" cy="5413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</m:oMath>
                  </a14:m>
                  <a:r>
                    <a:rPr lang="en-US" sz="2800" b="0" dirty="0" smtClean="0">
                      <a:ea typeface="Tahoma" panose="020B0604030504040204" pitchFamily="34" charset="0"/>
                      <a:cs typeface="Tahoma" panose="020B0604030504040204" pitchFamily="34" charset="0"/>
                    </a:rPr>
                    <a:t>-</a:t>
                  </a:r>
                  <a:r>
                    <a:rPr lang="en-US" sz="2800" b="0" dirty="0" err="1" smtClean="0">
                      <a:ea typeface="Tahoma" panose="020B0604030504040204" pitchFamily="34" charset="0"/>
                      <a:cs typeface="Tahoma" panose="020B0604030504040204" pitchFamily="34" charset="0"/>
                    </a:rPr>
                    <a:t>th</a:t>
                  </a:r>
                  <a:r>
                    <a:rPr lang="en-US" sz="2800" b="0" dirty="0" smtClean="0">
                      <a:ea typeface="Tahoma" panose="020B0604030504040204" pitchFamily="34" charset="0"/>
                      <a:cs typeface="Tahoma" panose="020B0604030504040204" pitchFamily="34" charset="0"/>
                    </a:rPr>
                    <a:t> location</a:t>
                  </a:r>
                  <a:endParaRPr lang="en-US" sz="2800" b="0" dirty="0"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" name="TextBox 2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7028" y="5241120"/>
                  <a:ext cx="2260734" cy="54130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11628" r="-279" b="-3255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7" name="Straight Arrow Connector 246"/>
            <p:cNvCxnSpPr/>
            <p:nvPr/>
          </p:nvCxnSpPr>
          <p:spPr bwMode="auto">
            <a:xfrm flipV="1">
              <a:off x="2419669" y="4957797"/>
              <a:ext cx="329813" cy="304003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Box 247"/>
                <p:cNvSpPr txBox="1"/>
                <p:nvPr/>
              </p:nvSpPr>
              <p:spPr>
                <a:xfrm>
                  <a:off x="3162629" y="4327963"/>
                  <a:ext cx="28084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𝑁</m:t>
                        </m:r>
                      </m:oMath>
                    </m:oMathPara>
                  </a14:m>
                  <a:endParaRPr lang="en-US" sz="2400" b="0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8" name="TextBox 2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2629" y="4327963"/>
                  <a:ext cx="280846" cy="4616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7317" r="-68293" b="-724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0" name="Straight Arrow Connector 249"/>
            <p:cNvCxnSpPr/>
            <p:nvPr/>
          </p:nvCxnSpPr>
          <p:spPr bwMode="auto">
            <a:xfrm flipH="1">
              <a:off x="6941487" y="4852403"/>
              <a:ext cx="104" cy="11569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TextBox 250"/>
                <p:cNvSpPr txBox="1"/>
                <p:nvPr/>
              </p:nvSpPr>
              <p:spPr>
                <a:xfrm>
                  <a:off x="6924569" y="5200054"/>
                  <a:ext cx="28084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oMath>
                    </m:oMathPara>
                  </a14:m>
                  <a:endParaRPr lang="en-US" sz="2400" b="0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51" name="TextBox 2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569" y="5200054"/>
                  <a:ext cx="280846" cy="46166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r="-2391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3" name="Rectangle 7"/>
            <p:cNvSpPr>
              <a:spLocks noChangeArrowheads="1"/>
            </p:cNvSpPr>
            <p:nvPr/>
          </p:nvSpPr>
          <p:spPr bwMode="auto">
            <a:xfrm>
              <a:off x="3511886" y="4704338"/>
              <a:ext cx="3206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0" name="TextBox 379"/>
                <p:cNvSpPr txBox="1"/>
                <p:nvPr/>
              </p:nvSpPr>
              <p:spPr>
                <a:xfrm>
                  <a:off x="-265881" y="5068744"/>
                  <a:ext cx="1523533" cy="76551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he-IL" sz="4000" b="1" baseline="-25000" dirty="0"/>
                </a:p>
              </p:txBody>
            </p:sp>
          </mc:Choice>
          <mc:Fallback xmlns="">
            <p:sp>
              <p:nvSpPr>
                <p:cNvPr id="380" name="TextBox 3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5881" y="5068744"/>
                  <a:ext cx="1523533" cy="76551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84" name="Picture 38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1299" y="6288145"/>
                <a:ext cx="2440796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:r>
                  <a:rPr lang="en-US" sz="2400" dirty="0" smtClean="0"/>
                  <a:t>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 smtClean="0"/>
                  <a:t> for 1D signals</a:t>
                </a:r>
                <a:endParaRPr lang="he-IL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299" y="6288145"/>
                <a:ext cx="2440796" cy="461665"/>
              </a:xfrm>
              <a:prstGeom prst="rect">
                <a:avLst/>
              </a:prstGeom>
              <a:blipFill rotWithShape="0">
                <a:blip r:embed="rId21"/>
                <a:stretch>
                  <a:fillRect l="-4000" t="-10667" r="-3750" b="-3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34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" grpId="0" animBg="1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14300" y="1221589"/>
                <a:ext cx="8896350" cy="5031192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b="1" dirty="0" smtClean="0"/>
                  <a:t>Our Goal:</a:t>
                </a:r>
              </a:p>
              <a:p>
                <a:pPr algn="l" rtl="0"/>
                <a:endParaRPr lang="en-US" sz="2400" dirty="0"/>
              </a:p>
              <a:p>
                <a:pPr algn="l" rtl="0"/>
                <a:endParaRPr lang="en-US" sz="2400" dirty="0"/>
              </a:p>
              <a:p>
                <a:pPr algn="l" rtl="0"/>
                <a:endParaRPr lang="en-US" sz="2400" dirty="0"/>
              </a:p>
              <a:p>
                <a:pPr algn="l" rtl="0"/>
                <a:endParaRPr lang="en-US" sz="2400" dirty="0"/>
              </a:p>
              <a:p>
                <a:pPr algn="l" rtl="0"/>
                <a:endParaRPr lang="en-US" sz="2400" dirty="0"/>
              </a:p>
              <a:p>
                <a:pPr algn="l" rtl="0"/>
                <a:endParaRPr lang="en-US" sz="2400" dirty="0"/>
              </a:p>
              <a:p>
                <a:pPr algn="l" rtl="0"/>
                <a:endParaRPr lang="en-US" sz="2000" dirty="0"/>
              </a:p>
              <a:p>
                <a:pPr algn="l" rtl="0">
                  <a:buFont typeface="Wingdings" panose="05000000000000000000" pitchFamily="2" charset="2"/>
                  <a:buChar char="ü"/>
                </a:pPr>
                <a:r>
                  <a:rPr lang="en-US" sz="2400" dirty="0"/>
                  <a:t>The layered BP can retrieve the underlying representations in the noiseless case, a task in which the forward pass </a:t>
                </a:r>
                <a:r>
                  <a:rPr lang="en-US" sz="2400" dirty="0" smtClean="0"/>
                  <a:t>fails.</a:t>
                </a:r>
                <a:endParaRPr lang="he-IL" sz="2400" dirty="0"/>
              </a:p>
              <a:p>
                <a:pPr algn="l" rtl="0">
                  <a:buFont typeface="Wingdings" panose="05000000000000000000" pitchFamily="2" charset="2"/>
                  <a:buChar char="ü"/>
                </a:pPr>
                <a:r>
                  <a:rPr lang="en-US" sz="2400" dirty="0"/>
                  <a:t>Its success </a:t>
                </a:r>
                <a:r>
                  <a:rPr lang="en-US" sz="2400" dirty="0" smtClean="0"/>
                  <a:t>does not depend </a:t>
                </a:r>
                <a:r>
                  <a:rPr lang="en-US" sz="2400" dirty="0"/>
                  <a:t>on the ratio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𝚪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sup>
                        </m:sSubSup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𝚪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" y="1221589"/>
                <a:ext cx="8896350" cy="5031192"/>
              </a:xfrm>
              <a:blipFill rotWithShape="0">
                <a:blip r:embed="rId2"/>
                <a:stretch>
                  <a:fillRect l="-960" t="-16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Guarantee for Success of Layered BP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50</a:t>
            </a:fld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009605" y="3127733"/>
                <a:ext cx="7105740" cy="1603727"/>
              </a:xfrm>
              <a:prstGeom prst="roundRect">
                <a:avLst/>
              </a:prstGeom>
              <a:solidFill>
                <a:srgbClr val="3333CC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rtl="0"/>
                <a:r>
                  <a:rPr lang="en-US" sz="2400" b="1" u="sng" dirty="0" smtClean="0">
                    <a:solidFill>
                      <a:schemeClr val="tx1"/>
                    </a:solidFill>
                  </a:rPr>
                  <a:t>Theorem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400" dirty="0">
                    <a:solidFill>
                      <a:schemeClr val="tx1"/>
                    </a:solidFill>
                  </a:rPr>
                  <a:t> If a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set of solutions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𝐃𝐂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satisfy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𝐃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 rtl="0"/>
                <a:r>
                  <a:rPr lang="en-US" sz="2400" dirty="0">
                    <a:solidFill>
                      <a:schemeClr val="tx1"/>
                    </a:solidFill>
                  </a:rPr>
                  <a:t>Then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 layered BP is </a:t>
                </a:r>
                <a:r>
                  <a:rPr lang="en-US" sz="2400" dirty="0">
                    <a:solidFill>
                      <a:schemeClr val="tx1"/>
                    </a:solidFill>
                  </a:rPr>
                  <a:t>guaranteed to find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them.</a:t>
                </a:r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05" y="3127733"/>
                <a:ext cx="7105740" cy="1603727"/>
              </a:xfrm>
              <a:prstGeom prst="roundRect">
                <a:avLst/>
              </a:prstGeom>
              <a:blipFill rotWithShape="0">
                <a:blip r:embed="rId3"/>
                <a:stretch>
                  <a:fillRect l="-258" t="-3422" r="-172" b="-11027"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28"/>
          <p:cNvSpPr>
            <a:spLocks/>
          </p:cNvSpPr>
          <p:nvPr/>
        </p:nvSpPr>
        <p:spPr bwMode="auto">
          <a:xfrm flipH="1">
            <a:off x="87543" y="3545322"/>
            <a:ext cx="922062" cy="768548"/>
          </a:xfrm>
          <a:custGeom>
            <a:avLst/>
            <a:gdLst>
              <a:gd name="T0" fmla="*/ 2147483647 w 567"/>
              <a:gd name="T1" fmla="*/ 2147483647 h 446"/>
              <a:gd name="T2" fmla="*/ 2147483647 w 567"/>
              <a:gd name="T3" fmla="*/ 2147483647 h 446"/>
              <a:gd name="T4" fmla="*/ 2147483647 w 567"/>
              <a:gd name="T5" fmla="*/ 0 h 446"/>
              <a:gd name="T6" fmla="*/ 2147483647 w 567"/>
              <a:gd name="T7" fmla="*/ 2147483647 h 446"/>
              <a:gd name="T8" fmla="*/ 2147483647 w 567"/>
              <a:gd name="T9" fmla="*/ 2147483647 h 446"/>
              <a:gd name="T10" fmla="*/ 2147483647 w 567"/>
              <a:gd name="T11" fmla="*/ 2147483647 h 446"/>
              <a:gd name="T12" fmla="*/ 2147483647 w 567"/>
              <a:gd name="T13" fmla="*/ 2147483647 h 446"/>
              <a:gd name="T14" fmla="*/ 2147483647 w 567"/>
              <a:gd name="T15" fmla="*/ 2147483647 h 446"/>
              <a:gd name="T16" fmla="*/ 2147483647 w 567"/>
              <a:gd name="T17" fmla="*/ 2147483647 h 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7"/>
              <a:gd name="T28" fmla="*/ 0 h 446"/>
              <a:gd name="T29" fmla="*/ 567 w 567"/>
              <a:gd name="T30" fmla="*/ 446 h 4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7" h="446">
                <a:moveTo>
                  <a:pt x="532" y="30"/>
                </a:moveTo>
                <a:cubicBezTo>
                  <a:pt x="497" y="25"/>
                  <a:pt x="300" y="175"/>
                  <a:pt x="261" y="170"/>
                </a:cubicBezTo>
                <a:cubicBezTo>
                  <a:pt x="222" y="165"/>
                  <a:pt x="338" y="0"/>
                  <a:pt x="296" y="0"/>
                </a:cubicBezTo>
                <a:cubicBezTo>
                  <a:pt x="254" y="0"/>
                  <a:pt x="0" y="98"/>
                  <a:pt x="11" y="170"/>
                </a:cubicBezTo>
                <a:cubicBezTo>
                  <a:pt x="22" y="242"/>
                  <a:pt x="318" y="416"/>
                  <a:pt x="361" y="431"/>
                </a:cubicBezTo>
                <a:cubicBezTo>
                  <a:pt x="404" y="446"/>
                  <a:pt x="244" y="276"/>
                  <a:pt x="271" y="260"/>
                </a:cubicBezTo>
                <a:cubicBezTo>
                  <a:pt x="298" y="244"/>
                  <a:pt x="494" y="346"/>
                  <a:pt x="527" y="336"/>
                </a:cubicBezTo>
                <a:cubicBezTo>
                  <a:pt x="560" y="326"/>
                  <a:pt x="467" y="253"/>
                  <a:pt x="471" y="200"/>
                </a:cubicBezTo>
                <a:cubicBezTo>
                  <a:pt x="475" y="147"/>
                  <a:pt x="567" y="35"/>
                  <a:pt x="532" y="30"/>
                </a:cubicBezTo>
                <a:close/>
              </a:path>
            </a:pathLst>
          </a:custGeom>
          <a:solidFill>
            <a:srgbClr val="3333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975" y="6180084"/>
            <a:ext cx="499226" cy="672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713550" y="1134830"/>
                <a:ext cx="6227302" cy="193222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𝐃𝐂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Find a set of representations satisfying</a:t>
                </a: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b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b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𝚪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b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550" y="1134830"/>
                <a:ext cx="6227302" cy="1932220"/>
              </a:xfrm>
              <a:prstGeom prst="rect">
                <a:avLst/>
              </a:prstGeom>
              <a:blipFill rotWithShape="0">
                <a:blip r:embed="rId8"/>
                <a:stretch>
                  <a:fillRect t="-4416" r="-294"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150559" y="6313464"/>
            <a:ext cx="296478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[Papyan, </a:t>
            </a:r>
            <a:r>
              <a:rPr lang="en-US" sz="2000" dirty="0" err="1">
                <a:solidFill>
                  <a:srgbClr val="FFFF00"/>
                </a:solidFill>
              </a:rPr>
              <a:t>Sulam</a:t>
            </a:r>
            <a:r>
              <a:rPr lang="en-US" sz="2000" dirty="0">
                <a:solidFill>
                  <a:srgbClr val="FFFF00"/>
                </a:solidFill>
              </a:rPr>
              <a:t> &amp; </a:t>
            </a:r>
            <a:r>
              <a:rPr lang="en-US" sz="2000" dirty="0" err="1">
                <a:solidFill>
                  <a:srgbClr val="FFFF00"/>
                </a:solidFill>
              </a:rPr>
              <a:t>Elad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‘16</a:t>
            </a:r>
            <a:r>
              <a:rPr lang="en-US" sz="2000" dirty="0">
                <a:solidFill>
                  <a:srgbClr val="FFFF00"/>
                </a:solidFill>
              </a:rPr>
              <a:t>]</a:t>
            </a:r>
            <a:endParaRPr lang="he-IL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</a:t>
            </a:r>
            <a:r>
              <a:rPr lang="en-US" dirty="0"/>
              <a:t>of Layered BP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51</a:t>
            </a:fld>
            <a:endParaRPr lang="he-I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975" y="6180084"/>
            <a:ext cx="499226" cy="672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922063" y="1081312"/>
                <a:ext cx="8221938" cy="4620300"/>
              </a:xfrm>
              <a:prstGeom prst="roundRect">
                <a:avLst/>
              </a:prstGeom>
              <a:solidFill>
                <a:srgbClr val="3333CC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rtl="0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 b="1" u="sng" dirty="0" smtClean="0">
                    <a:solidFill>
                      <a:schemeClr val="tx1"/>
                    </a:solidFill>
                  </a:rPr>
                  <a:t>Theorem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Assuming that</a:t>
                </a:r>
              </a:p>
              <a:p>
                <a:pPr algn="l" rtl="0"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p>
                      </m:sSubSup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𝐃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l" rtl="0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Then we are guaranteed that*</a:t>
                </a:r>
              </a:p>
              <a:p>
                <a:pPr marL="457200" indent="-457200" algn="l" rtl="0">
                  <a:spcBef>
                    <a:spcPts val="300"/>
                  </a:spcBef>
                  <a:spcAft>
                    <a:spcPts val="300"/>
                  </a:spcAft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 The </a:t>
                </a:r>
                <a:r>
                  <a:rPr lang="en-US" sz="2400" dirty="0">
                    <a:solidFill>
                      <a:schemeClr val="tx1"/>
                    </a:solidFill>
                  </a:rPr>
                  <a:t>support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LBP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sz="2400" dirty="0">
                    <a:solidFill>
                      <a:schemeClr val="tx1"/>
                    </a:solidFill>
                  </a:rPr>
                  <a:t>contained in that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spcBef>
                    <a:spcPts val="100"/>
                  </a:spcBef>
                  <a:spcAft>
                    <a:spcPts val="100"/>
                  </a:spcAft>
                  <a:buFontTx/>
                  <a:buAutoNum type="arabicPeriod"/>
                </a:pPr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LBP</m:t>
                                </m:r>
                              </m:sup>
                            </m:sSubSup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p>
                    </m:sSubSup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spcBef>
                    <a:spcPts val="300"/>
                  </a:spcBef>
                  <a:spcAft>
                    <a:spcPts val="300"/>
                  </a:spcAft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 Every entry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greater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𝚪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will </a:t>
                </a:r>
                <a:r>
                  <a:rPr lang="en-US" sz="2400" dirty="0">
                    <a:solidFill>
                      <a:schemeClr val="tx1"/>
                    </a:solidFill>
                  </a:rPr>
                  <a:t>be found</a:t>
                </a:r>
              </a:p>
              <a:p>
                <a:pPr algn="l" rtl="0"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𝐄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𝚪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p>
                              </m:sSubSup>
                            </m:e>
                          </m:ra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63" y="1081312"/>
                <a:ext cx="8221938" cy="4620300"/>
              </a:xfrm>
              <a:prstGeom prst="roundRect">
                <a:avLst/>
              </a:prstGeom>
              <a:blipFill rotWithShape="0">
                <a:blip r:embed="rId6"/>
                <a:stretch>
                  <a:fillRect t="-792"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28"/>
          <p:cNvSpPr>
            <a:spLocks/>
          </p:cNvSpPr>
          <p:nvPr/>
        </p:nvSpPr>
        <p:spPr bwMode="auto">
          <a:xfrm flipH="1">
            <a:off x="0" y="3051234"/>
            <a:ext cx="922062" cy="768548"/>
          </a:xfrm>
          <a:custGeom>
            <a:avLst/>
            <a:gdLst>
              <a:gd name="T0" fmla="*/ 2147483647 w 567"/>
              <a:gd name="T1" fmla="*/ 2147483647 h 446"/>
              <a:gd name="T2" fmla="*/ 2147483647 w 567"/>
              <a:gd name="T3" fmla="*/ 2147483647 h 446"/>
              <a:gd name="T4" fmla="*/ 2147483647 w 567"/>
              <a:gd name="T5" fmla="*/ 0 h 446"/>
              <a:gd name="T6" fmla="*/ 2147483647 w 567"/>
              <a:gd name="T7" fmla="*/ 2147483647 h 446"/>
              <a:gd name="T8" fmla="*/ 2147483647 w 567"/>
              <a:gd name="T9" fmla="*/ 2147483647 h 446"/>
              <a:gd name="T10" fmla="*/ 2147483647 w 567"/>
              <a:gd name="T11" fmla="*/ 2147483647 h 446"/>
              <a:gd name="T12" fmla="*/ 2147483647 w 567"/>
              <a:gd name="T13" fmla="*/ 2147483647 h 446"/>
              <a:gd name="T14" fmla="*/ 2147483647 w 567"/>
              <a:gd name="T15" fmla="*/ 2147483647 h 446"/>
              <a:gd name="T16" fmla="*/ 2147483647 w 567"/>
              <a:gd name="T17" fmla="*/ 2147483647 h 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7"/>
              <a:gd name="T28" fmla="*/ 0 h 446"/>
              <a:gd name="T29" fmla="*/ 567 w 567"/>
              <a:gd name="T30" fmla="*/ 446 h 4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7" h="446">
                <a:moveTo>
                  <a:pt x="532" y="30"/>
                </a:moveTo>
                <a:cubicBezTo>
                  <a:pt x="497" y="25"/>
                  <a:pt x="300" y="175"/>
                  <a:pt x="261" y="170"/>
                </a:cubicBezTo>
                <a:cubicBezTo>
                  <a:pt x="222" y="165"/>
                  <a:pt x="338" y="0"/>
                  <a:pt x="296" y="0"/>
                </a:cubicBezTo>
                <a:cubicBezTo>
                  <a:pt x="254" y="0"/>
                  <a:pt x="0" y="98"/>
                  <a:pt x="11" y="170"/>
                </a:cubicBezTo>
                <a:cubicBezTo>
                  <a:pt x="22" y="242"/>
                  <a:pt x="318" y="416"/>
                  <a:pt x="361" y="431"/>
                </a:cubicBezTo>
                <a:cubicBezTo>
                  <a:pt x="404" y="446"/>
                  <a:pt x="244" y="276"/>
                  <a:pt x="271" y="260"/>
                </a:cubicBezTo>
                <a:cubicBezTo>
                  <a:pt x="298" y="244"/>
                  <a:pt x="494" y="346"/>
                  <a:pt x="527" y="336"/>
                </a:cubicBezTo>
                <a:cubicBezTo>
                  <a:pt x="560" y="326"/>
                  <a:pt x="467" y="253"/>
                  <a:pt x="471" y="200"/>
                </a:cubicBezTo>
                <a:cubicBezTo>
                  <a:pt x="475" y="147"/>
                  <a:pt x="567" y="35"/>
                  <a:pt x="532" y="30"/>
                </a:cubicBezTo>
                <a:close/>
              </a:path>
            </a:pathLst>
          </a:custGeom>
          <a:solidFill>
            <a:srgbClr val="3333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96686" y="5671969"/>
                <a:ext cx="3246036" cy="4215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chemeClr val="tx1"/>
                    </a:solidFill>
                  </a:rPr>
                  <a:t>* For correctly chosen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</m:oMath>
                </a14:m>
                <a:endParaRPr lang="he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686" y="5671969"/>
                <a:ext cx="3246036" cy="421526"/>
              </a:xfrm>
              <a:prstGeom prst="rect">
                <a:avLst/>
              </a:prstGeom>
              <a:blipFill rotWithShape="0">
                <a:blip r:embed="rId7"/>
                <a:stretch>
                  <a:fillRect l="-1876" t="-1429" b="-242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138568" y="6338858"/>
            <a:ext cx="296478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[Papyan, </a:t>
            </a:r>
            <a:r>
              <a:rPr lang="en-US" sz="2000" dirty="0" err="1">
                <a:solidFill>
                  <a:srgbClr val="FFFF00"/>
                </a:solidFill>
              </a:rPr>
              <a:t>Sulam</a:t>
            </a:r>
            <a:r>
              <a:rPr lang="en-US" sz="2000" dirty="0">
                <a:solidFill>
                  <a:srgbClr val="FFFF00"/>
                </a:solidFill>
              </a:rPr>
              <a:t> &amp; </a:t>
            </a:r>
            <a:r>
              <a:rPr lang="en-US" sz="2000" dirty="0" err="1">
                <a:solidFill>
                  <a:srgbClr val="FFFF00"/>
                </a:solidFill>
              </a:rPr>
              <a:t>Elad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‘16</a:t>
            </a:r>
            <a:r>
              <a:rPr lang="en-US" sz="2000" dirty="0">
                <a:solidFill>
                  <a:srgbClr val="FFFF00"/>
                </a:solidFill>
              </a:rPr>
              <a:t>]</a:t>
            </a:r>
            <a:endParaRPr lang="he-IL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2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14519" y="5120482"/>
                <a:ext cx="5510790" cy="9221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𝚪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19" y="5120482"/>
                <a:ext cx="5510790" cy="9221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252067" y="4071917"/>
                <a:ext cx="5690985" cy="9221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067" y="4071917"/>
                <a:ext cx="5690985" cy="9221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 39"/>
          <p:cNvSpPr/>
          <p:nvPr/>
        </p:nvSpPr>
        <p:spPr>
          <a:xfrm>
            <a:off x="-85459" y="1064146"/>
            <a:ext cx="9340553" cy="2694684"/>
          </a:xfrm>
          <a:custGeom>
            <a:avLst/>
            <a:gdLst>
              <a:gd name="connsiteX0" fmla="*/ 0 w 9152546"/>
              <a:gd name="connsiteY0" fmla="*/ 0 h 2549421"/>
              <a:gd name="connsiteX1" fmla="*/ 9152546 w 9152546"/>
              <a:gd name="connsiteY1" fmla="*/ 0 h 2549421"/>
              <a:gd name="connsiteX2" fmla="*/ 9152546 w 9152546"/>
              <a:gd name="connsiteY2" fmla="*/ 2323208 h 2549421"/>
              <a:gd name="connsiteX3" fmla="*/ 9146588 w 9152546"/>
              <a:gd name="connsiteY3" fmla="*/ 2323208 h 2549421"/>
              <a:gd name="connsiteX4" fmla="*/ 9146588 w 9152546"/>
              <a:gd name="connsiteY4" fmla="*/ 2297651 h 2549421"/>
              <a:gd name="connsiteX5" fmla="*/ 0 w 9152546"/>
              <a:gd name="connsiteY5" fmla="*/ 2297651 h 2549421"/>
              <a:gd name="connsiteX6" fmla="*/ 0 w 9152546"/>
              <a:gd name="connsiteY6" fmla="*/ 0 h 25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2546" h="2549421">
                <a:moveTo>
                  <a:pt x="0" y="0"/>
                </a:moveTo>
                <a:lnTo>
                  <a:pt x="9152546" y="0"/>
                </a:lnTo>
                <a:lnTo>
                  <a:pt x="9152546" y="2323208"/>
                </a:lnTo>
                <a:lnTo>
                  <a:pt x="9146588" y="2323208"/>
                </a:lnTo>
                <a:lnTo>
                  <a:pt x="9146588" y="2297651"/>
                </a:lnTo>
                <a:cubicBezTo>
                  <a:pt x="6097726" y="1425492"/>
                  <a:pt x="3048863" y="3169809"/>
                  <a:pt x="0" y="22976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08221" y="2122724"/>
                <a:ext cx="5536148" cy="8100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LBP</m:t>
                          </m:r>
                        </m:sup>
                      </m:sSubSup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𝚪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LBP</m:t>
                                      </m:r>
                                    </m:sup>
                                  </m:sSubSup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𝐃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𝚪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𝚪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221" y="2122724"/>
                <a:ext cx="5536148" cy="8100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70792" y="1171042"/>
                <a:ext cx="5153042" cy="8100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LBP</m:t>
                          </m:r>
                        </m:sup>
                      </m:sSubSup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𝐘</m:t>
                                  </m:r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𝐃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𝚪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𝚪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792" y="1171042"/>
                <a:ext cx="5153042" cy="8100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Iterative Thresholding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52</a:t>
            </a:fld>
            <a:endParaRPr lang="he-IL" dirty="0"/>
          </a:p>
        </p:txBody>
      </p:sp>
      <p:sp>
        <p:nvSpPr>
          <p:cNvPr id="8" name="Circular Arrow 1"/>
          <p:cNvSpPr/>
          <p:nvPr/>
        </p:nvSpPr>
        <p:spPr bwMode="auto">
          <a:xfrm flipH="1">
            <a:off x="6943052" y="4105715"/>
            <a:ext cx="877059" cy="854579"/>
          </a:xfrm>
          <a:prstGeom prst="circularArrow">
            <a:avLst>
              <a:gd name="adj1" fmla="val 7113"/>
              <a:gd name="adj2" fmla="val 1118979"/>
              <a:gd name="adj3" fmla="val 19832167"/>
              <a:gd name="adj4" fmla="val 2159032"/>
              <a:gd name="adj5" fmla="val 12695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ircular Arrow 1"/>
          <p:cNvSpPr/>
          <p:nvPr/>
        </p:nvSpPr>
        <p:spPr bwMode="auto">
          <a:xfrm flipH="1">
            <a:off x="6325309" y="5154280"/>
            <a:ext cx="877059" cy="854579"/>
          </a:xfrm>
          <a:prstGeom prst="circularArrow">
            <a:avLst>
              <a:gd name="adj1" fmla="val 7113"/>
              <a:gd name="adj2" fmla="val 1118979"/>
              <a:gd name="adj3" fmla="val 19832167"/>
              <a:gd name="adj4" fmla="val 2159032"/>
              <a:gd name="adj5" fmla="val 12695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00554" y="4753930"/>
            <a:ext cx="1193179" cy="606155"/>
            <a:chOff x="2703720" y="3442398"/>
            <a:chExt cx="2131973" cy="1507786"/>
          </a:xfrm>
          <a:solidFill>
            <a:srgbClr val="FF0000"/>
          </a:solidFill>
        </p:grpSpPr>
        <p:sp>
          <p:nvSpPr>
            <p:cNvPr id="15" name="Freeform 14"/>
            <p:cNvSpPr/>
            <p:nvPr/>
          </p:nvSpPr>
          <p:spPr>
            <a:xfrm>
              <a:off x="2703720" y="3442398"/>
              <a:ext cx="1081043" cy="707878"/>
            </a:xfrm>
            <a:custGeom>
              <a:avLst/>
              <a:gdLst>
                <a:gd name="connsiteX0" fmla="*/ 0 w 1081043"/>
                <a:gd name="connsiteY0" fmla="*/ 0 h 707878"/>
                <a:gd name="connsiteX1" fmla="*/ 0 w 1081043"/>
                <a:gd name="connsiteY1" fmla="*/ 0 h 707878"/>
                <a:gd name="connsiteX2" fmla="*/ 176970 w 1081043"/>
                <a:gd name="connsiteY2" fmla="*/ 0 h 707878"/>
                <a:gd name="connsiteX3" fmla="*/ 176970 w 1081043"/>
                <a:gd name="connsiteY3" fmla="*/ 2 h 707878"/>
                <a:gd name="connsiteX4" fmla="*/ 192969 w 1081043"/>
                <a:gd name="connsiteY4" fmla="*/ 126218 h 707878"/>
                <a:gd name="connsiteX5" fmla="*/ 206342 w 1081043"/>
                <a:gd name="connsiteY5" fmla="*/ 165715 h 707878"/>
                <a:gd name="connsiteX6" fmla="*/ 237310 w 1081043"/>
                <a:gd name="connsiteY6" fmla="*/ 245373 h 707878"/>
                <a:gd name="connsiteX7" fmla="*/ 262448 w 1081043"/>
                <a:gd name="connsiteY7" fmla="*/ 288572 h 707878"/>
                <a:gd name="connsiteX8" fmla="*/ 307661 w 1081043"/>
                <a:gd name="connsiteY8" fmla="*/ 355514 h 707878"/>
                <a:gd name="connsiteX9" fmla="*/ 342876 w 1081043"/>
                <a:gd name="connsiteY9" fmla="*/ 396578 h 707878"/>
                <a:gd name="connsiteX10" fmla="*/ 401947 w 1081043"/>
                <a:gd name="connsiteY10" fmla="*/ 454762 h 707878"/>
                <a:gd name="connsiteX11" fmla="*/ 445224 w 1081043"/>
                <a:gd name="connsiteY11" fmla="*/ 491049 h 707878"/>
                <a:gd name="connsiteX12" fmla="*/ 518809 w 1081043"/>
                <a:gd name="connsiteY12" fmla="*/ 541399 h 707878"/>
                <a:gd name="connsiteX13" fmla="*/ 567108 w 1081043"/>
                <a:gd name="connsiteY13" fmla="*/ 570882 h 707878"/>
                <a:gd name="connsiteX14" fmla="*/ 659902 w 1081043"/>
                <a:gd name="connsiteY14" fmla="*/ 614350 h 707878"/>
                <a:gd name="connsiteX15" fmla="*/ 706147 w 1081043"/>
                <a:gd name="connsiteY15" fmla="*/ 634399 h 707878"/>
                <a:gd name="connsiteX16" fmla="*/ 859939 w 1081043"/>
                <a:gd name="connsiteY16" fmla="*/ 679704 h 707878"/>
                <a:gd name="connsiteX17" fmla="*/ 859940 w 1081043"/>
                <a:gd name="connsiteY17" fmla="*/ 679704 h 707878"/>
                <a:gd name="connsiteX18" fmla="*/ 1024743 w 1081043"/>
                <a:gd name="connsiteY18" fmla="*/ 703080 h 707878"/>
                <a:gd name="connsiteX19" fmla="*/ 1081043 w 1081043"/>
                <a:gd name="connsiteY19" fmla="*/ 699545 h 707878"/>
                <a:gd name="connsiteX20" fmla="*/ 1081043 w 1081043"/>
                <a:gd name="connsiteY20" fmla="*/ 707877 h 707878"/>
                <a:gd name="connsiteX21" fmla="*/ 948316 w 1081043"/>
                <a:gd name="connsiteY21" fmla="*/ 707878 h 707878"/>
                <a:gd name="connsiteX22" fmla="*/ 917543 w 1081043"/>
                <a:gd name="connsiteY22" fmla="*/ 705562 h 707878"/>
                <a:gd name="connsiteX23" fmla="*/ 876208 w 1081043"/>
                <a:gd name="connsiteY23" fmla="*/ 705830 h 707878"/>
                <a:gd name="connsiteX24" fmla="*/ 761290 w 1081043"/>
                <a:gd name="connsiteY24" fmla="*/ 693804 h 707878"/>
                <a:gd name="connsiteX25" fmla="*/ 757198 w 1081043"/>
                <a:gd name="connsiteY25" fmla="*/ 693497 h 707878"/>
                <a:gd name="connsiteX26" fmla="*/ 751441 w 1081043"/>
                <a:gd name="connsiteY26" fmla="*/ 692163 h 707878"/>
                <a:gd name="connsiteX27" fmla="*/ 642287 w 1081043"/>
                <a:gd name="connsiteY27" fmla="*/ 670007 h 707878"/>
                <a:gd name="connsiteX28" fmla="*/ 601402 w 1081043"/>
                <a:gd name="connsiteY28" fmla="*/ 657397 h 707878"/>
                <a:gd name="connsiteX29" fmla="*/ 579189 w 1081043"/>
                <a:gd name="connsiteY29" fmla="*/ 652250 h 707878"/>
                <a:gd name="connsiteX30" fmla="*/ 561575 w 1081043"/>
                <a:gd name="connsiteY30" fmla="*/ 645113 h 707878"/>
                <a:gd name="connsiteX31" fmla="*/ 531505 w 1081043"/>
                <a:gd name="connsiteY31" fmla="*/ 635839 h 707878"/>
                <a:gd name="connsiteX32" fmla="*/ 426715 w 1081043"/>
                <a:gd name="connsiteY32" fmla="*/ 591182 h 707878"/>
                <a:gd name="connsiteX33" fmla="*/ 422176 w 1081043"/>
                <a:gd name="connsiteY33" fmla="*/ 588634 h 707878"/>
                <a:gd name="connsiteX34" fmla="*/ 418104 w 1081043"/>
                <a:gd name="connsiteY34" fmla="*/ 586984 h 707878"/>
                <a:gd name="connsiteX35" fmla="*/ 406406 w 1081043"/>
                <a:gd name="connsiteY35" fmla="*/ 579779 h 707878"/>
                <a:gd name="connsiteX36" fmla="*/ 331901 w 1081043"/>
                <a:gd name="connsiteY36" fmla="*/ 537947 h 707878"/>
                <a:gd name="connsiteX37" fmla="*/ 294049 w 1081043"/>
                <a:gd name="connsiteY37" fmla="*/ 510580 h 707878"/>
                <a:gd name="connsiteX38" fmla="*/ 277756 w 1081043"/>
                <a:gd name="connsiteY38" fmla="*/ 500545 h 707878"/>
                <a:gd name="connsiteX39" fmla="*/ 268153 w 1081043"/>
                <a:gd name="connsiteY39" fmla="*/ 491858 h 707878"/>
                <a:gd name="connsiteX40" fmla="*/ 247664 w 1081043"/>
                <a:gd name="connsiteY40" fmla="*/ 477044 h 707878"/>
                <a:gd name="connsiteX41" fmla="*/ 222516 w 1081043"/>
                <a:gd name="connsiteY41" fmla="*/ 450569 h 707878"/>
                <a:gd name="connsiteX42" fmla="*/ 161958 w 1081043"/>
                <a:gd name="connsiteY42" fmla="*/ 395781 h 707878"/>
                <a:gd name="connsiteX43" fmla="*/ 134154 w 1081043"/>
                <a:gd name="connsiteY43" fmla="*/ 357545 h 707878"/>
                <a:gd name="connsiteX44" fmla="*/ 113467 w 1081043"/>
                <a:gd name="connsiteY44" fmla="*/ 335766 h 707878"/>
                <a:gd name="connsiteX45" fmla="*/ 101114 w 1081043"/>
                <a:gd name="connsiteY45" fmla="*/ 312107 h 707878"/>
                <a:gd name="connsiteX46" fmla="*/ 74524 w 1081043"/>
                <a:gd name="connsiteY46" fmla="*/ 275538 h 707878"/>
                <a:gd name="connsiteX47" fmla="*/ 45182 w 1081043"/>
                <a:gd name="connsiteY47" fmla="*/ 204981 h 707878"/>
                <a:gd name="connsiteX48" fmla="*/ 29215 w 1081043"/>
                <a:gd name="connsiteY48" fmla="*/ 174400 h 707878"/>
                <a:gd name="connsiteX49" fmla="*/ 27023 w 1081043"/>
                <a:gd name="connsiteY49" fmla="*/ 161315 h 707878"/>
                <a:gd name="connsiteX50" fmla="*/ 19267 w 1081043"/>
                <a:gd name="connsiteY50" fmla="*/ 142662 h 707878"/>
                <a:gd name="connsiteX51" fmla="*/ 0 w 1081043"/>
                <a:gd name="connsiteY51" fmla="*/ 0 h 70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81043" h="707878">
                  <a:moveTo>
                    <a:pt x="0" y="0"/>
                  </a:moveTo>
                  <a:lnTo>
                    <a:pt x="0" y="0"/>
                  </a:lnTo>
                  <a:lnTo>
                    <a:pt x="176970" y="0"/>
                  </a:lnTo>
                  <a:lnTo>
                    <a:pt x="176970" y="2"/>
                  </a:lnTo>
                  <a:lnTo>
                    <a:pt x="192969" y="126218"/>
                  </a:lnTo>
                  <a:lnTo>
                    <a:pt x="206342" y="165715"/>
                  </a:lnTo>
                  <a:lnTo>
                    <a:pt x="237310" y="245373"/>
                  </a:lnTo>
                  <a:lnTo>
                    <a:pt x="262448" y="288572"/>
                  </a:lnTo>
                  <a:lnTo>
                    <a:pt x="307661" y="355514"/>
                  </a:lnTo>
                  <a:lnTo>
                    <a:pt x="342876" y="396578"/>
                  </a:lnTo>
                  <a:lnTo>
                    <a:pt x="401947" y="454762"/>
                  </a:lnTo>
                  <a:lnTo>
                    <a:pt x="445224" y="491049"/>
                  </a:lnTo>
                  <a:lnTo>
                    <a:pt x="518809" y="541399"/>
                  </a:lnTo>
                  <a:lnTo>
                    <a:pt x="567108" y="570882"/>
                  </a:lnTo>
                  <a:lnTo>
                    <a:pt x="659902" y="614350"/>
                  </a:lnTo>
                  <a:lnTo>
                    <a:pt x="706147" y="634399"/>
                  </a:lnTo>
                  <a:lnTo>
                    <a:pt x="859939" y="679704"/>
                  </a:lnTo>
                  <a:lnTo>
                    <a:pt x="859940" y="679704"/>
                  </a:lnTo>
                  <a:lnTo>
                    <a:pt x="1024743" y="703080"/>
                  </a:lnTo>
                  <a:lnTo>
                    <a:pt x="1081043" y="699545"/>
                  </a:lnTo>
                  <a:lnTo>
                    <a:pt x="1081043" y="707877"/>
                  </a:lnTo>
                  <a:lnTo>
                    <a:pt x="948316" y="707878"/>
                  </a:lnTo>
                  <a:lnTo>
                    <a:pt x="917543" y="705562"/>
                  </a:lnTo>
                  <a:lnTo>
                    <a:pt x="876208" y="705830"/>
                  </a:lnTo>
                  <a:lnTo>
                    <a:pt x="761290" y="693804"/>
                  </a:lnTo>
                  <a:lnTo>
                    <a:pt x="757198" y="693497"/>
                  </a:lnTo>
                  <a:lnTo>
                    <a:pt x="751441" y="692163"/>
                  </a:lnTo>
                  <a:lnTo>
                    <a:pt x="642287" y="670007"/>
                  </a:lnTo>
                  <a:lnTo>
                    <a:pt x="601402" y="657397"/>
                  </a:lnTo>
                  <a:lnTo>
                    <a:pt x="579189" y="652250"/>
                  </a:lnTo>
                  <a:lnTo>
                    <a:pt x="561575" y="645113"/>
                  </a:lnTo>
                  <a:lnTo>
                    <a:pt x="531505" y="635839"/>
                  </a:lnTo>
                  <a:cubicBezTo>
                    <a:pt x="495499" y="622687"/>
                    <a:pt x="460491" y="607787"/>
                    <a:pt x="426715" y="591182"/>
                  </a:cubicBezTo>
                  <a:lnTo>
                    <a:pt x="422176" y="588634"/>
                  </a:lnTo>
                  <a:lnTo>
                    <a:pt x="418104" y="586984"/>
                  </a:lnTo>
                  <a:lnTo>
                    <a:pt x="406406" y="579779"/>
                  </a:lnTo>
                  <a:lnTo>
                    <a:pt x="331901" y="537947"/>
                  </a:lnTo>
                  <a:lnTo>
                    <a:pt x="294049" y="510580"/>
                  </a:lnTo>
                  <a:lnTo>
                    <a:pt x="277756" y="500545"/>
                  </a:lnTo>
                  <a:lnTo>
                    <a:pt x="268153" y="491858"/>
                  </a:lnTo>
                  <a:lnTo>
                    <a:pt x="247664" y="477044"/>
                  </a:lnTo>
                  <a:lnTo>
                    <a:pt x="222516" y="450569"/>
                  </a:lnTo>
                  <a:lnTo>
                    <a:pt x="161958" y="395781"/>
                  </a:lnTo>
                  <a:lnTo>
                    <a:pt x="134154" y="357545"/>
                  </a:lnTo>
                  <a:lnTo>
                    <a:pt x="113467" y="335766"/>
                  </a:lnTo>
                  <a:lnTo>
                    <a:pt x="101114" y="312107"/>
                  </a:lnTo>
                  <a:lnTo>
                    <a:pt x="74524" y="275538"/>
                  </a:lnTo>
                  <a:lnTo>
                    <a:pt x="45182" y="204981"/>
                  </a:lnTo>
                  <a:lnTo>
                    <a:pt x="29215" y="174400"/>
                  </a:lnTo>
                  <a:lnTo>
                    <a:pt x="27023" y="161315"/>
                  </a:lnTo>
                  <a:lnTo>
                    <a:pt x="19267" y="142662"/>
                  </a:lnTo>
                  <a:cubicBezTo>
                    <a:pt x="6634" y="96581"/>
                    <a:pt x="0" y="48869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784761" y="4139307"/>
              <a:ext cx="1050932" cy="810877"/>
            </a:xfrm>
            <a:custGeom>
              <a:avLst/>
              <a:gdLst>
                <a:gd name="connsiteX0" fmla="*/ 0 w 1050930"/>
                <a:gd name="connsiteY0" fmla="*/ 0 h 707877"/>
                <a:gd name="connsiteX1" fmla="*/ 44242 w 1050930"/>
                <a:gd name="connsiteY1" fmla="*/ 0 h 707877"/>
                <a:gd name="connsiteX2" fmla="*/ 909689 w 1050930"/>
                <a:gd name="connsiteY2" fmla="*/ 418362 h 707877"/>
                <a:gd name="connsiteX3" fmla="*/ 962445 w 1050930"/>
                <a:gd name="connsiteY3" fmla="*/ 530908 h 707877"/>
                <a:gd name="connsiteX4" fmla="*/ 1050930 w 1050930"/>
                <a:gd name="connsiteY4" fmla="*/ 530908 h 707877"/>
                <a:gd name="connsiteX5" fmla="*/ 904074 w 1050930"/>
                <a:gd name="connsiteY5" fmla="*/ 707877 h 707877"/>
                <a:gd name="connsiteX6" fmla="*/ 696991 w 1050930"/>
                <a:gd name="connsiteY6" fmla="*/ 530908 h 707877"/>
                <a:gd name="connsiteX7" fmla="*/ 785476 w 1050930"/>
                <a:gd name="connsiteY7" fmla="*/ 530907 h 707877"/>
                <a:gd name="connsiteX8" fmla="*/ 735715 w 1050930"/>
                <a:gd name="connsiteY8" fmla="*/ 424751 h 707877"/>
                <a:gd name="connsiteX9" fmla="*/ 713596 w 1050930"/>
                <a:gd name="connsiteY9" fmla="*/ 392462 h 707877"/>
                <a:gd name="connsiteX10" fmla="*/ 665699 w 1050930"/>
                <a:gd name="connsiteY10" fmla="*/ 327597 h 707877"/>
                <a:gd name="connsiteX11" fmla="*/ 633053 w 1050930"/>
                <a:gd name="connsiteY11" fmla="*/ 293262 h 707877"/>
                <a:gd name="connsiteX12" fmla="*/ 577335 w 1050930"/>
                <a:gd name="connsiteY12" fmla="*/ 240584 h 707877"/>
                <a:gd name="connsiteX13" fmla="*/ 537024 w 1050930"/>
                <a:gd name="connsiteY13" fmla="*/ 208923 h 707877"/>
                <a:gd name="connsiteX14" fmla="*/ 472302 w 1050930"/>
                <a:gd name="connsiteY14" fmla="*/ 164815 h 707877"/>
                <a:gd name="connsiteX15" fmla="*/ 426543 w 1050930"/>
                <a:gd name="connsiteY15" fmla="*/ 137800 h 707877"/>
                <a:gd name="connsiteX16" fmla="*/ 351629 w 1050930"/>
                <a:gd name="connsiteY16" fmla="*/ 101309 h 707877"/>
                <a:gd name="connsiteX17" fmla="*/ 303342 w 1050930"/>
                <a:gd name="connsiteY17" fmla="*/ 80307 h 707877"/>
                <a:gd name="connsiteX18" fmla="*/ 213613 w 1050930"/>
                <a:gd name="connsiteY18" fmla="*/ 50745 h 707877"/>
                <a:gd name="connsiteX19" fmla="*/ 169321 w 1050930"/>
                <a:gd name="connsiteY19" fmla="*/ 37346 h 707877"/>
                <a:gd name="connsiteX20" fmla="*/ 26449 w 1050930"/>
                <a:gd name="connsiteY20" fmla="*/ 9993 h 707877"/>
                <a:gd name="connsiteX21" fmla="*/ 26448 w 1050930"/>
                <a:gd name="connsiteY21" fmla="*/ 9993 h 707877"/>
                <a:gd name="connsiteX22" fmla="*/ 0 w 1050930"/>
                <a:gd name="connsiteY22" fmla="*/ 8332 h 70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0930" h="707877">
                  <a:moveTo>
                    <a:pt x="0" y="0"/>
                  </a:moveTo>
                  <a:lnTo>
                    <a:pt x="44242" y="0"/>
                  </a:lnTo>
                  <a:cubicBezTo>
                    <a:pt x="422618" y="0"/>
                    <a:pt x="759065" y="167187"/>
                    <a:pt x="909689" y="418362"/>
                  </a:cubicBezTo>
                  <a:cubicBezTo>
                    <a:pt x="931206" y="454244"/>
                    <a:pt x="948932" y="491840"/>
                    <a:pt x="962445" y="530908"/>
                  </a:cubicBezTo>
                  <a:lnTo>
                    <a:pt x="1050930" y="530908"/>
                  </a:lnTo>
                  <a:lnTo>
                    <a:pt x="904074" y="707877"/>
                  </a:lnTo>
                  <a:lnTo>
                    <a:pt x="696991" y="530908"/>
                  </a:lnTo>
                  <a:cubicBezTo>
                    <a:pt x="726486" y="530908"/>
                    <a:pt x="755981" y="530907"/>
                    <a:pt x="785476" y="530907"/>
                  </a:cubicBezTo>
                  <a:lnTo>
                    <a:pt x="735715" y="424751"/>
                  </a:lnTo>
                  <a:lnTo>
                    <a:pt x="713596" y="392462"/>
                  </a:lnTo>
                  <a:lnTo>
                    <a:pt x="665699" y="327597"/>
                  </a:lnTo>
                  <a:lnTo>
                    <a:pt x="633053" y="293262"/>
                  </a:lnTo>
                  <a:lnTo>
                    <a:pt x="577335" y="240584"/>
                  </a:lnTo>
                  <a:lnTo>
                    <a:pt x="537024" y="208923"/>
                  </a:lnTo>
                  <a:lnTo>
                    <a:pt x="472302" y="164815"/>
                  </a:lnTo>
                  <a:lnTo>
                    <a:pt x="426543" y="137800"/>
                  </a:lnTo>
                  <a:lnTo>
                    <a:pt x="351629" y="101309"/>
                  </a:lnTo>
                  <a:lnTo>
                    <a:pt x="303342" y="80307"/>
                  </a:lnTo>
                  <a:lnTo>
                    <a:pt x="213613" y="50745"/>
                  </a:lnTo>
                  <a:lnTo>
                    <a:pt x="169321" y="37346"/>
                  </a:lnTo>
                  <a:lnTo>
                    <a:pt x="26449" y="9993"/>
                  </a:lnTo>
                  <a:lnTo>
                    <a:pt x="26448" y="9993"/>
                  </a:lnTo>
                  <a:lnTo>
                    <a:pt x="0" y="833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7975" y="6180084"/>
            <a:ext cx="499226" cy="67254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827201" y="6171304"/>
                <a:ext cx="2564966" cy="4215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0" dirty="0" smtClean="0"/>
                  <a:t>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20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201" y="6171304"/>
                <a:ext cx="2564966" cy="421526"/>
              </a:xfrm>
              <a:prstGeom prst="rect">
                <a:avLst/>
              </a:prstGeom>
              <a:blipFill rotWithShape="0">
                <a:blip r:embed="rId10"/>
                <a:stretch>
                  <a:fillRect l="-2613" t="-1429" r="-1188" b="-242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105794" y="1160558"/>
            <a:ext cx="116499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400" dirty="0" smtClean="0"/>
              <a:t>Layered</a:t>
            </a:r>
          </a:p>
          <a:p>
            <a:pPr algn="ctr"/>
            <a:r>
              <a:rPr lang="en-US" sz="2400" dirty="0" smtClean="0"/>
              <a:t>BP</a:t>
            </a:r>
            <a:endParaRPr lang="he-IL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-85459" y="4117507"/>
            <a:ext cx="15516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Layered</a:t>
            </a:r>
          </a:p>
          <a:p>
            <a:pPr algn="ctr" rtl="0"/>
            <a:r>
              <a:rPr lang="en-US" sz="2400" dirty="0" smtClean="0"/>
              <a:t>IT</a:t>
            </a:r>
            <a:endParaRPr lang="he-IL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577737" y="1812371"/>
            <a:ext cx="1018904" cy="538943"/>
            <a:chOff x="2703720" y="3417593"/>
            <a:chExt cx="2131973" cy="1535014"/>
          </a:xfrm>
          <a:solidFill>
            <a:srgbClr val="FF0000"/>
          </a:solidFill>
        </p:grpSpPr>
        <p:sp>
          <p:nvSpPr>
            <p:cNvPr id="23" name="Freeform 22"/>
            <p:cNvSpPr/>
            <p:nvPr/>
          </p:nvSpPr>
          <p:spPr>
            <a:xfrm>
              <a:off x="2703720" y="3417593"/>
              <a:ext cx="1081044" cy="707879"/>
            </a:xfrm>
            <a:custGeom>
              <a:avLst/>
              <a:gdLst>
                <a:gd name="connsiteX0" fmla="*/ 0 w 1081043"/>
                <a:gd name="connsiteY0" fmla="*/ 0 h 707878"/>
                <a:gd name="connsiteX1" fmla="*/ 0 w 1081043"/>
                <a:gd name="connsiteY1" fmla="*/ 0 h 707878"/>
                <a:gd name="connsiteX2" fmla="*/ 176970 w 1081043"/>
                <a:gd name="connsiteY2" fmla="*/ 0 h 707878"/>
                <a:gd name="connsiteX3" fmla="*/ 176970 w 1081043"/>
                <a:gd name="connsiteY3" fmla="*/ 2 h 707878"/>
                <a:gd name="connsiteX4" fmla="*/ 192969 w 1081043"/>
                <a:gd name="connsiteY4" fmla="*/ 126218 h 707878"/>
                <a:gd name="connsiteX5" fmla="*/ 206342 w 1081043"/>
                <a:gd name="connsiteY5" fmla="*/ 165715 h 707878"/>
                <a:gd name="connsiteX6" fmla="*/ 237310 w 1081043"/>
                <a:gd name="connsiteY6" fmla="*/ 245373 h 707878"/>
                <a:gd name="connsiteX7" fmla="*/ 262448 w 1081043"/>
                <a:gd name="connsiteY7" fmla="*/ 288572 h 707878"/>
                <a:gd name="connsiteX8" fmla="*/ 307661 w 1081043"/>
                <a:gd name="connsiteY8" fmla="*/ 355514 h 707878"/>
                <a:gd name="connsiteX9" fmla="*/ 342876 w 1081043"/>
                <a:gd name="connsiteY9" fmla="*/ 396578 h 707878"/>
                <a:gd name="connsiteX10" fmla="*/ 401947 w 1081043"/>
                <a:gd name="connsiteY10" fmla="*/ 454762 h 707878"/>
                <a:gd name="connsiteX11" fmla="*/ 445224 w 1081043"/>
                <a:gd name="connsiteY11" fmla="*/ 491049 h 707878"/>
                <a:gd name="connsiteX12" fmla="*/ 518809 w 1081043"/>
                <a:gd name="connsiteY12" fmla="*/ 541399 h 707878"/>
                <a:gd name="connsiteX13" fmla="*/ 567108 w 1081043"/>
                <a:gd name="connsiteY13" fmla="*/ 570882 h 707878"/>
                <a:gd name="connsiteX14" fmla="*/ 659902 w 1081043"/>
                <a:gd name="connsiteY14" fmla="*/ 614350 h 707878"/>
                <a:gd name="connsiteX15" fmla="*/ 706147 w 1081043"/>
                <a:gd name="connsiteY15" fmla="*/ 634399 h 707878"/>
                <a:gd name="connsiteX16" fmla="*/ 859939 w 1081043"/>
                <a:gd name="connsiteY16" fmla="*/ 679704 h 707878"/>
                <a:gd name="connsiteX17" fmla="*/ 859940 w 1081043"/>
                <a:gd name="connsiteY17" fmla="*/ 679704 h 707878"/>
                <a:gd name="connsiteX18" fmla="*/ 1024743 w 1081043"/>
                <a:gd name="connsiteY18" fmla="*/ 703080 h 707878"/>
                <a:gd name="connsiteX19" fmla="*/ 1081043 w 1081043"/>
                <a:gd name="connsiteY19" fmla="*/ 699545 h 707878"/>
                <a:gd name="connsiteX20" fmla="*/ 1081043 w 1081043"/>
                <a:gd name="connsiteY20" fmla="*/ 707877 h 707878"/>
                <a:gd name="connsiteX21" fmla="*/ 948316 w 1081043"/>
                <a:gd name="connsiteY21" fmla="*/ 707878 h 707878"/>
                <a:gd name="connsiteX22" fmla="*/ 917543 w 1081043"/>
                <a:gd name="connsiteY22" fmla="*/ 705562 h 707878"/>
                <a:gd name="connsiteX23" fmla="*/ 876208 w 1081043"/>
                <a:gd name="connsiteY23" fmla="*/ 705830 h 707878"/>
                <a:gd name="connsiteX24" fmla="*/ 761290 w 1081043"/>
                <a:gd name="connsiteY24" fmla="*/ 693804 h 707878"/>
                <a:gd name="connsiteX25" fmla="*/ 757198 w 1081043"/>
                <a:gd name="connsiteY25" fmla="*/ 693497 h 707878"/>
                <a:gd name="connsiteX26" fmla="*/ 751441 w 1081043"/>
                <a:gd name="connsiteY26" fmla="*/ 692163 h 707878"/>
                <a:gd name="connsiteX27" fmla="*/ 642287 w 1081043"/>
                <a:gd name="connsiteY27" fmla="*/ 670007 h 707878"/>
                <a:gd name="connsiteX28" fmla="*/ 601402 w 1081043"/>
                <a:gd name="connsiteY28" fmla="*/ 657397 h 707878"/>
                <a:gd name="connsiteX29" fmla="*/ 579189 w 1081043"/>
                <a:gd name="connsiteY29" fmla="*/ 652250 h 707878"/>
                <a:gd name="connsiteX30" fmla="*/ 561575 w 1081043"/>
                <a:gd name="connsiteY30" fmla="*/ 645113 h 707878"/>
                <a:gd name="connsiteX31" fmla="*/ 531505 w 1081043"/>
                <a:gd name="connsiteY31" fmla="*/ 635839 h 707878"/>
                <a:gd name="connsiteX32" fmla="*/ 426715 w 1081043"/>
                <a:gd name="connsiteY32" fmla="*/ 591182 h 707878"/>
                <a:gd name="connsiteX33" fmla="*/ 422176 w 1081043"/>
                <a:gd name="connsiteY33" fmla="*/ 588634 h 707878"/>
                <a:gd name="connsiteX34" fmla="*/ 418104 w 1081043"/>
                <a:gd name="connsiteY34" fmla="*/ 586984 h 707878"/>
                <a:gd name="connsiteX35" fmla="*/ 406406 w 1081043"/>
                <a:gd name="connsiteY35" fmla="*/ 579779 h 707878"/>
                <a:gd name="connsiteX36" fmla="*/ 331901 w 1081043"/>
                <a:gd name="connsiteY36" fmla="*/ 537947 h 707878"/>
                <a:gd name="connsiteX37" fmla="*/ 294049 w 1081043"/>
                <a:gd name="connsiteY37" fmla="*/ 510580 h 707878"/>
                <a:gd name="connsiteX38" fmla="*/ 277756 w 1081043"/>
                <a:gd name="connsiteY38" fmla="*/ 500545 h 707878"/>
                <a:gd name="connsiteX39" fmla="*/ 268153 w 1081043"/>
                <a:gd name="connsiteY39" fmla="*/ 491858 h 707878"/>
                <a:gd name="connsiteX40" fmla="*/ 247664 w 1081043"/>
                <a:gd name="connsiteY40" fmla="*/ 477044 h 707878"/>
                <a:gd name="connsiteX41" fmla="*/ 222516 w 1081043"/>
                <a:gd name="connsiteY41" fmla="*/ 450569 h 707878"/>
                <a:gd name="connsiteX42" fmla="*/ 161958 w 1081043"/>
                <a:gd name="connsiteY42" fmla="*/ 395781 h 707878"/>
                <a:gd name="connsiteX43" fmla="*/ 134154 w 1081043"/>
                <a:gd name="connsiteY43" fmla="*/ 357545 h 707878"/>
                <a:gd name="connsiteX44" fmla="*/ 113467 w 1081043"/>
                <a:gd name="connsiteY44" fmla="*/ 335766 h 707878"/>
                <a:gd name="connsiteX45" fmla="*/ 101114 w 1081043"/>
                <a:gd name="connsiteY45" fmla="*/ 312107 h 707878"/>
                <a:gd name="connsiteX46" fmla="*/ 74524 w 1081043"/>
                <a:gd name="connsiteY46" fmla="*/ 275538 h 707878"/>
                <a:gd name="connsiteX47" fmla="*/ 45182 w 1081043"/>
                <a:gd name="connsiteY47" fmla="*/ 204981 h 707878"/>
                <a:gd name="connsiteX48" fmla="*/ 29215 w 1081043"/>
                <a:gd name="connsiteY48" fmla="*/ 174400 h 707878"/>
                <a:gd name="connsiteX49" fmla="*/ 27023 w 1081043"/>
                <a:gd name="connsiteY49" fmla="*/ 161315 h 707878"/>
                <a:gd name="connsiteX50" fmla="*/ 19267 w 1081043"/>
                <a:gd name="connsiteY50" fmla="*/ 142662 h 707878"/>
                <a:gd name="connsiteX51" fmla="*/ 0 w 1081043"/>
                <a:gd name="connsiteY51" fmla="*/ 0 h 70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81043" h="707878">
                  <a:moveTo>
                    <a:pt x="0" y="0"/>
                  </a:moveTo>
                  <a:lnTo>
                    <a:pt x="0" y="0"/>
                  </a:lnTo>
                  <a:lnTo>
                    <a:pt x="176970" y="0"/>
                  </a:lnTo>
                  <a:lnTo>
                    <a:pt x="176970" y="2"/>
                  </a:lnTo>
                  <a:lnTo>
                    <a:pt x="192969" y="126218"/>
                  </a:lnTo>
                  <a:lnTo>
                    <a:pt x="206342" y="165715"/>
                  </a:lnTo>
                  <a:lnTo>
                    <a:pt x="237310" y="245373"/>
                  </a:lnTo>
                  <a:lnTo>
                    <a:pt x="262448" y="288572"/>
                  </a:lnTo>
                  <a:lnTo>
                    <a:pt x="307661" y="355514"/>
                  </a:lnTo>
                  <a:lnTo>
                    <a:pt x="342876" y="396578"/>
                  </a:lnTo>
                  <a:lnTo>
                    <a:pt x="401947" y="454762"/>
                  </a:lnTo>
                  <a:lnTo>
                    <a:pt x="445224" y="491049"/>
                  </a:lnTo>
                  <a:lnTo>
                    <a:pt x="518809" y="541399"/>
                  </a:lnTo>
                  <a:lnTo>
                    <a:pt x="567108" y="570882"/>
                  </a:lnTo>
                  <a:lnTo>
                    <a:pt x="659902" y="614350"/>
                  </a:lnTo>
                  <a:lnTo>
                    <a:pt x="706147" y="634399"/>
                  </a:lnTo>
                  <a:lnTo>
                    <a:pt x="859939" y="679704"/>
                  </a:lnTo>
                  <a:lnTo>
                    <a:pt x="859940" y="679704"/>
                  </a:lnTo>
                  <a:lnTo>
                    <a:pt x="1024743" y="703080"/>
                  </a:lnTo>
                  <a:lnTo>
                    <a:pt x="1081043" y="699545"/>
                  </a:lnTo>
                  <a:lnTo>
                    <a:pt x="1081043" y="707877"/>
                  </a:lnTo>
                  <a:lnTo>
                    <a:pt x="948316" y="707878"/>
                  </a:lnTo>
                  <a:lnTo>
                    <a:pt x="917543" y="705562"/>
                  </a:lnTo>
                  <a:lnTo>
                    <a:pt x="876208" y="705830"/>
                  </a:lnTo>
                  <a:lnTo>
                    <a:pt x="761290" y="693804"/>
                  </a:lnTo>
                  <a:lnTo>
                    <a:pt x="757198" y="693497"/>
                  </a:lnTo>
                  <a:lnTo>
                    <a:pt x="751441" y="692163"/>
                  </a:lnTo>
                  <a:lnTo>
                    <a:pt x="642287" y="670007"/>
                  </a:lnTo>
                  <a:lnTo>
                    <a:pt x="601402" y="657397"/>
                  </a:lnTo>
                  <a:lnTo>
                    <a:pt x="579189" y="652250"/>
                  </a:lnTo>
                  <a:lnTo>
                    <a:pt x="561575" y="645113"/>
                  </a:lnTo>
                  <a:lnTo>
                    <a:pt x="531505" y="635839"/>
                  </a:lnTo>
                  <a:cubicBezTo>
                    <a:pt x="495499" y="622687"/>
                    <a:pt x="460491" y="607787"/>
                    <a:pt x="426715" y="591182"/>
                  </a:cubicBezTo>
                  <a:lnTo>
                    <a:pt x="422176" y="588634"/>
                  </a:lnTo>
                  <a:lnTo>
                    <a:pt x="418104" y="586984"/>
                  </a:lnTo>
                  <a:lnTo>
                    <a:pt x="406406" y="579779"/>
                  </a:lnTo>
                  <a:lnTo>
                    <a:pt x="331901" y="537947"/>
                  </a:lnTo>
                  <a:lnTo>
                    <a:pt x="294049" y="510580"/>
                  </a:lnTo>
                  <a:lnTo>
                    <a:pt x="277756" y="500545"/>
                  </a:lnTo>
                  <a:lnTo>
                    <a:pt x="268153" y="491858"/>
                  </a:lnTo>
                  <a:lnTo>
                    <a:pt x="247664" y="477044"/>
                  </a:lnTo>
                  <a:lnTo>
                    <a:pt x="222516" y="450569"/>
                  </a:lnTo>
                  <a:lnTo>
                    <a:pt x="161958" y="395781"/>
                  </a:lnTo>
                  <a:lnTo>
                    <a:pt x="134154" y="357545"/>
                  </a:lnTo>
                  <a:lnTo>
                    <a:pt x="113467" y="335766"/>
                  </a:lnTo>
                  <a:lnTo>
                    <a:pt x="101114" y="312107"/>
                  </a:lnTo>
                  <a:lnTo>
                    <a:pt x="74524" y="275538"/>
                  </a:lnTo>
                  <a:lnTo>
                    <a:pt x="45182" y="204981"/>
                  </a:lnTo>
                  <a:lnTo>
                    <a:pt x="29215" y="174400"/>
                  </a:lnTo>
                  <a:lnTo>
                    <a:pt x="27023" y="161315"/>
                  </a:lnTo>
                  <a:lnTo>
                    <a:pt x="19267" y="142662"/>
                  </a:lnTo>
                  <a:cubicBezTo>
                    <a:pt x="6634" y="96581"/>
                    <a:pt x="0" y="48869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784764" y="4141729"/>
              <a:ext cx="1050929" cy="810878"/>
            </a:xfrm>
            <a:custGeom>
              <a:avLst/>
              <a:gdLst>
                <a:gd name="connsiteX0" fmla="*/ 0 w 1050930"/>
                <a:gd name="connsiteY0" fmla="*/ 0 h 707877"/>
                <a:gd name="connsiteX1" fmla="*/ 44242 w 1050930"/>
                <a:gd name="connsiteY1" fmla="*/ 0 h 707877"/>
                <a:gd name="connsiteX2" fmla="*/ 909689 w 1050930"/>
                <a:gd name="connsiteY2" fmla="*/ 418362 h 707877"/>
                <a:gd name="connsiteX3" fmla="*/ 962445 w 1050930"/>
                <a:gd name="connsiteY3" fmla="*/ 530908 h 707877"/>
                <a:gd name="connsiteX4" fmla="*/ 1050930 w 1050930"/>
                <a:gd name="connsiteY4" fmla="*/ 530908 h 707877"/>
                <a:gd name="connsiteX5" fmla="*/ 904074 w 1050930"/>
                <a:gd name="connsiteY5" fmla="*/ 707877 h 707877"/>
                <a:gd name="connsiteX6" fmla="*/ 696991 w 1050930"/>
                <a:gd name="connsiteY6" fmla="*/ 530908 h 707877"/>
                <a:gd name="connsiteX7" fmla="*/ 785476 w 1050930"/>
                <a:gd name="connsiteY7" fmla="*/ 530907 h 707877"/>
                <a:gd name="connsiteX8" fmla="*/ 735715 w 1050930"/>
                <a:gd name="connsiteY8" fmla="*/ 424751 h 707877"/>
                <a:gd name="connsiteX9" fmla="*/ 713596 w 1050930"/>
                <a:gd name="connsiteY9" fmla="*/ 392462 h 707877"/>
                <a:gd name="connsiteX10" fmla="*/ 665699 w 1050930"/>
                <a:gd name="connsiteY10" fmla="*/ 327597 h 707877"/>
                <a:gd name="connsiteX11" fmla="*/ 633053 w 1050930"/>
                <a:gd name="connsiteY11" fmla="*/ 293262 h 707877"/>
                <a:gd name="connsiteX12" fmla="*/ 577335 w 1050930"/>
                <a:gd name="connsiteY12" fmla="*/ 240584 h 707877"/>
                <a:gd name="connsiteX13" fmla="*/ 537024 w 1050930"/>
                <a:gd name="connsiteY13" fmla="*/ 208923 h 707877"/>
                <a:gd name="connsiteX14" fmla="*/ 472302 w 1050930"/>
                <a:gd name="connsiteY14" fmla="*/ 164815 h 707877"/>
                <a:gd name="connsiteX15" fmla="*/ 426543 w 1050930"/>
                <a:gd name="connsiteY15" fmla="*/ 137800 h 707877"/>
                <a:gd name="connsiteX16" fmla="*/ 351629 w 1050930"/>
                <a:gd name="connsiteY16" fmla="*/ 101309 h 707877"/>
                <a:gd name="connsiteX17" fmla="*/ 303342 w 1050930"/>
                <a:gd name="connsiteY17" fmla="*/ 80307 h 707877"/>
                <a:gd name="connsiteX18" fmla="*/ 213613 w 1050930"/>
                <a:gd name="connsiteY18" fmla="*/ 50745 h 707877"/>
                <a:gd name="connsiteX19" fmla="*/ 169321 w 1050930"/>
                <a:gd name="connsiteY19" fmla="*/ 37346 h 707877"/>
                <a:gd name="connsiteX20" fmla="*/ 26449 w 1050930"/>
                <a:gd name="connsiteY20" fmla="*/ 9993 h 707877"/>
                <a:gd name="connsiteX21" fmla="*/ 26448 w 1050930"/>
                <a:gd name="connsiteY21" fmla="*/ 9993 h 707877"/>
                <a:gd name="connsiteX22" fmla="*/ 0 w 1050930"/>
                <a:gd name="connsiteY22" fmla="*/ 8332 h 70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0930" h="707877">
                  <a:moveTo>
                    <a:pt x="0" y="0"/>
                  </a:moveTo>
                  <a:lnTo>
                    <a:pt x="44242" y="0"/>
                  </a:lnTo>
                  <a:cubicBezTo>
                    <a:pt x="422618" y="0"/>
                    <a:pt x="759065" y="167187"/>
                    <a:pt x="909689" y="418362"/>
                  </a:cubicBezTo>
                  <a:cubicBezTo>
                    <a:pt x="931206" y="454244"/>
                    <a:pt x="948932" y="491840"/>
                    <a:pt x="962445" y="530908"/>
                  </a:cubicBezTo>
                  <a:lnTo>
                    <a:pt x="1050930" y="530908"/>
                  </a:lnTo>
                  <a:lnTo>
                    <a:pt x="904074" y="707877"/>
                  </a:lnTo>
                  <a:lnTo>
                    <a:pt x="696991" y="530908"/>
                  </a:lnTo>
                  <a:cubicBezTo>
                    <a:pt x="726486" y="530908"/>
                    <a:pt x="755981" y="530907"/>
                    <a:pt x="785476" y="530907"/>
                  </a:cubicBezTo>
                  <a:lnTo>
                    <a:pt x="735715" y="424751"/>
                  </a:lnTo>
                  <a:lnTo>
                    <a:pt x="713596" y="392462"/>
                  </a:lnTo>
                  <a:lnTo>
                    <a:pt x="665699" y="327597"/>
                  </a:lnTo>
                  <a:lnTo>
                    <a:pt x="633053" y="293262"/>
                  </a:lnTo>
                  <a:lnTo>
                    <a:pt x="577335" y="240584"/>
                  </a:lnTo>
                  <a:lnTo>
                    <a:pt x="537024" y="208923"/>
                  </a:lnTo>
                  <a:lnTo>
                    <a:pt x="472302" y="164815"/>
                  </a:lnTo>
                  <a:lnTo>
                    <a:pt x="426543" y="137800"/>
                  </a:lnTo>
                  <a:lnTo>
                    <a:pt x="351629" y="101309"/>
                  </a:lnTo>
                  <a:lnTo>
                    <a:pt x="303342" y="80307"/>
                  </a:lnTo>
                  <a:lnTo>
                    <a:pt x="213613" y="50745"/>
                  </a:lnTo>
                  <a:lnTo>
                    <a:pt x="169321" y="37346"/>
                  </a:lnTo>
                  <a:lnTo>
                    <a:pt x="26449" y="9993"/>
                  </a:lnTo>
                  <a:lnTo>
                    <a:pt x="26448" y="9993"/>
                  </a:lnTo>
                  <a:lnTo>
                    <a:pt x="0" y="833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23854" y="2369365"/>
            <a:ext cx="2392513" cy="1508105"/>
          </a:xfrm>
          <a:prstGeom prst="rect">
            <a:avLst/>
          </a:prstGeom>
          <a:solidFill>
            <a:srgbClr val="595959"/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Can be seen as a recurrent </a:t>
            </a:r>
            <a:r>
              <a:rPr lang="en-US" sz="2400" dirty="0"/>
              <a:t>neural </a:t>
            </a:r>
            <a:r>
              <a:rPr lang="en-US" sz="2400" dirty="0" smtClean="0"/>
              <a:t>network</a:t>
            </a:r>
            <a:br>
              <a:rPr lang="en-US" sz="2400" dirty="0" smtClean="0"/>
            </a:br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en-US" sz="2000" dirty="0" err="1" smtClean="0">
                <a:solidFill>
                  <a:srgbClr val="FFFF00"/>
                </a:solidFill>
              </a:rPr>
              <a:t>Gregor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&amp; </a:t>
            </a:r>
            <a:r>
              <a:rPr lang="en-US" sz="2000" dirty="0" err="1">
                <a:solidFill>
                  <a:srgbClr val="FFFF00"/>
                </a:solidFill>
              </a:rPr>
              <a:t>LeCun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‘10</a:t>
            </a:r>
            <a:r>
              <a:rPr lang="en-US" sz="2000" dirty="0">
                <a:solidFill>
                  <a:srgbClr val="FFFF00"/>
                </a:solidFill>
              </a:rPr>
              <a:t>]</a:t>
            </a:r>
            <a:endParaRPr lang="he-IL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8" grpId="0" animBg="1"/>
      <p:bldP spid="10" grpId="0" animBg="1"/>
      <p:bldP spid="56" grpId="0"/>
      <p:bldP spid="44" grpId="0"/>
      <p:bldP spid="27" grpId="0" animBg="1"/>
      <p:bldP spid="27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53</a:t>
            </a:fld>
            <a:endParaRPr lang="he-I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975" y="6180084"/>
            <a:ext cx="499226" cy="672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284" y="6186616"/>
            <a:ext cx="564573" cy="671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848" y="6174712"/>
            <a:ext cx="428368" cy="683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252" y="1185651"/>
            <a:ext cx="601509" cy="8499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3218" y="1195132"/>
            <a:ext cx="80874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We described the limitations of patch based processing as a motivation for the CSC model.</a:t>
            </a:r>
            <a:endParaRPr lang="he-IL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521" y="2179693"/>
            <a:ext cx="594971" cy="8891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3218" y="2208788"/>
            <a:ext cx="80874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We then presented a theoretical study of this model both in a noiseless and a noisy setting.</a:t>
            </a:r>
            <a:endParaRPr lang="he-IL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866" y="3187329"/>
            <a:ext cx="562280" cy="8434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23218" y="3193541"/>
            <a:ext cx="80874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A multi-layer extension for it, tightly connected to CNN, was proposed and similarly analyzed.</a:t>
            </a:r>
            <a:endParaRPr lang="he-IL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794" y="4183509"/>
            <a:ext cx="758424" cy="8238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3218" y="4179913"/>
            <a:ext cx="80874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Finally, an alternative to the forward pass algorithm was presented.</a:t>
            </a:r>
            <a:endParaRPr lang="he-IL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23218" y="5014506"/>
            <a:ext cx="57830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/>
              <a:t>Future Work</a:t>
            </a:r>
            <a:r>
              <a:rPr lang="en-US" sz="2400" dirty="0" smtClean="0"/>
              <a:t>: leveraging theoretical insights</a:t>
            </a:r>
            <a:br>
              <a:rPr lang="en-US" sz="2400" dirty="0" smtClean="0"/>
            </a:br>
            <a:r>
              <a:rPr lang="en-US" sz="2400" dirty="0" smtClean="0"/>
              <a:t>into practical implications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/>
          <a:srcRect b="7231"/>
          <a:stretch/>
        </p:blipFill>
        <p:spPr>
          <a:xfrm>
            <a:off x="7426295" y="4691862"/>
            <a:ext cx="1717705" cy="140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4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22" grpId="0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52497" y="6171304"/>
            <a:ext cx="2874704" cy="694933"/>
            <a:chOff x="1952497" y="6171304"/>
            <a:chExt cx="2874704" cy="6949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7975" y="6180084"/>
              <a:ext cx="499226" cy="6725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3284" y="6186616"/>
              <a:ext cx="564573" cy="67138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3848" y="6174712"/>
              <a:ext cx="428368" cy="6832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2497" y="6171304"/>
              <a:ext cx="1325005" cy="694933"/>
            </a:xfrm>
            <a:prstGeom prst="rect">
              <a:avLst/>
            </a:prstGeom>
          </p:spPr>
        </p:pic>
      </p:grp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10E584-C570-474F-8EAB-33F9CCB3ADA2}" type="slidenum">
              <a:rPr lang="he-IL" smtClean="0"/>
              <a:t>54</a:t>
            </a:fld>
            <a:endParaRPr lang="he-I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04" y="3423149"/>
            <a:ext cx="40767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6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78906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4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 </a:t>
            </a:r>
            <a:r>
              <a:rPr lang="en-US" dirty="0" err="1" smtClean="0"/>
              <a:t>Denoising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" y="1219200"/>
                <a:ext cx="8896350" cy="1138421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400" dirty="0" smtClean="0"/>
                  <a:t>Given a noisy patch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r>
                  <a:rPr lang="en-US" sz="2400" dirty="0" smtClean="0"/>
                  <a:t>, solve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" y="1219200"/>
                <a:ext cx="8896350" cy="1138421"/>
              </a:xfrm>
              <a:blipFill rotWithShape="0">
                <a:blip r:embed="rId3"/>
                <a:stretch>
                  <a:fillRect l="-1097" t="-74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6</a:t>
            </a:fld>
            <a:endParaRPr lang="he-IL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pic>
        <p:nvPicPr>
          <p:cNvPr id="1032" name="Picture 8" descr="http://www.arborinvestmentplanner.com/wp-content/uploads/2013/05/Greed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4" y="3665632"/>
            <a:ext cx="1407153" cy="101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1609" y="4689021"/>
            <a:ext cx="384386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Greedy methods such as </a:t>
            </a:r>
            <a:r>
              <a:rPr lang="en-US" sz="2400" dirty="0" smtClean="0"/>
              <a:t>Orthogonal </a:t>
            </a:r>
            <a:r>
              <a:rPr lang="en-US" sz="2400" dirty="0"/>
              <a:t>Matching Pursuit (</a:t>
            </a:r>
            <a:r>
              <a:rPr lang="en-US" sz="2400" dirty="0" smtClean="0"/>
              <a:t>OMP) or Thresholding</a:t>
            </a:r>
            <a:endParaRPr lang="he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2205" y="1621601"/>
                <a:ext cx="6875529" cy="65009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ϵ</m:t>
                              </m:r>
                            </m:sup>
                          </m:sSubSup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𝛄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𝛄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𝛄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   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𝐘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𝛀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𝛄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</m:func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05" y="1621601"/>
                <a:ext cx="6875529" cy="650099"/>
              </a:xfrm>
              <a:prstGeom prst="rect">
                <a:avLst/>
              </a:prstGeom>
              <a:blipFill rotWithShape="0">
                <a:blip r:embed="rId6"/>
                <a:stretch>
                  <a:fillRect t="-4673" b="-6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31"/>
          <p:cNvSpPr>
            <a:spLocks/>
          </p:cNvSpPr>
          <p:nvPr/>
        </p:nvSpPr>
        <p:spPr bwMode="auto">
          <a:xfrm>
            <a:off x="2514600" y="3067122"/>
            <a:ext cx="4746513" cy="634683"/>
          </a:xfrm>
          <a:custGeom>
            <a:avLst/>
            <a:gdLst>
              <a:gd name="T0" fmla="*/ 2147483647 w 3169"/>
              <a:gd name="T1" fmla="*/ 2147483647 h 683"/>
              <a:gd name="T2" fmla="*/ 2147483647 w 3169"/>
              <a:gd name="T3" fmla="*/ 2147483647 h 683"/>
              <a:gd name="T4" fmla="*/ 2147483647 w 3169"/>
              <a:gd name="T5" fmla="*/ 2147483647 h 683"/>
              <a:gd name="T6" fmla="*/ 2147483647 w 3169"/>
              <a:gd name="T7" fmla="*/ 2147483647 h 683"/>
              <a:gd name="T8" fmla="*/ 2147483647 w 3169"/>
              <a:gd name="T9" fmla="*/ 2147483647 h 683"/>
              <a:gd name="T10" fmla="*/ 2147483647 w 3169"/>
              <a:gd name="T11" fmla="*/ 2147483647 h 683"/>
              <a:gd name="T12" fmla="*/ 2147483647 w 3169"/>
              <a:gd name="T13" fmla="*/ 2147483647 h 683"/>
              <a:gd name="T14" fmla="*/ 2147483647 w 3169"/>
              <a:gd name="T15" fmla="*/ 2147483647 h 683"/>
              <a:gd name="T16" fmla="*/ 2147483647 w 3169"/>
              <a:gd name="T17" fmla="*/ 2147483647 h 683"/>
              <a:gd name="T18" fmla="*/ 2147483647 w 3169"/>
              <a:gd name="T19" fmla="*/ 2147483647 h 683"/>
              <a:gd name="T20" fmla="*/ 2147483647 w 3169"/>
              <a:gd name="T21" fmla="*/ 2147483647 h 683"/>
              <a:gd name="T22" fmla="*/ 2147483647 w 3169"/>
              <a:gd name="T23" fmla="*/ 2147483647 h 683"/>
              <a:gd name="T24" fmla="*/ 2147483647 w 3169"/>
              <a:gd name="T25" fmla="*/ 2147483647 h 683"/>
              <a:gd name="T26" fmla="*/ 2147483647 w 3169"/>
              <a:gd name="T27" fmla="*/ 2147483647 h 683"/>
              <a:gd name="T28" fmla="*/ 2147483647 w 3169"/>
              <a:gd name="T29" fmla="*/ 2147483647 h 683"/>
              <a:gd name="T30" fmla="*/ 2147483647 w 3169"/>
              <a:gd name="T31" fmla="*/ 2147483647 h 683"/>
              <a:gd name="T32" fmla="*/ 2147483647 w 3169"/>
              <a:gd name="T33" fmla="*/ 2147483647 h 683"/>
              <a:gd name="T34" fmla="*/ 2147483647 w 3169"/>
              <a:gd name="T35" fmla="*/ 2147483647 h 683"/>
              <a:gd name="T36" fmla="*/ 2147483647 w 3169"/>
              <a:gd name="T37" fmla="*/ 2147483647 h 683"/>
              <a:gd name="T38" fmla="*/ 2147483647 w 3169"/>
              <a:gd name="T39" fmla="*/ 2147483647 h 68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169"/>
              <a:gd name="T61" fmla="*/ 0 h 683"/>
              <a:gd name="T62" fmla="*/ 3169 w 3169"/>
              <a:gd name="T63" fmla="*/ 683 h 68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169" h="683">
                <a:moveTo>
                  <a:pt x="1057" y="28"/>
                </a:moveTo>
                <a:cubicBezTo>
                  <a:pt x="1024" y="56"/>
                  <a:pt x="1466" y="226"/>
                  <a:pt x="1322" y="273"/>
                </a:cubicBezTo>
                <a:cubicBezTo>
                  <a:pt x="1178" y="320"/>
                  <a:pt x="380" y="264"/>
                  <a:pt x="190" y="308"/>
                </a:cubicBezTo>
                <a:cubicBezTo>
                  <a:pt x="0" y="352"/>
                  <a:pt x="199" y="501"/>
                  <a:pt x="181" y="536"/>
                </a:cubicBezTo>
                <a:cubicBezTo>
                  <a:pt x="163" y="571"/>
                  <a:pt x="61" y="498"/>
                  <a:pt x="80" y="519"/>
                </a:cubicBezTo>
                <a:cubicBezTo>
                  <a:pt x="83" y="547"/>
                  <a:pt x="238" y="668"/>
                  <a:pt x="295" y="664"/>
                </a:cubicBezTo>
                <a:cubicBezTo>
                  <a:pt x="352" y="660"/>
                  <a:pt x="431" y="506"/>
                  <a:pt x="421" y="494"/>
                </a:cubicBezTo>
                <a:cubicBezTo>
                  <a:pt x="411" y="482"/>
                  <a:pt x="330" y="571"/>
                  <a:pt x="310" y="564"/>
                </a:cubicBezTo>
                <a:cubicBezTo>
                  <a:pt x="290" y="557"/>
                  <a:pt x="105" y="415"/>
                  <a:pt x="496" y="383"/>
                </a:cubicBezTo>
                <a:cubicBezTo>
                  <a:pt x="887" y="351"/>
                  <a:pt x="2255" y="342"/>
                  <a:pt x="2654" y="373"/>
                </a:cubicBezTo>
                <a:cubicBezTo>
                  <a:pt x="3053" y="404"/>
                  <a:pt x="2923" y="564"/>
                  <a:pt x="2890" y="569"/>
                </a:cubicBezTo>
                <a:cubicBezTo>
                  <a:pt x="2857" y="574"/>
                  <a:pt x="2797" y="492"/>
                  <a:pt x="2795" y="514"/>
                </a:cubicBezTo>
                <a:cubicBezTo>
                  <a:pt x="2793" y="536"/>
                  <a:pt x="2908" y="675"/>
                  <a:pt x="2970" y="679"/>
                </a:cubicBezTo>
                <a:cubicBezTo>
                  <a:pt x="3032" y="683"/>
                  <a:pt x="3156" y="559"/>
                  <a:pt x="3169" y="541"/>
                </a:cubicBezTo>
                <a:cubicBezTo>
                  <a:pt x="3149" y="506"/>
                  <a:pt x="3094" y="606"/>
                  <a:pt x="3046" y="568"/>
                </a:cubicBezTo>
                <a:cubicBezTo>
                  <a:pt x="2998" y="530"/>
                  <a:pt x="3115" y="363"/>
                  <a:pt x="2880" y="313"/>
                </a:cubicBezTo>
                <a:cubicBezTo>
                  <a:pt x="2645" y="263"/>
                  <a:pt x="1773" y="315"/>
                  <a:pt x="1633" y="268"/>
                </a:cubicBezTo>
                <a:cubicBezTo>
                  <a:pt x="1493" y="221"/>
                  <a:pt x="2057" y="56"/>
                  <a:pt x="2038" y="28"/>
                </a:cubicBezTo>
                <a:cubicBezTo>
                  <a:pt x="2019" y="0"/>
                  <a:pt x="1677" y="103"/>
                  <a:pt x="1517" y="103"/>
                </a:cubicBezTo>
                <a:cubicBezTo>
                  <a:pt x="1357" y="103"/>
                  <a:pt x="1090" y="0"/>
                  <a:pt x="1057" y="28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11818" y="4689021"/>
            <a:ext cx="333913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Convex relaxations such as Basis Pursuit (BP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he-IL" dirty="0"/>
          </a:p>
        </p:txBody>
      </p:sp>
      <p:grpSp>
        <p:nvGrpSpPr>
          <p:cNvPr id="21" name="Group 20"/>
          <p:cNvGrpSpPr/>
          <p:nvPr/>
        </p:nvGrpSpPr>
        <p:grpSpPr>
          <a:xfrm>
            <a:off x="6301654" y="3777646"/>
            <a:ext cx="959459" cy="1034457"/>
            <a:chOff x="5777843" y="3644449"/>
            <a:chExt cx="1149591" cy="1239451"/>
          </a:xfrm>
        </p:grpSpPr>
        <p:sp>
          <p:nvSpPr>
            <p:cNvPr id="20" name="Oval 19"/>
            <p:cNvSpPr/>
            <p:nvPr/>
          </p:nvSpPr>
          <p:spPr>
            <a:xfrm rot="2856498">
              <a:off x="6293564" y="3960789"/>
              <a:ext cx="269596" cy="5908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7184" name="Picture 16" descr="http://vectortoons.com/wp-content/uploads/2016/01/people-sitting-collection-001-371x400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7843" y="3644449"/>
              <a:ext cx="1149591" cy="1239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5496" y="2313376"/>
                <a:ext cx="247914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dirty="0" smtClean="0">
                    <a:solidFill>
                      <a:srgbClr val="FF0000"/>
                    </a:solidFill>
                  </a:rPr>
                  <a:t>Clean patch: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he-I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96" y="2313376"/>
                <a:ext cx="247914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695" t="-10526" r="-3695" b="-28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22"/>
          <p:cNvSpPr/>
          <p:nvPr/>
        </p:nvSpPr>
        <p:spPr>
          <a:xfrm>
            <a:off x="232205" y="2283562"/>
            <a:ext cx="503291" cy="5212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2029" y="2661456"/>
                <a:ext cx="541165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are hard to solve</a:t>
                </a:r>
                <a:endParaRPr lang="he-IL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29" y="2661456"/>
                <a:ext cx="5411653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422912" y="5475896"/>
                <a:ext cx="4716945" cy="58555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ϵ</m:t>
                              </m:r>
                            </m:sup>
                          </m:sSubSup>
                        </m:e>
                      </m:d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𝛄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𝛄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𝐘</m:t>
                                  </m:r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𝛀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𝛄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912" y="5475896"/>
                <a:ext cx="4716945" cy="585557"/>
              </a:xfrm>
              <a:prstGeom prst="rect">
                <a:avLst/>
              </a:prstGeom>
              <a:blipFill rotWithShape="0">
                <a:blip r:embed="rId10"/>
                <a:stretch>
                  <a:fillRect b="-8333"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05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8" grpId="0" animBg="1"/>
      <p:bldP spid="7" grpId="0"/>
      <p:bldP spid="12" grpId="0"/>
      <p:bldP spid="23" grpId="0" animBg="1"/>
      <p:bldP spid="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E:\noisyParr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4" y="1793966"/>
            <a:ext cx="22574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this Algorithm </a:t>
            </a:r>
            <a:r>
              <a:rPr lang="en-US" sz="2700" dirty="0">
                <a:solidFill>
                  <a:srgbClr val="FFFF00"/>
                </a:solidFill>
              </a:rPr>
              <a:t>[</a:t>
            </a:r>
            <a:r>
              <a:rPr lang="en-US" sz="2700" dirty="0" err="1">
                <a:solidFill>
                  <a:srgbClr val="FFFF00"/>
                </a:solidFill>
              </a:rPr>
              <a:t>Elad</a:t>
            </a:r>
            <a:r>
              <a:rPr lang="en-US" sz="2700" dirty="0">
                <a:solidFill>
                  <a:srgbClr val="FFFF00"/>
                </a:solidFill>
              </a:rPr>
              <a:t> &amp; </a:t>
            </a:r>
            <a:r>
              <a:rPr lang="en-US" sz="2700" dirty="0" err="1">
                <a:solidFill>
                  <a:srgbClr val="FFFF00"/>
                </a:solidFill>
              </a:rPr>
              <a:t>Aharon</a:t>
            </a:r>
            <a:r>
              <a:rPr lang="en-US" sz="2700" dirty="0">
                <a:solidFill>
                  <a:srgbClr val="FFFF00"/>
                </a:solidFill>
              </a:rPr>
              <a:t>, ‘06]</a:t>
            </a:r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7</a:t>
            </a:fld>
            <a:endParaRPr lang="he-IL"/>
          </a:p>
        </p:txBody>
      </p:sp>
      <p:sp>
        <p:nvSpPr>
          <p:cNvPr id="56" name="Right Arrow 41"/>
          <p:cNvSpPr/>
          <p:nvPr/>
        </p:nvSpPr>
        <p:spPr bwMode="auto">
          <a:xfrm rot="5400000">
            <a:off x="2922807" y="1988799"/>
            <a:ext cx="1425840" cy="69151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7" name="Picture 3" descr="E:\denoisedParr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29" y="1795781"/>
            <a:ext cx="22574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100"/>
          <p:cNvSpPr/>
          <p:nvPr/>
        </p:nvSpPr>
        <p:spPr bwMode="auto">
          <a:xfrm>
            <a:off x="6470729" y="179203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101"/>
          <p:cNvSpPr/>
          <p:nvPr/>
        </p:nvSpPr>
        <p:spPr bwMode="auto">
          <a:xfrm>
            <a:off x="6470729" y="186188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Rectangle 102"/>
          <p:cNvSpPr/>
          <p:nvPr/>
        </p:nvSpPr>
        <p:spPr bwMode="auto">
          <a:xfrm>
            <a:off x="6470729" y="194443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103"/>
          <p:cNvSpPr/>
          <p:nvPr/>
        </p:nvSpPr>
        <p:spPr bwMode="auto">
          <a:xfrm>
            <a:off x="6470729" y="201428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ctangle 104"/>
          <p:cNvSpPr/>
          <p:nvPr/>
        </p:nvSpPr>
        <p:spPr bwMode="auto">
          <a:xfrm>
            <a:off x="6470729" y="209048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105"/>
          <p:cNvSpPr/>
          <p:nvPr/>
        </p:nvSpPr>
        <p:spPr bwMode="auto">
          <a:xfrm>
            <a:off x="6470729" y="216033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Rectangle 106"/>
          <p:cNvSpPr/>
          <p:nvPr/>
        </p:nvSpPr>
        <p:spPr bwMode="auto">
          <a:xfrm>
            <a:off x="6470729" y="224288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107"/>
          <p:cNvSpPr/>
          <p:nvPr/>
        </p:nvSpPr>
        <p:spPr bwMode="auto">
          <a:xfrm>
            <a:off x="6470729" y="231273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Rectangle 108"/>
          <p:cNvSpPr/>
          <p:nvPr/>
        </p:nvSpPr>
        <p:spPr bwMode="auto">
          <a:xfrm>
            <a:off x="6470729" y="238893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angle 109"/>
          <p:cNvSpPr/>
          <p:nvPr/>
        </p:nvSpPr>
        <p:spPr bwMode="auto">
          <a:xfrm>
            <a:off x="6470729" y="245878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ectangle 110"/>
          <p:cNvSpPr/>
          <p:nvPr/>
        </p:nvSpPr>
        <p:spPr bwMode="auto">
          <a:xfrm>
            <a:off x="6470729" y="254133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ectangle 111"/>
          <p:cNvSpPr/>
          <p:nvPr/>
        </p:nvSpPr>
        <p:spPr bwMode="auto">
          <a:xfrm>
            <a:off x="6470729" y="261118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ectangle 124"/>
          <p:cNvSpPr/>
          <p:nvPr/>
        </p:nvSpPr>
        <p:spPr bwMode="auto">
          <a:xfrm>
            <a:off x="6470729" y="268738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ectangle 125"/>
          <p:cNvSpPr/>
          <p:nvPr/>
        </p:nvSpPr>
        <p:spPr bwMode="auto">
          <a:xfrm>
            <a:off x="6470729" y="275723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ectangle 126"/>
          <p:cNvSpPr/>
          <p:nvPr/>
        </p:nvSpPr>
        <p:spPr bwMode="auto">
          <a:xfrm>
            <a:off x="6470729" y="283978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ectangle 127"/>
          <p:cNvSpPr/>
          <p:nvPr/>
        </p:nvSpPr>
        <p:spPr bwMode="auto">
          <a:xfrm>
            <a:off x="6470729" y="290963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ectangle 128"/>
          <p:cNvSpPr/>
          <p:nvPr/>
        </p:nvSpPr>
        <p:spPr bwMode="auto">
          <a:xfrm>
            <a:off x="6470729" y="298583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129"/>
          <p:cNvSpPr/>
          <p:nvPr/>
        </p:nvSpPr>
        <p:spPr bwMode="auto">
          <a:xfrm>
            <a:off x="6470729" y="305568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130"/>
          <p:cNvSpPr/>
          <p:nvPr/>
        </p:nvSpPr>
        <p:spPr bwMode="auto">
          <a:xfrm>
            <a:off x="6470729" y="313823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Rectangle 131"/>
          <p:cNvSpPr/>
          <p:nvPr/>
        </p:nvSpPr>
        <p:spPr bwMode="auto">
          <a:xfrm>
            <a:off x="6470729" y="320808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Rectangle 132"/>
          <p:cNvSpPr/>
          <p:nvPr/>
        </p:nvSpPr>
        <p:spPr bwMode="auto">
          <a:xfrm>
            <a:off x="6470729" y="328428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Rectangle 133"/>
          <p:cNvSpPr/>
          <p:nvPr/>
        </p:nvSpPr>
        <p:spPr bwMode="auto">
          <a:xfrm>
            <a:off x="6470729" y="335413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ectangle 134"/>
          <p:cNvSpPr/>
          <p:nvPr/>
        </p:nvSpPr>
        <p:spPr bwMode="auto">
          <a:xfrm>
            <a:off x="6470729" y="344303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135"/>
          <p:cNvSpPr/>
          <p:nvPr/>
        </p:nvSpPr>
        <p:spPr bwMode="auto">
          <a:xfrm>
            <a:off x="6470729" y="351288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Rectangle 136"/>
          <p:cNvSpPr/>
          <p:nvPr/>
        </p:nvSpPr>
        <p:spPr bwMode="auto">
          <a:xfrm>
            <a:off x="6470729" y="358273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Rectangle 137"/>
          <p:cNvSpPr/>
          <p:nvPr/>
        </p:nvSpPr>
        <p:spPr bwMode="auto">
          <a:xfrm>
            <a:off x="6470729" y="366528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Rectangle 138"/>
          <p:cNvSpPr/>
          <p:nvPr/>
        </p:nvSpPr>
        <p:spPr bwMode="auto">
          <a:xfrm>
            <a:off x="6470729" y="3754189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5345" y="1338767"/>
            <a:ext cx="225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ea typeface="Tahoma" panose="020B0604030504040204" pitchFamily="34" charset="0"/>
                <a:cs typeface="Tahoma" panose="020B0604030504040204" pitchFamily="34" charset="0"/>
              </a:rPr>
              <a:t>Noisy Image</a:t>
            </a:r>
            <a:endParaRPr lang="en-US" sz="2400" b="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268427" y="1384990"/>
            <a:ext cx="2675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Reconstructed Image</a:t>
            </a:r>
            <a:endParaRPr lang="en-US" sz="20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Rounded Rectangle 3"/>
          <p:cNvSpPr/>
          <p:nvPr/>
        </p:nvSpPr>
        <p:spPr bwMode="auto">
          <a:xfrm>
            <a:off x="2941736" y="3057001"/>
            <a:ext cx="1478280" cy="711835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925373" y="3047143"/>
            <a:ext cx="147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err="1" smtClean="0">
                <a:ea typeface="Tahoma" panose="020B0604030504040204" pitchFamily="34" charset="0"/>
                <a:cs typeface="Tahoma" panose="020B0604030504040204" pitchFamily="34" charset="0"/>
              </a:rPr>
              <a:t>Denoise</a:t>
            </a: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each patch</a:t>
            </a:r>
            <a:endParaRPr lang="en-US" sz="2000" b="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Right Arrow 5"/>
          <p:cNvSpPr/>
          <p:nvPr/>
        </p:nvSpPr>
        <p:spPr bwMode="auto">
          <a:xfrm>
            <a:off x="2560566" y="3254219"/>
            <a:ext cx="351521" cy="3200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מלבן 82"/>
          <p:cNvSpPr/>
          <p:nvPr/>
        </p:nvSpPr>
        <p:spPr>
          <a:xfrm>
            <a:off x="2880394" y="3753573"/>
            <a:ext cx="1572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Using OMP</a:t>
            </a:r>
            <a:endParaRPr lang="he-IL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843654" y="1277063"/>
            <a:ext cx="179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ea typeface="Tahoma" panose="020B0604030504040204" pitchFamily="34" charset="0"/>
                <a:cs typeface="Tahoma" panose="020B0604030504040204" pitchFamily="34" charset="0"/>
              </a:rPr>
              <a:t>Initial Dictionary</a:t>
            </a:r>
            <a:endParaRPr lang="en-US" b="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Right Arrow 46"/>
          <p:cNvSpPr/>
          <p:nvPr/>
        </p:nvSpPr>
        <p:spPr bwMode="auto">
          <a:xfrm rot="16200000">
            <a:off x="4719482" y="2748176"/>
            <a:ext cx="922019" cy="3200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Rectangle 13"/>
          <p:cNvSpPr/>
          <p:nvPr/>
        </p:nvSpPr>
        <p:spPr bwMode="auto">
          <a:xfrm>
            <a:off x="4521281" y="3339895"/>
            <a:ext cx="744831" cy="15054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Circular Arrow 1"/>
          <p:cNvSpPr/>
          <p:nvPr/>
        </p:nvSpPr>
        <p:spPr bwMode="auto">
          <a:xfrm flipH="1">
            <a:off x="4157834" y="2460626"/>
            <a:ext cx="536027" cy="522288"/>
          </a:xfrm>
          <a:prstGeom prst="circularArrow">
            <a:avLst>
              <a:gd name="adj1" fmla="val 7113"/>
              <a:gd name="adj2" fmla="val 1118979"/>
              <a:gd name="adj3" fmla="val 19832167"/>
              <a:gd name="adj4" fmla="val 2159032"/>
              <a:gd name="adj5" fmla="val 12695"/>
            </a:avLst>
          </a:prstGeom>
          <a:solidFill>
            <a:srgbClr val="3333CC"/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6" name="Picture 2" descr="E:\noisyParr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0" y="1793972"/>
            <a:ext cx="22574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מלבן 82"/>
          <p:cNvSpPr/>
          <p:nvPr/>
        </p:nvSpPr>
        <p:spPr>
          <a:xfrm>
            <a:off x="4411549" y="1388330"/>
            <a:ext cx="1572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Using K-SVD</a:t>
            </a:r>
            <a:endParaRPr lang="he-IL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Rectangle 2"/>
          <p:cNvSpPr/>
          <p:nvPr/>
        </p:nvSpPr>
        <p:spPr bwMode="auto">
          <a:xfrm>
            <a:off x="287797" y="1791124"/>
            <a:ext cx="144595" cy="150813"/>
          </a:xfrm>
          <a:prstGeom prst="rect">
            <a:avLst/>
          </a:prstGeom>
          <a:solidFill>
            <a:srgbClr val="FF0000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Rectangle 9"/>
          <p:cNvSpPr/>
          <p:nvPr/>
        </p:nvSpPr>
        <p:spPr bwMode="auto">
          <a:xfrm>
            <a:off x="3481232" y="1940456"/>
            <a:ext cx="960120" cy="3231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Rounded Rectangle 44"/>
          <p:cNvSpPr/>
          <p:nvPr/>
        </p:nvSpPr>
        <p:spPr bwMode="auto">
          <a:xfrm>
            <a:off x="4435001" y="1718417"/>
            <a:ext cx="1478280" cy="711835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525138" y="1716929"/>
            <a:ext cx="147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 smtClean="0"/>
              <a:t>Update the dictionary</a:t>
            </a:r>
            <a:endParaRPr lang="he-IL" sz="2000" dirty="0"/>
          </a:p>
        </p:txBody>
      </p:sp>
      <p:sp>
        <p:nvSpPr>
          <p:cNvPr id="95" name="Right Arrow 39"/>
          <p:cNvSpPr/>
          <p:nvPr/>
        </p:nvSpPr>
        <p:spPr bwMode="auto">
          <a:xfrm>
            <a:off x="4523717" y="3269393"/>
            <a:ext cx="1844040" cy="29682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צורת L 85"/>
          <p:cNvSpPr/>
          <p:nvPr/>
        </p:nvSpPr>
        <p:spPr bwMode="auto">
          <a:xfrm flipV="1">
            <a:off x="2910513" y="1337056"/>
            <a:ext cx="3157728" cy="2877312"/>
          </a:xfrm>
          <a:prstGeom prst="corner">
            <a:avLst>
              <a:gd name="adj1" fmla="val 50000"/>
              <a:gd name="adj2" fmla="val 85775"/>
            </a:avLst>
          </a:prstGeom>
          <a:solidFill>
            <a:srgbClr val="00B0F0">
              <a:alpha val="33725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01648" y="4413117"/>
            <a:ext cx="3556033" cy="1568868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8" name="Rectangle 107"/>
          <p:cNvSpPr/>
          <p:nvPr/>
        </p:nvSpPr>
        <p:spPr>
          <a:xfrm>
            <a:off x="2560565" y="4413118"/>
            <a:ext cx="1597269" cy="15688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234" y="4413118"/>
                <a:ext cx="9144000" cy="986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acc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0">
                                              <a:latin typeface="Cambria Math" panose="02040503050406030204" pitchFamily="18" charset="0"/>
                                            </a:rPr>
                                            <m:t>𝛄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𝛀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𝐘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brk m:alnAt="7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λ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</a:rPr>
                                            <m:t>𝛄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μ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𝛀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𝛄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" y="4413118"/>
                <a:ext cx="9144000" cy="9865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/>
          <p:cNvSpPr txBox="1"/>
          <p:nvPr/>
        </p:nvSpPr>
        <p:spPr>
          <a:xfrm>
            <a:off x="4601648" y="5581876"/>
            <a:ext cx="3556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/>
              <a:t>Prior or regularization</a:t>
            </a:r>
            <a:endParaRPr lang="he-IL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327741" y="5274099"/>
            <a:ext cx="20629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/>
              <a:t>Relation to</a:t>
            </a:r>
            <a:br>
              <a:rPr lang="en-US" sz="2000" dirty="0" smtClean="0"/>
            </a:br>
            <a:r>
              <a:rPr lang="en-US" sz="2000" dirty="0" smtClean="0"/>
              <a:t>measurements</a:t>
            </a:r>
            <a:endParaRPr lang="he-IL" sz="2000" dirty="0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sp>
        <p:nvSpPr>
          <p:cNvPr id="103" name="צורת L 86"/>
          <p:cNvSpPr/>
          <p:nvPr/>
        </p:nvSpPr>
        <p:spPr bwMode="auto">
          <a:xfrm flipH="1">
            <a:off x="5471158" y="1332375"/>
            <a:ext cx="3451861" cy="2877312"/>
          </a:xfrm>
          <a:prstGeom prst="corner">
            <a:avLst>
              <a:gd name="adj1" fmla="val 46558"/>
              <a:gd name="adj2" fmla="val 96831"/>
            </a:avLst>
          </a:prstGeom>
          <a:solidFill>
            <a:srgbClr val="FF0000">
              <a:alpha val="5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0.01406 0.31504 L 0.02777 2.96296E-6 L 0.0427 0.31504 L 0.05729 2.96296E-6 L 0.07152 0.31504 L 0.08593 2.96296E-6 L 0.10017 0.31504 L 0.11458 2.96296E-6 L 0.12916 0.31504 L 0.1434 2.96296E-6 L 0.15781 0.31504 L 0.17204 2.96296E-6 L 0.18663 0.31504 L 0.20156 2.96296E-6 L 0.21527 0.31504 L 0.23073 2.96296E-6 " pathEditMode="relative" rAng="0" ptsTypes="FFFFFFFFFFFFFFFFF">
                                      <p:cBhvr>
                                        <p:cTn id="32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"/>
                            </p:stCondLst>
                            <p:childTnLst>
                              <p:par>
                                <p:cTn id="6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63" dur="2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"/>
                            </p:stCondLst>
                            <p:childTnLst>
                              <p:par>
                                <p:cTn id="6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6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"/>
                            </p:stCondLst>
                            <p:childTnLst>
                              <p:par>
                                <p:cTn id="6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69" dur="2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"/>
                            </p:stCondLst>
                            <p:childTnLst>
                              <p:par>
                                <p:cTn id="71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2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75" dur="2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"/>
                            </p:stCondLst>
                            <p:childTnLst>
                              <p:par>
                                <p:cTn id="77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8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"/>
                            </p:stCondLst>
                            <p:childTnLst>
                              <p:par>
                                <p:cTn id="8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81" dur="2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"/>
                            </p:stCondLst>
                            <p:childTnLst>
                              <p:par>
                                <p:cTn id="8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4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"/>
                            </p:stCondLst>
                            <p:childTnLst>
                              <p:par>
                                <p:cTn id="8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87" dur="2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0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00"/>
                            </p:stCondLst>
                            <p:childTnLst>
                              <p:par>
                                <p:cTn id="9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93" dur="2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"/>
                            </p:stCondLst>
                            <p:childTnLst>
                              <p:par>
                                <p:cTn id="9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00"/>
                            </p:stCondLst>
                            <p:childTnLst>
                              <p:par>
                                <p:cTn id="9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99" dur="2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00"/>
                            </p:stCondLst>
                            <p:childTnLst>
                              <p:par>
                                <p:cTn id="101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2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105" dur="2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00"/>
                            </p:stCondLst>
                            <p:childTnLst>
                              <p:par>
                                <p:cTn id="107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8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"/>
                            </p:stCondLst>
                            <p:childTnLst>
                              <p:par>
                                <p:cTn id="11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111" dur="2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1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800"/>
                            </p:stCondLst>
                            <p:childTnLst>
                              <p:par>
                                <p:cTn id="11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117" dur="2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0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200"/>
                            </p:stCondLst>
                            <p:childTnLst>
                              <p:par>
                                <p:cTn id="12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123" dur="200" spd="-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400"/>
                            </p:stCondLst>
                            <p:childTnLst>
                              <p:par>
                                <p:cTn id="12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092 L 0.25 0.00092 " pathEditMode="relative" rAng="0" ptsTypes="AA">
                                      <p:cBhvr>
                                        <p:cTn id="126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600"/>
                            </p:stCondLst>
                            <p:childTnLst>
                              <p:par>
                                <p:cTn id="1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129" dur="200" spd="-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800"/>
                            </p:stCondLst>
                            <p:childTnLst>
                              <p:par>
                                <p:cTn id="131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2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135" dur="200" spd="-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200"/>
                            </p:stCondLst>
                            <p:childTnLst>
                              <p:par>
                                <p:cTn id="137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8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8" grpId="0"/>
      <p:bldP spid="94" grpId="0" animBg="1"/>
      <p:bldP spid="97" grpId="0"/>
      <p:bldP spid="98" grpId="0" animBg="1"/>
      <p:bldP spid="98" grpId="1" animBg="1"/>
      <p:bldP spid="101" grpId="0" animBg="1"/>
      <p:bldP spid="95" grpId="0" animBg="1"/>
      <p:bldP spid="104" grpId="0" animBg="1"/>
      <p:bldP spid="107" grpId="0" animBg="1"/>
      <p:bldP spid="108" grpId="0" animBg="1"/>
      <p:bldP spid="109" grpId="0"/>
      <p:bldP spid="110" grpId="0"/>
      <p:bldP spid="111" grpId="0"/>
      <p:bldP spid="1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80502" y="978046"/>
            <a:ext cx="2474256" cy="184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19200"/>
            <a:ext cx="8961334" cy="4690533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2600" dirty="0"/>
              <a:t>Over the </a:t>
            </a:r>
            <a:r>
              <a:rPr lang="en-US" sz="2600" dirty="0" smtClean="0"/>
              <a:t>years</a:t>
            </a:r>
            <a:r>
              <a:rPr lang="en-US" sz="2600" dirty="0"/>
              <a:t>, many researchers kept </a:t>
            </a:r>
            <a:r>
              <a:rPr lang="en-US" sz="2600" dirty="0" smtClean="0"/>
              <a:t>revisiting</a:t>
            </a:r>
            <a:br>
              <a:rPr lang="en-US" sz="2600" dirty="0" smtClean="0"/>
            </a:br>
            <a:r>
              <a:rPr lang="en-US" sz="2600" dirty="0" smtClean="0"/>
              <a:t>this </a:t>
            </a:r>
            <a:r>
              <a:rPr lang="en-US" sz="2600" dirty="0"/>
              <a:t>algorithm and the line of thinking behind it</a:t>
            </a:r>
            <a:r>
              <a:rPr lang="en-US" sz="2600" dirty="0" smtClean="0"/>
              <a:t>,</a:t>
            </a:r>
            <a:br>
              <a:rPr lang="en-US" sz="2600" dirty="0" smtClean="0"/>
            </a:br>
            <a:r>
              <a:rPr lang="en-US" sz="2600" dirty="0" smtClean="0"/>
              <a:t>with </a:t>
            </a:r>
            <a:r>
              <a:rPr lang="en-US" sz="2600" dirty="0"/>
              <a:t>a clear feeling that the final word has </a:t>
            </a:r>
            <a:r>
              <a:rPr lang="en-US" sz="2600" dirty="0" smtClean="0"/>
              <a:t>not</a:t>
            </a:r>
            <a:br>
              <a:rPr lang="en-US" sz="2600" dirty="0" smtClean="0"/>
            </a:br>
            <a:r>
              <a:rPr lang="en-US" sz="2600" dirty="0" smtClean="0"/>
              <a:t>been </a:t>
            </a:r>
            <a:r>
              <a:rPr lang="en-US" sz="2600" dirty="0"/>
              <a:t>said, and that key features are still lacking. </a:t>
            </a:r>
          </a:p>
          <a:p>
            <a:pPr algn="l" rtl="0"/>
            <a:r>
              <a:rPr lang="en-US" sz="2600" dirty="0"/>
              <a:t>What is missing</a:t>
            </a:r>
            <a:r>
              <a:rPr lang="en-US" sz="2600" dirty="0" smtClean="0"/>
              <a:t>? Here is what our group thought of…</a:t>
            </a:r>
          </a:p>
          <a:p>
            <a:pPr lvl="1" algn="l" rtl="0"/>
            <a:r>
              <a:rPr lang="en-US" dirty="0" smtClean="0"/>
              <a:t>A multi-scale treatment </a:t>
            </a:r>
            <a:r>
              <a:rPr lang="en-US" sz="2200" dirty="0" smtClean="0">
                <a:solidFill>
                  <a:srgbClr val="FFFF00"/>
                </a:solidFill>
              </a:rPr>
              <a:t>[Ophir, </a:t>
            </a:r>
            <a:r>
              <a:rPr lang="en-US" sz="2200" dirty="0" err="1" smtClean="0">
                <a:solidFill>
                  <a:srgbClr val="FFFF00"/>
                </a:solidFill>
              </a:rPr>
              <a:t>Lustig</a:t>
            </a:r>
            <a:r>
              <a:rPr lang="en-US" sz="2200" dirty="0" smtClean="0">
                <a:solidFill>
                  <a:srgbClr val="FFFF00"/>
                </a:solidFill>
              </a:rPr>
              <a:t> &amp; </a:t>
            </a:r>
            <a:r>
              <a:rPr lang="en-US" sz="2200" dirty="0" err="1" smtClean="0">
                <a:solidFill>
                  <a:srgbClr val="FFFF00"/>
                </a:solidFill>
              </a:rPr>
              <a:t>Elad</a:t>
            </a:r>
            <a:r>
              <a:rPr lang="en-US" sz="2200" dirty="0" smtClean="0">
                <a:solidFill>
                  <a:srgbClr val="FFFF00"/>
                </a:solidFill>
              </a:rPr>
              <a:t> ‘11] [</a:t>
            </a:r>
            <a:r>
              <a:rPr lang="en-US" sz="2200" dirty="0" err="1" smtClean="0">
                <a:solidFill>
                  <a:srgbClr val="FFFF00"/>
                </a:solidFill>
              </a:rPr>
              <a:t>Sulam</a:t>
            </a:r>
            <a:r>
              <a:rPr lang="en-US" sz="2200" dirty="0" smtClean="0">
                <a:solidFill>
                  <a:srgbClr val="FFFF00"/>
                </a:solidFill>
              </a:rPr>
              <a:t>, Ophir &amp; </a:t>
            </a:r>
            <a:r>
              <a:rPr lang="en-US" sz="2200" dirty="0" err="1" smtClean="0">
                <a:solidFill>
                  <a:srgbClr val="FFFF00"/>
                </a:solidFill>
              </a:rPr>
              <a:t>Elad</a:t>
            </a:r>
            <a:r>
              <a:rPr lang="en-US" sz="2200" dirty="0" smtClean="0">
                <a:solidFill>
                  <a:srgbClr val="FFFF00"/>
                </a:solidFill>
              </a:rPr>
              <a:t> ‘14] [Papyan &amp; </a:t>
            </a:r>
            <a:r>
              <a:rPr lang="en-US" sz="2200" dirty="0" err="1" smtClean="0">
                <a:solidFill>
                  <a:srgbClr val="FFFF00"/>
                </a:solidFill>
              </a:rPr>
              <a:t>Elad</a:t>
            </a:r>
            <a:r>
              <a:rPr lang="en-US" sz="2200" dirty="0" smtClean="0">
                <a:solidFill>
                  <a:srgbClr val="FFFF00"/>
                </a:solidFill>
              </a:rPr>
              <a:t> ‘15]</a:t>
            </a:r>
          </a:p>
          <a:p>
            <a:pPr lvl="1" algn="l" rtl="0"/>
            <a:r>
              <a:rPr lang="en-US" dirty="0" smtClean="0"/>
              <a:t>Exploiting self-similarities </a:t>
            </a:r>
            <a:r>
              <a:rPr lang="en-US" sz="2200" dirty="0" smtClean="0">
                <a:solidFill>
                  <a:srgbClr val="FFFF00"/>
                </a:solidFill>
              </a:rPr>
              <a:t>[Ram &amp; </a:t>
            </a:r>
            <a:r>
              <a:rPr lang="en-US" sz="2200" dirty="0" err="1" smtClean="0">
                <a:solidFill>
                  <a:srgbClr val="FFFF00"/>
                </a:solidFill>
              </a:rPr>
              <a:t>Elad</a:t>
            </a:r>
            <a:r>
              <a:rPr lang="en-US" sz="2200" dirty="0" smtClean="0">
                <a:solidFill>
                  <a:srgbClr val="FFFF00"/>
                </a:solidFill>
              </a:rPr>
              <a:t> ‘13] [Romano, </a:t>
            </a:r>
            <a:r>
              <a:rPr lang="en-US" sz="2200" dirty="0" err="1" smtClean="0">
                <a:solidFill>
                  <a:srgbClr val="FFFF00"/>
                </a:solidFill>
              </a:rPr>
              <a:t>Protter</a:t>
            </a:r>
            <a:r>
              <a:rPr lang="en-US" sz="2200" dirty="0" smtClean="0">
                <a:solidFill>
                  <a:srgbClr val="FFFF00"/>
                </a:solidFill>
              </a:rPr>
              <a:t> &amp; </a:t>
            </a:r>
            <a:r>
              <a:rPr lang="en-US" sz="2200" dirty="0" err="1" smtClean="0">
                <a:solidFill>
                  <a:srgbClr val="FFFF00"/>
                </a:solidFill>
              </a:rPr>
              <a:t>Elad</a:t>
            </a:r>
            <a:r>
              <a:rPr lang="en-US" sz="2200" dirty="0" smtClean="0">
                <a:solidFill>
                  <a:srgbClr val="FFFF00"/>
                </a:solidFill>
              </a:rPr>
              <a:t> ‘14]</a:t>
            </a:r>
            <a:endParaRPr lang="en-US" dirty="0" smtClean="0">
              <a:solidFill>
                <a:srgbClr val="FFFF00"/>
              </a:solidFill>
            </a:endParaRPr>
          </a:p>
          <a:p>
            <a:pPr lvl="1" algn="l" rtl="0"/>
            <a:r>
              <a:rPr lang="en-US" dirty="0" smtClean="0"/>
              <a:t>Pushing to better agreement on the overlaps</a:t>
            </a:r>
            <a:r>
              <a:rPr lang="en-US" sz="2600" dirty="0" smtClean="0"/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[Romano &amp; </a:t>
            </a:r>
            <a:r>
              <a:rPr lang="en-US" sz="2200" dirty="0" err="1" smtClean="0">
                <a:solidFill>
                  <a:srgbClr val="FFFF00"/>
                </a:solidFill>
              </a:rPr>
              <a:t>Elad</a:t>
            </a:r>
            <a:r>
              <a:rPr lang="en-US" sz="2200" dirty="0" smtClean="0">
                <a:solidFill>
                  <a:srgbClr val="FFFF00"/>
                </a:solidFill>
              </a:rPr>
              <a:t> ‘13] [Romano &amp; </a:t>
            </a:r>
            <a:r>
              <a:rPr lang="en-US" sz="2200" dirty="0" err="1" smtClean="0">
                <a:solidFill>
                  <a:srgbClr val="FFFF00"/>
                </a:solidFill>
              </a:rPr>
              <a:t>Elad</a:t>
            </a:r>
            <a:r>
              <a:rPr lang="en-US" sz="2200" dirty="0" smtClean="0">
                <a:solidFill>
                  <a:srgbClr val="FFFF00"/>
                </a:solidFill>
              </a:rPr>
              <a:t> ‘15]</a:t>
            </a:r>
          </a:p>
          <a:p>
            <a:pPr lvl="1" algn="l" rtl="0"/>
            <a:r>
              <a:rPr lang="en-US" dirty="0" smtClean="0"/>
              <a:t>Enforcing the </a:t>
            </a:r>
            <a:r>
              <a:rPr lang="en-US" dirty="0" smtClean="0">
                <a:solidFill>
                  <a:srgbClr val="00B0F0"/>
                </a:solidFill>
              </a:rPr>
              <a:t>local</a:t>
            </a:r>
            <a:r>
              <a:rPr lang="en-US" dirty="0" smtClean="0"/>
              <a:t> model on the final patches (EPLL) </a:t>
            </a:r>
            <a:r>
              <a:rPr lang="en-US" sz="2200" dirty="0" smtClean="0">
                <a:solidFill>
                  <a:srgbClr val="FFFF00"/>
                </a:solidFill>
              </a:rPr>
              <a:t>[</a:t>
            </a:r>
            <a:r>
              <a:rPr lang="en-US" sz="2200" dirty="0" err="1" smtClean="0">
                <a:solidFill>
                  <a:srgbClr val="FFFF00"/>
                </a:solidFill>
              </a:rPr>
              <a:t>Sulam</a:t>
            </a:r>
            <a:r>
              <a:rPr lang="en-US" sz="2200" dirty="0" smtClean="0">
                <a:solidFill>
                  <a:srgbClr val="FFFF00"/>
                </a:solidFill>
              </a:rPr>
              <a:t> &amp; </a:t>
            </a:r>
            <a:r>
              <a:rPr lang="en-US" sz="2200" dirty="0" err="1" smtClean="0">
                <a:solidFill>
                  <a:srgbClr val="FFFF00"/>
                </a:solidFill>
              </a:rPr>
              <a:t>Elad</a:t>
            </a:r>
            <a:r>
              <a:rPr lang="en-US" sz="2200" dirty="0" smtClean="0">
                <a:solidFill>
                  <a:srgbClr val="FFFF00"/>
                </a:solidFill>
              </a:rPr>
              <a:t> ‘15] </a:t>
            </a:r>
          </a:p>
          <a:p>
            <a:pPr algn="l" rtl="0"/>
            <a:r>
              <a:rPr lang="en-US" sz="2600" dirty="0" smtClean="0">
                <a:solidFill>
                  <a:schemeClr val="bg1"/>
                </a:solidFill>
              </a:rPr>
              <a:t>Beyond all these, a key part that is missing is a </a:t>
            </a:r>
            <a:r>
              <a:rPr lang="en-US" sz="2600" b="1" dirty="0" smtClean="0">
                <a:solidFill>
                  <a:schemeClr val="bg1"/>
                </a:solidFill>
              </a:rPr>
              <a:t>theoretical</a:t>
            </a:r>
            <a:r>
              <a:rPr lang="en-US" sz="2600" dirty="0" smtClean="0">
                <a:solidFill>
                  <a:schemeClr val="bg1"/>
                </a:solidFill>
              </a:rPr>
              <a:t> backbone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for the local model as a way to characterize the unknown image.</a:t>
            </a:r>
            <a:endParaRPr lang="he-IL" sz="2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8</a:t>
            </a:fld>
            <a:endParaRPr lang="he-I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5196" y="-19342"/>
            <a:ext cx="2375005" cy="1083161"/>
          </a:xfrm>
          <a:prstGeom prst="rect">
            <a:avLst/>
          </a:prstGeom>
        </p:spPr>
      </p:pic>
      <p:pic>
        <p:nvPicPr>
          <p:cNvPr id="23" name="Picture 986" descr="E:\masked3Parrot_our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317" y="2039"/>
            <a:ext cx="22574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145338" y="1783481"/>
            <a:ext cx="152400" cy="152400"/>
          </a:xfrm>
          <a:prstGeom prst="rect">
            <a:avLst/>
          </a:prstGeom>
          <a:solidFill>
            <a:srgbClr val="009999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53809" y="1995511"/>
            <a:ext cx="152400" cy="152400"/>
          </a:xfrm>
          <a:prstGeom prst="rect">
            <a:avLst/>
          </a:prstGeom>
          <a:solidFill>
            <a:srgbClr val="009999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92087" y="1952077"/>
            <a:ext cx="152400" cy="152400"/>
          </a:xfrm>
          <a:prstGeom prst="rect">
            <a:avLst/>
          </a:prstGeom>
          <a:solidFill>
            <a:srgbClr val="009999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232942" y="1861265"/>
            <a:ext cx="152400" cy="152400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265940" y="1907327"/>
            <a:ext cx="152400" cy="152400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06602" y="1987697"/>
            <a:ext cx="152400" cy="152400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189762" y="1780941"/>
            <a:ext cx="152400" cy="152400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207097" y="1860697"/>
            <a:ext cx="152400" cy="152400"/>
          </a:xfrm>
          <a:prstGeom prst="rect">
            <a:avLst/>
          </a:prstGeom>
          <a:solidFill>
            <a:srgbClr val="009999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619884" y="1299600"/>
            <a:ext cx="152400" cy="152400"/>
          </a:xfrm>
          <a:prstGeom prst="rect">
            <a:avLst/>
          </a:prstGeom>
          <a:solidFill>
            <a:srgbClr val="FFFF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590576" y="1335977"/>
            <a:ext cx="152400" cy="152400"/>
          </a:xfrm>
          <a:prstGeom prst="rect">
            <a:avLst/>
          </a:prstGeom>
          <a:solidFill>
            <a:srgbClr val="FFFF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524536" y="1385960"/>
            <a:ext cx="152400" cy="152400"/>
          </a:xfrm>
          <a:prstGeom prst="rect">
            <a:avLst/>
          </a:prstGeom>
          <a:solidFill>
            <a:srgbClr val="FFFF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485703" y="1428098"/>
            <a:ext cx="152400" cy="152400"/>
          </a:xfrm>
          <a:prstGeom prst="rect">
            <a:avLst/>
          </a:prstGeom>
          <a:solidFill>
            <a:srgbClr val="FFFF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279174" y="253803"/>
            <a:ext cx="152400" cy="152400"/>
          </a:xfrm>
          <a:prstGeom prst="rect">
            <a:avLst/>
          </a:prstGeom>
          <a:solidFill>
            <a:srgbClr val="D987D9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467961" y="170163"/>
            <a:ext cx="152400" cy="152400"/>
          </a:xfrm>
          <a:prstGeom prst="rect">
            <a:avLst/>
          </a:prstGeom>
          <a:solidFill>
            <a:srgbClr val="D987D9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221538" y="300031"/>
            <a:ext cx="152400" cy="152400"/>
          </a:xfrm>
          <a:prstGeom prst="rect">
            <a:avLst/>
          </a:prstGeom>
          <a:solidFill>
            <a:srgbClr val="D987D9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385873" y="195577"/>
            <a:ext cx="152400" cy="152400"/>
          </a:xfrm>
          <a:prstGeom prst="rect">
            <a:avLst/>
          </a:prstGeom>
          <a:solidFill>
            <a:srgbClr val="D987D9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951524" y="417867"/>
            <a:ext cx="152400" cy="152400"/>
          </a:xfrm>
          <a:prstGeom prst="rect">
            <a:avLst/>
          </a:prstGeom>
          <a:solidFill>
            <a:srgbClr val="FF5757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844348" y="298944"/>
            <a:ext cx="152400" cy="152400"/>
          </a:xfrm>
          <a:prstGeom prst="rect">
            <a:avLst/>
          </a:prstGeom>
          <a:solidFill>
            <a:srgbClr val="FF5757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760560" y="253104"/>
            <a:ext cx="152400" cy="152400"/>
          </a:xfrm>
          <a:prstGeom prst="rect">
            <a:avLst/>
          </a:prstGeom>
          <a:solidFill>
            <a:srgbClr val="FF5757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8913020" y="375144"/>
            <a:ext cx="152400" cy="152400"/>
          </a:xfrm>
          <a:prstGeom prst="rect">
            <a:avLst/>
          </a:prstGeom>
          <a:solidFill>
            <a:srgbClr val="FF5757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093242" y="782615"/>
            <a:ext cx="152400" cy="1524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040490" y="785448"/>
            <a:ext cx="152400" cy="1524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221581" y="719914"/>
            <a:ext cx="152400" cy="1524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8192302" y="737378"/>
            <a:ext cx="152400" cy="1524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ine 4"/>
          <p:cNvSpPr>
            <a:spLocks noChangeShapeType="1"/>
          </p:cNvSpPr>
          <p:nvPr/>
        </p:nvSpPr>
        <p:spPr bwMode="auto">
          <a:xfrm rot="5400000">
            <a:off x="5912625" y="1781691"/>
            <a:ext cx="147120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Line 4"/>
          <p:cNvSpPr>
            <a:spLocks noChangeShapeType="1"/>
          </p:cNvSpPr>
          <p:nvPr/>
        </p:nvSpPr>
        <p:spPr bwMode="auto">
          <a:xfrm>
            <a:off x="6627577" y="2495778"/>
            <a:ext cx="251642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5460215" y="6156805"/>
            <a:ext cx="2216327" cy="694933"/>
            <a:chOff x="5460215" y="6156805"/>
            <a:chExt cx="2216327" cy="694933"/>
          </a:xfrm>
        </p:grpSpPr>
        <p:sp>
          <p:nvSpPr>
            <p:cNvPr id="58" name="Freeform 57"/>
            <p:cNvSpPr/>
            <p:nvPr/>
          </p:nvSpPr>
          <p:spPr>
            <a:xfrm>
              <a:off x="5460215" y="6193077"/>
              <a:ext cx="2208389" cy="528377"/>
            </a:xfrm>
            <a:custGeom>
              <a:avLst/>
              <a:gdLst>
                <a:gd name="connsiteX0" fmla="*/ 1280160 w 1280160"/>
                <a:gd name="connsiteY0" fmla="*/ 431034 h 531583"/>
                <a:gd name="connsiteX1" fmla="*/ 968188 w 1280160"/>
                <a:gd name="connsiteY1" fmla="*/ 119062 h 531583"/>
                <a:gd name="connsiteX2" fmla="*/ 828339 w 1280160"/>
                <a:gd name="connsiteY2" fmla="*/ 388003 h 531583"/>
                <a:gd name="connsiteX3" fmla="*/ 570155 w 1280160"/>
                <a:gd name="connsiteY3" fmla="*/ 728 h 531583"/>
                <a:gd name="connsiteX4" fmla="*/ 419548 w 1280160"/>
                <a:gd name="connsiteY4" fmla="*/ 506337 h 531583"/>
                <a:gd name="connsiteX5" fmla="*/ 0 w 1280160"/>
                <a:gd name="connsiteY5" fmla="*/ 409518 h 531583"/>
                <a:gd name="connsiteX0" fmla="*/ 1290918 w 1290918"/>
                <a:gd name="connsiteY0" fmla="*/ 431034 h 518690"/>
                <a:gd name="connsiteX1" fmla="*/ 978946 w 1290918"/>
                <a:gd name="connsiteY1" fmla="*/ 119062 h 518690"/>
                <a:gd name="connsiteX2" fmla="*/ 839097 w 1290918"/>
                <a:gd name="connsiteY2" fmla="*/ 388003 h 518690"/>
                <a:gd name="connsiteX3" fmla="*/ 580913 w 1290918"/>
                <a:gd name="connsiteY3" fmla="*/ 728 h 518690"/>
                <a:gd name="connsiteX4" fmla="*/ 430306 w 1290918"/>
                <a:gd name="connsiteY4" fmla="*/ 506337 h 518690"/>
                <a:gd name="connsiteX5" fmla="*/ 0 w 1290918"/>
                <a:gd name="connsiteY5" fmla="*/ 334215 h 518690"/>
                <a:gd name="connsiteX0" fmla="*/ 1290918 w 1290918"/>
                <a:gd name="connsiteY0" fmla="*/ 432158 h 591634"/>
                <a:gd name="connsiteX1" fmla="*/ 978946 w 1290918"/>
                <a:gd name="connsiteY1" fmla="*/ 120186 h 591634"/>
                <a:gd name="connsiteX2" fmla="*/ 839097 w 1290918"/>
                <a:gd name="connsiteY2" fmla="*/ 389127 h 591634"/>
                <a:gd name="connsiteX3" fmla="*/ 580913 w 1290918"/>
                <a:gd name="connsiteY3" fmla="*/ 1852 h 591634"/>
                <a:gd name="connsiteX4" fmla="*/ 408791 w 1290918"/>
                <a:gd name="connsiteY4" fmla="*/ 582764 h 591634"/>
                <a:gd name="connsiteX5" fmla="*/ 0 w 1290918"/>
                <a:gd name="connsiteY5" fmla="*/ 335339 h 591634"/>
                <a:gd name="connsiteX0" fmla="*/ 1421142 w 1421142"/>
                <a:gd name="connsiteY0" fmla="*/ 432158 h 586898"/>
                <a:gd name="connsiteX1" fmla="*/ 1109170 w 1421142"/>
                <a:gd name="connsiteY1" fmla="*/ 120186 h 586898"/>
                <a:gd name="connsiteX2" fmla="*/ 969321 w 1421142"/>
                <a:gd name="connsiteY2" fmla="*/ 389127 h 586898"/>
                <a:gd name="connsiteX3" fmla="*/ 711137 w 1421142"/>
                <a:gd name="connsiteY3" fmla="*/ 1852 h 586898"/>
                <a:gd name="connsiteX4" fmla="*/ 539015 w 1421142"/>
                <a:gd name="connsiteY4" fmla="*/ 582764 h 586898"/>
                <a:gd name="connsiteX5" fmla="*/ 0 w 1421142"/>
                <a:gd name="connsiteY5" fmla="*/ 253403 h 586898"/>
                <a:gd name="connsiteX0" fmla="*/ 1481913 w 1481913"/>
                <a:gd name="connsiteY0" fmla="*/ 432158 h 598730"/>
                <a:gd name="connsiteX1" fmla="*/ 1169941 w 1481913"/>
                <a:gd name="connsiteY1" fmla="*/ 120186 h 598730"/>
                <a:gd name="connsiteX2" fmla="*/ 1030092 w 1481913"/>
                <a:gd name="connsiteY2" fmla="*/ 389127 h 598730"/>
                <a:gd name="connsiteX3" fmla="*/ 771908 w 1481913"/>
                <a:gd name="connsiteY3" fmla="*/ 1852 h 598730"/>
                <a:gd name="connsiteX4" fmla="*/ 599786 w 1481913"/>
                <a:gd name="connsiteY4" fmla="*/ 582764 h 598730"/>
                <a:gd name="connsiteX5" fmla="*/ 0 w 1481913"/>
                <a:gd name="connsiteY5" fmla="*/ 405571 h 598730"/>
                <a:gd name="connsiteX0" fmla="*/ 1481913 w 1481913"/>
                <a:gd name="connsiteY0" fmla="*/ 432158 h 589792"/>
                <a:gd name="connsiteX1" fmla="*/ 1169941 w 1481913"/>
                <a:gd name="connsiteY1" fmla="*/ 120186 h 589792"/>
                <a:gd name="connsiteX2" fmla="*/ 1030092 w 1481913"/>
                <a:gd name="connsiteY2" fmla="*/ 389127 h 589792"/>
                <a:gd name="connsiteX3" fmla="*/ 771908 w 1481913"/>
                <a:gd name="connsiteY3" fmla="*/ 1852 h 589792"/>
                <a:gd name="connsiteX4" fmla="*/ 599786 w 1481913"/>
                <a:gd name="connsiteY4" fmla="*/ 582764 h 589792"/>
                <a:gd name="connsiteX5" fmla="*/ 0 w 1481913"/>
                <a:gd name="connsiteY5" fmla="*/ 405571 h 589792"/>
                <a:gd name="connsiteX0" fmla="*/ 1481913 w 1481913"/>
                <a:gd name="connsiteY0" fmla="*/ 432158 h 587843"/>
                <a:gd name="connsiteX1" fmla="*/ 1169941 w 1481913"/>
                <a:gd name="connsiteY1" fmla="*/ 120186 h 587843"/>
                <a:gd name="connsiteX2" fmla="*/ 1030092 w 1481913"/>
                <a:gd name="connsiteY2" fmla="*/ 389127 h 587843"/>
                <a:gd name="connsiteX3" fmla="*/ 771908 w 1481913"/>
                <a:gd name="connsiteY3" fmla="*/ 1852 h 587843"/>
                <a:gd name="connsiteX4" fmla="*/ 599786 w 1481913"/>
                <a:gd name="connsiteY4" fmla="*/ 582764 h 587843"/>
                <a:gd name="connsiteX5" fmla="*/ 0 w 1481913"/>
                <a:gd name="connsiteY5" fmla="*/ 405571 h 587843"/>
                <a:gd name="connsiteX0" fmla="*/ 1473231 w 1473231"/>
                <a:gd name="connsiteY0" fmla="*/ 432158 h 590859"/>
                <a:gd name="connsiteX1" fmla="*/ 1161259 w 1473231"/>
                <a:gd name="connsiteY1" fmla="*/ 120186 h 590859"/>
                <a:gd name="connsiteX2" fmla="*/ 1021410 w 1473231"/>
                <a:gd name="connsiteY2" fmla="*/ 389127 h 590859"/>
                <a:gd name="connsiteX3" fmla="*/ 763226 w 1473231"/>
                <a:gd name="connsiteY3" fmla="*/ 1852 h 590859"/>
                <a:gd name="connsiteX4" fmla="*/ 591104 w 1473231"/>
                <a:gd name="connsiteY4" fmla="*/ 582764 h 590859"/>
                <a:gd name="connsiteX5" fmla="*/ 0 w 1473231"/>
                <a:gd name="connsiteY5" fmla="*/ 487507 h 590859"/>
                <a:gd name="connsiteX0" fmla="*/ 1473231 w 1473231"/>
                <a:gd name="connsiteY0" fmla="*/ 432158 h 589558"/>
                <a:gd name="connsiteX1" fmla="*/ 1161259 w 1473231"/>
                <a:gd name="connsiteY1" fmla="*/ 120186 h 589558"/>
                <a:gd name="connsiteX2" fmla="*/ 1021410 w 1473231"/>
                <a:gd name="connsiteY2" fmla="*/ 389127 h 589558"/>
                <a:gd name="connsiteX3" fmla="*/ 763226 w 1473231"/>
                <a:gd name="connsiteY3" fmla="*/ 1852 h 589558"/>
                <a:gd name="connsiteX4" fmla="*/ 591104 w 1473231"/>
                <a:gd name="connsiteY4" fmla="*/ 582764 h 589558"/>
                <a:gd name="connsiteX5" fmla="*/ 0 w 1473231"/>
                <a:gd name="connsiteY5" fmla="*/ 487507 h 589558"/>
                <a:gd name="connsiteX0" fmla="*/ 1473231 w 1473231"/>
                <a:gd name="connsiteY0" fmla="*/ 432596 h 613191"/>
                <a:gd name="connsiteX1" fmla="*/ 1161259 w 1473231"/>
                <a:gd name="connsiteY1" fmla="*/ 120624 h 613191"/>
                <a:gd name="connsiteX2" fmla="*/ 1021410 w 1473231"/>
                <a:gd name="connsiteY2" fmla="*/ 389565 h 613191"/>
                <a:gd name="connsiteX3" fmla="*/ 763226 w 1473231"/>
                <a:gd name="connsiteY3" fmla="*/ 2290 h 613191"/>
                <a:gd name="connsiteX4" fmla="*/ 582422 w 1473231"/>
                <a:gd name="connsiteY4" fmla="*/ 606613 h 613191"/>
                <a:gd name="connsiteX5" fmla="*/ 0 w 1473231"/>
                <a:gd name="connsiteY5" fmla="*/ 487945 h 613191"/>
                <a:gd name="connsiteX0" fmla="*/ 1473231 w 1473231"/>
                <a:gd name="connsiteY0" fmla="*/ 432597 h 614480"/>
                <a:gd name="connsiteX1" fmla="*/ 1161259 w 1473231"/>
                <a:gd name="connsiteY1" fmla="*/ 120625 h 614480"/>
                <a:gd name="connsiteX2" fmla="*/ 1021410 w 1473231"/>
                <a:gd name="connsiteY2" fmla="*/ 389566 h 614480"/>
                <a:gd name="connsiteX3" fmla="*/ 763226 w 1473231"/>
                <a:gd name="connsiteY3" fmla="*/ 2291 h 614480"/>
                <a:gd name="connsiteX4" fmla="*/ 582422 w 1473231"/>
                <a:gd name="connsiteY4" fmla="*/ 606614 h 614480"/>
                <a:gd name="connsiteX5" fmla="*/ 189639 w 1473231"/>
                <a:gd name="connsiteY5" fmla="*/ 355500 h 614480"/>
                <a:gd name="connsiteX6" fmla="*/ 0 w 1473231"/>
                <a:gd name="connsiteY6" fmla="*/ 487946 h 614480"/>
                <a:gd name="connsiteX0" fmla="*/ 1473231 w 1473231"/>
                <a:gd name="connsiteY0" fmla="*/ 431761 h 568117"/>
                <a:gd name="connsiteX1" fmla="*/ 1161259 w 1473231"/>
                <a:gd name="connsiteY1" fmla="*/ 119789 h 568117"/>
                <a:gd name="connsiteX2" fmla="*/ 1021410 w 1473231"/>
                <a:gd name="connsiteY2" fmla="*/ 388730 h 568117"/>
                <a:gd name="connsiteX3" fmla="*/ 763226 w 1473231"/>
                <a:gd name="connsiteY3" fmla="*/ 1455 h 568117"/>
                <a:gd name="connsiteX4" fmla="*/ 539014 w 1473231"/>
                <a:gd name="connsiteY4" fmla="*/ 558957 h 568117"/>
                <a:gd name="connsiteX5" fmla="*/ 189639 w 1473231"/>
                <a:gd name="connsiteY5" fmla="*/ 354664 h 568117"/>
                <a:gd name="connsiteX6" fmla="*/ 0 w 1473231"/>
                <a:gd name="connsiteY6" fmla="*/ 487110 h 568117"/>
                <a:gd name="connsiteX0" fmla="*/ 1612138 w 1612138"/>
                <a:gd name="connsiteY0" fmla="*/ 595635 h 595635"/>
                <a:gd name="connsiteX1" fmla="*/ 1161259 w 1612138"/>
                <a:gd name="connsiteY1" fmla="*/ 119789 h 595635"/>
                <a:gd name="connsiteX2" fmla="*/ 1021410 w 1612138"/>
                <a:gd name="connsiteY2" fmla="*/ 388730 h 595635"/>
                <a:gd name="connsiteX3" fmla="*/ 763226 w 1612138"/>
                <a:gd name="connsiteY3" fmla="*/ 1455 h 595635"/>
                <a:gd name="connsiteX4" fmla="*/ 539014 w 1612138"/>
                <a:gd name="connsiteY4" fmla="*/ 558957 h 595635"/>
                <a:gd name="connsiteX5" fmla="*/ 189639 w 1612138"/>
                <a:gd name="connsiteY5" fmla="*/ 354664 h 595635"/>
                <a:gd name="connsiteX6" fmla="*/ 0 w 1612138"/>
                <a:gd name="connsiteY6" fmla="*/ 487110 h 595635"/>
                <a:gd name="connsiteX0" fmla="*/ 1777089 w 1777089"/>
                <a:gd name="connsiteY0" fmla="*/ 384941 h 568116"/>
                <a:gd name="connsiteX1" fmla="*/ 1161259 w 1777089"/>
                <a:gd name="connsiteY1" fmla="*/ 119789 h 568116"/>
                <a:gd name="connsiteX2" fmla="*/ 1021410 w 1777089"/>
                <a:gd name="connsiteY2" fmla="*/ 388730 h 568116"/>
                <a:gd name="connsiteX3" fmla="*/ 763226 w 1777089"/>
                <a:gd name="connsiteY3" fmla="*/ 1455 h 568116"/>
                <a:gd name="connsiteX4" fmla="*/ 539014 w 1777089"/>
                <a:gd name="connsiteY4" fmla="*/ 558957 h 568116"/>
                <a:gd name="connsiteX5" fmla="*/ 189639 w 1777089"/>
                <a:gd name="connsiteY5" fmla="*/ 354664 h 568116"/>
                <a:gd name="connsiteX6" fmla="*/ 0 w 1777089"/>
                <a:gd name="connsiteY6" fmla="*/ 487110 h 568116"/>
                <a:gd name="connsiteX0" fmla="*/ 1777089 w 1777089"/>
                <a:gd name="connsiteY0" fmla="*/ 384941 h 568116"/>
                <a:gd name="connsiteX1" fmla="*/ 1161259 w 1777089"/>
                <a:gd name="connsiteY1" fmla="*/ 119789 h 568116"/>
                <a:gd name="connsiteX2" fmla="*/ 1021410 w 1777089"/>
                <a:gd name="connsiteY2" fmla="*/ 388730 h 568116"/>
                <a:gd name="connsiteX3" fmla="*/ 763226 w 1777089"/>
                <a:gd name="connsiteY3" fmla="*/ 1455 h 568116"/>
                <a:gd name="connsiteX4" fmla="*/ 539014 w 1777089"/>
                <a:gd name="connsiteY4" fmla="*/ 558957 h 568116"/>
                <a:gd name="connsiteX5" fmla="*/ 189639 w 1777089"/>
                <a:gd name="connsiteY5" fmla="*/ 354664 h 568116"/>
                <a:gd name="connsiteX6" fmla="*/ 0 w 1777089"/>
                <a:gd name="connsiteY6" fmla="*/ 487110 h 568116"/>
                <a:gd name="connsiteX0" fmla="*/ 1782214 w 1782214"/>
                <a:gd name="connsiteY0" fmla="*/ 384941 h 568116"/>
                <a:gd name="connsiteX1" fmla="*/ 1166384 w 1782214"/>
                <a:gd name="connsiteY1" fmla="*/ 119789 h 568116"/>
                <a:gd name="connsiteX2" fmla="*/ 1026535 w 1782214"/>
                <a:gd name="connsiteY2" fmla="*/ 388730 h 568116"/>
                <a:gd name="connsiteX3" fmla="*/ 768351 w 1782214"/>
                <a:gd name="connsiteY3" fmla="*/ 1455 h 568116"/>
                <a:gd name="connsiteX4" fmla="*/ 544139 w 1782214"/>
                <a:gd name="connsiteY4" fmla="*/ 558957 h 568116"/>
                <a:gd name="connsiteX5" fmla="*/ 194764 w 1782214"/>
                <a:gd name="connsiteY5" fmla="*/ 354664 h 568116"/>
                <a:gd name="connsiteX6" fmla="*/ 0 w 1782214"/>
                <a:gd name="connsiteY6" fmla="*/ 521657 h 568116"/>
                <a:gd name="connsiteX0" fmla="*/ 1782214 w 1782214"/>
                <a:gd name="connsiteY0" fmla="*/ 384941 h 565815"/>
                <a:gd name="connsiteX1" fmla="*/ 1166384 w 1782214"/>
                <a:gd name="connsiteY1" fmla="*/ 119789 h 565815"/>
                <a:gd name="connsiteX2" fmla="*/ 1026535 w 1782214"/>
                <a:gd name="connsiteY2" fmla="*/ 388730 h 565815"/>
                <a:gd name="connsiteX3" fmla="*/ 768351 w 1782214"/>
                <a:gd name="connsiteY3" fmla="*/ 1455 h 565815"/>
                <a:gd name="connsiteX4" fmla="*/ 544139 w 1782214"/>
                <a:gd name="connsiteY4" fmla="*/ 558957 h 565815"/>
                <a:gd name="connsiteX5" fmla="*/ 210138 w 1782214"/>
                <a:gd name="connsiteY5" fmla="*/ 320117 h 565815"/>
                <a:gd name="connsiteX6" fmla="*/ 0 w 1782214"/>
                <a:gd name="connsiteY6" fmla="*/ 521657 h 565815"/>
                <a:gd name="connsiteX0" fmla="*/ 1782214 w 1782214"/>
                <a:gd name="connsiteY0" fmla="*/ 384941 h 559383"/>
                <a:gd name="connsiteX1" fmla="*/ 1166384 w 1782214"/>
                <a:gd name="connsiteY1" fmla="*/ 119789 h 559383"/>
                <a:gd name="connsiteX2" fmla="*/ 1026535 w 1782214"/>
                <a:gd name="connsiteY2" fmla="*/ 388730 h 559383"/>
                <a:gd name="connsiteX3" fmla="*/ 768351 w 1782214"/>
                <a:gd name="connsiteY3" fmla="*/ 1455 h 559383"/>
                <a:gd name="connsiteX4" fmla="*/ 544139 w 1782214"/>
                <a:gd name="connsiteY4" fmla="*/ 558957 h 559383"/>
                <a:gd name="connsiteX5" fmla="*/ 210138 w 1782214"/>
                <a:gd name="connsiteY5" fmla="*/ 320117 h 559383"/>
                <a:gd name="connsiteX6" fmla="*/ 0 w 1782214"/>
                <a:gd name="connsiteY6" fmla="*/ 521657 h 559383"/>
                <a:gd name="connsiteX0" fmla="*/ 1782214 w 1782214"/>
                <a:gd name="connsiteY0" fmla="*/ 385053 h 566394"/>
                <a:gd name="connsiteX1" fmla="*/ 1166384 w 1782214"/>
                <a:gd name="connsiteY1" fmla="*/ 119901 h 566394"/>
                <a:gd name="connsiteX2" fmla="*/ 1026535 w 1782214"/>
                <a:gd name="connsiteY2" fmla="*/ 388842 h 566394"/>
                <a:gd name="connsiteX3" fmla="*/ 768351 w 1782214"/>
                <a:gd name="connsiteY3" fmla="*/ 1567 h 566394"/>
                <a:gd name="connsiteX4" fmla="*/ 518516 w 1782214"/>
                <a:gd name="connsiteY4" fmla="*/ 565979 h 566394"/>
                <a:gd name="connsiteX5" fmla="*/ 210138 w 1782214"/>
                <a:gd name="connsiteY5" fmla="*/ 320229 h 566394"/>
                <a:gd name="connsiteX6" fmla="*/ 0 w 1782214"/>
                <a:gd name="connsiteY6" fmla="*/ 521769 h 566394"/>
                <a:gd name="connsiteX0" fmla="*/ 1782214 w 1782214"/>
                <a:gd name="connsiteY0" fmla="*/ 385053 h 574921"/>
                <a:gd name="connsiteX1" fmla="*/ 1166384 w 1782214"/>
                <a:gd name="connsiteY1" fmla="*/ 119901 h 574921"/>
                <a:gd name="connsiteX2" fmla="*/ 1026535 w 1782214"/>
                <a:gd name="connsiteY2" fmla="*/ 388842 h 574921"/>
                <a:gd name="connsiteX3" fmla="*/ 768351 w 1782214"/>
                <a:gd name="connsiteY3" fmla="*/ 1567 h 574921"/>
                <a:gd name="connsiteX4" fmla="*/ 518516 w 1782214"/>
                <a:gd name="connsiteY4" fmla="*/ 565979 h 574921"/>
                <a:gd name="connsiteX5" fmla="*/ 210138 w 1782214"/>
                <a:gd name="connsiteY5" fmla="*/ 354776 h 574921"/>
                <a:gd name="connsiteX6" fmla="*/ 0 w 1782214"/>
                <a:gd name="connsiteY6" fmla="*/ 521769 h 57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2214" h="574921">
                  <a:moveTo>
                    <a:pt x="1782214" y="385053"/>
                  </a:moveTo>
                  <a:cubicBezTo>
                    <a:pt x="1481565" y="408232"/>
                    <a:pt x="1292330" y="119270"/>
                    <a:pt x="1166384" y="119901"/>
                  </a:cubicBezTo>
                  <a:cubicBezTo>
                    <a:pt x="1040438" y="120532"/>
                    <a:pt x="1092874" y="408564"/>
                    <a:pt x="1026535" y="388842"/>
                  </a:cubicBezTo>
                  <a:cubicBezTo>
                    <a:pt x="960196" y="369120"/>
                    <a:pt x="853021" y="-27956"/>
                    <a:pt x="768351" y="1567"/>
                  </a:cubicBezTo>
                  <a:cubicBezTo>
                    <a:pt x="683681" y="31090"/>
                    <a:pt x="611552" y="507111"/>
                    <a:pt x="518516" y="565979"/>
                  </a:cubicBezTo>
                  <a:cubicBezTo>
                    <a:pt x="425480" y="624847"/>
                    <a:pt x="307208" y="374554"/>
                    <a:pt x="210138" y="354776"/>
                  </a:cubicBezTo>
                  <a:cubicBezTo>
                    <a:pt x="113068" y="334998"/>
                    <a:pt x="33054" y="489940"/>
                    <a:pt x="0" y="521769"/>
                  </a:cubicBezTo>
                </a:path>
              </a:pathLst>
            </a:custGeom>
            <a:noFill/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460466" y="6156805"/>
              <a:ext cx="2216076" cy="694933"/>
            </a:xfrm>
            <a:prstGeom prst="rect">
              <a:avLst/>
            </a:prstGeom>
            <a:solidFill>
              <a:srgbClr val="FF5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152452" y="6156806"/>
            <a:ext cx="2216076" cy="709432"/>
            <a:chOff x="4152452" y="6156806"/>
            <a:chExt cx="2216076" cy="709432"/>
          </a:xfrm>
        </p:grpSpPr>
        <p:sp>
          <p:nvSpPr>
            <p:cNvPr id="56" name="Freeform 55"/>
            <p:cNvSpPr/>
            <p:nvPr/>
          </p:nvSpPr>
          <p:spPr>
            <a:xfrm>
              <a:off x="4152452" y="6345593"/>
              <a:ext cx="2205318" cy="456988"/>
            </a:xfrm>
            <a:custGeom>
              <a:avLst/>
              <a:gdLst>
                <a:gd name="connsiteX0" fmla="*/ 0 w 2076226"/>
                <a:gd name="connsiteY0" fmla="*/ 303688 h 554862"/>
                <a:gd name="connsiteX1" fmla="*/ 613186 w 2076226"/>
                <a:gd name="connsiteY1" fmla="*/ 346719 h 554862"/>
                <a:gd name="connsiteX2" fmla="*/ 828339 w 2076226"/>
                <a:gd name="connsiteY2" fmla="*/ 2474 h 554862"/>
                <a:gd name="connsiteX3" fmla="*/ 978946 w 2076226"/>
                <a:gd name="connsiteY3" fmla="*/ 551114 h 554862"/>
                <a:gd name="connsiteX4" fmla="*/ 1333948 w 2076226"/>
                <a:gd name="connsiteY4" fmla="*/ 249900 h 554862"/>
                <a:gd name="connsiteX5" fmla="*/ 1925619 w 2076226"/>
                <a:gd name="connsiteY5" fmla="*/ 368234 h 554862"/>
                <a:gd name="connsiteX6" fmla="*/ 2076226 w 2076226"/>
                <a:gd name="connsiteY6" fmla="*/ 325203 h 554862"/>
                <a:gd name="connsiteX0" fmla="*/ 0 w 2216076"/>
                <a:gd name="connsiteY0" fmla="*/ 303688 h 554862"/>
                <a:gd name="connsiteX1" fmla="*/ 613186 w 2216076"/>
                <a:gd name="connsiteY1" fmla="*/ 346719 h 554862"/>
                <a:gd name="connsiteX2" fmla="*/ 828339 w 2216076"/>
                <a:gd name="connsiteY2" fmla="*/ 2474 h 554862"/>
                <a:gd name="connsiteX3" fmla="*/ 978946 w 2216076"/>
                <a:gd name="connsiteY3" fmla="*/ 551114 h 554862"/>
                <a:gd name="connsiteX4" fmla="*/ 1333948 w 2216076"/>
                <a:gd name="connsiteY4" fmla="*/ 249900 h 554862"/>
                <a:gd name="connsiteX5" fmla="*/ 1925619 w 2216076"/>
                <a:gd name="connsiteY5" fmla="*/ 368234 h 554862"/>
                <a:gd name="connsiteX6" fmla="*/ 2216076 w 2216076"/>
                <a:gd name="connsiteY6" fmla="*/ 357476 h 554862"/>
                <a:gd name="connsiteX0" fmla="*/ 0 w 2205318"/>
                <a:gd name="connsiteY0" fmla="*/ 303688 h 554862"/>
                <a:gd name="connsiteX1" fmla="*/ 613186 w 2205318"/>
                <a:gd name="connsiteY1" fmla="*/ 346719 h 554862"/>
                <a:gd name="connsiteX2" fmla="*/ 828339 w 2205318"/>
                <a:gd name="connsiteY2" fmla="*/ 2474 h 554862"/>
                <a:gd name="connsiteX3" fmla="*/ 978946 w 2205318"/>
                <a:gd name="connsiteY3" fmla="*/ 551114 h 554862"/>
                <a:gd name="connsiteX4" fmla="*/ 1333948 w 2205318"/>
                <a:gd name="connsiteY4" fmla="*/ 249900 h 554862"/>
                <a:gd name="connsiteX5" fmla="*/ 1925619 w 2205318"/>
                <a:gd name="connsiteY5" fmla="*/ 368234 h 554862"/>
                <a:gd name="connsiteX6" fmla="*/ 2205318 w 2205318"/>
                <a:gd name="connsiteY6" fmla="*/ 148490 h 55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5318" h="554862">
                  <a:moveTo>
                    <a:pt x="0" y="303688"/>
                  </a:moveTo>
                  <a:cubicBezTo>
                    <a:pt x="237564" y="350304"/>
                    <a:pt x="475129" y="396921"/>
                    <a:pt x="613186" y="346719"/>
                  </a:cubicBezTo>
                  <a:cubicBezTo>
                    <a:pt x="751243" y="296517"/>
                    <a:pt x="767379" y="-31592"/>
                    <a:pt x="828339" y="2474"/>
                  </a:cubicBezTo>
                  <a:cubicBezTo>
                    <a:pt x="889299" y="36540"/>
                    <a:pt x="894678" y="509876"/>
                    <a:pt x="978946" y="551114"/>
                  </a:cubicBezTo>
                  <a:cubicBezTo>
                    <a:pt x="1063214" y="592352"/>
                    <a:pt x="1176169" y="280380"/>
                    <a:pt x="1333948" y="249900"/>
                  </a:cubicBezTo>
                  <a:cubicBezTo>
                    <a:pt x="1491727" y="219420"/>
                    <a:pt x="1780391" y="385136"/>
                    <a:pt x="1925619" y="368234"/>
                  </a:cubicBezTo>
                  <a:cubicBezTo>
                    <a:pt x="2070847" y="351332"/>
                    <a:pt x="2191871" y="176280"/>
                    <a:pt x="2205318" y="148490"/>
                  </a:cubicBezTo>
                </a:path>
              </a:pathLst>
            </a:custGeom>
            <a:noFill/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152452" y="6156806"/>
              <a:ext cx="2216076" cy="709432"/>
            </a:xfrm>
            <a:prstGeom prst="rect">
              <a:avLst/>
            </a:prstGeom>
            <a:solidFill>
              <a:srgbClr val="FF5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53" name="Content Placeholder 2"/>
          <p:cNvSpPr txBox="1">
            <a:spLocks/>
          </p:cNvSpPr>
          <p:nvPr/>
        </p:nvSpPr>
        <p:spPr>
          <a:xfrm>
            <a:off x="1541500" y="5079601"/>
            <a:ext cx="6041950" cy="106270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2400" dirty="0" smtClean="0"/>
              <a:t>Beyond all these, a key part that is missing is a </a:t>
            </a:r>
            <a:r>
              <a:rPr lang="en-US" sz="2400" b="1" dirty="0" smtClean="0"/>
              <a:t>theoretical</a:t>
            </a:r>
            <a:r>
              <a:rPr lang="en-US" sz="2400" dirty="0" smtClean="0"/>
              <a:t> backbone</a:t>
            </a:r>
            <a:r>
              <a:rPr lang="en-US" sz="2400" b="1" dirty="0" smtClean="0"/>
              <a:t> </a:t>
            </a:r>
            <a:r>
              <a:rPr lang="en-US" sz="2400" dirty="0" smtClean="0"/>
              <a:t>for the </a:t>
            </a:r>
            <a:r>
              <a:rPr lang="en-US" sz="2400" dirty="0" smtClean="0">
                <a:solidFill>
                  <a:srgbClr val="00B0F0"/>
                </a:solidFill>
              </a:rPr>
              <a:t>local</a:t>
            </a:r>
            <a:r>
              <a:rPr lang="en-US" sz="2400" dirty="0" smtClean="0"/>
              <a:t> model as a way to characterize the </a:t>
            </a:r>
            <a:r>
              <a:rPr lang="en-US" sz="2400" dirty="0" smtClean="0">
                <a:solidFill>
                  <a:srgbClr val="00B050"/>
                </a:solidFill>
              </a:rPr>
              <a:t>global</a:t>
            </a:r>
            <a:r>
              <a:rPr lang="en-US" sz="2400" dirty="0" smtClean="0"/>
              <a:t> unknown image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40921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1.66667E-6 -0.2465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338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2.22222E-6 -0.2479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3" grpId="1" build="allAtOnce" animBg="1"/>
      <p:bldP spid="53" grpId="3" build="allAtOnce" animBg="1"/>
      <p:bldP spid="53" grpId="4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Theoretical Backbone?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>
                    <a:solidFill>
                      <a:srgbClr val="FFFFFF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The core </a:t>
                </a:r>
                <a:r>
                  <a:rPr lang="en-US" sz="2400" dirty="0">
                    <a:solidFill>
                      <a:srgbClr val="00B05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global</a:t>
                </a:r>
                <a:r>
                  <a:rPr lang="en-US" sz="2400" dirty="0">
                    <a:solidFill>
                      <a:srgbClr val="FFFFFF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en-US" sz="2400" dirty="0">
                    <a:solidFill>
                      <a:srgbClr val="00B0F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local</a:t>
                </a:r>
                <a:r>
                  <a:rPr lang="en-US" sz="2400" dirty="0">
                    <a:solidFill>
                      <a:srgbClr val="FFFF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>
                    <a:solidFill>
                      <a:srgbClr val="FFFFFF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model assumption 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𝐗</m:t>
                    </m:r>
                  </m:oMath>
                </a14:m>
                <a:r>
                  <a:rPr lang="en-US" sz="2400" dirty="0" smtClea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l" rtl="0"/>
                <a:endParaRPr lang="en-US" sz="2400" dirty="0" smtClean="0"/>
              </a:p>
              <a:p>
                <a:pPr algn="l" rtl="0"/>
                <a:endParaRPr lang="en-US" sz="2400" dirty="0" smtClean="0"/>
              </a:p>
              <a:p>
                <a:pPr algn="l" rtl="0"/>
                <a:endParaRPr lang="en-US" sz="2400" dirty="0"/>
              </a:p>
              <a:p>
                <a:pPr algn="l" rtl="0"/>
                <a:r>
                  <a:rPr lang="en-US" sz="2400" dirty="0"/>
                  <a:t>Questions to consider:</a:t>
                </a:r>
              </a:p>
              <a:p>
                <a:pPr marL="971550" lvl="1" indent="-514350" algn="l" rtl="0">
                  <a:buFont typeface="+mj-lt"/>
                  <a:buAutoNum type="romanUcPeriod"/>
                </a:pPr>
                <a:r>
                  <a:rPr lang="en-US" sz="2200" dirty="0"/>
                  <a:t>Who are those signals belonging to this model? Do they exist? </a:t>
                </a:r>
              </a:p>
              <a:p>
                <a:pPr marL="971550" lvl="1" indent="-514350" algn="l" rtl="0">
                  <a:buFont typeface="+mj-lt"/>
                  <a:buAutoNum type="romanUcPeriod"/>
                </a:pPr>
                <a:r>
                  <a:rPr lang="en-US" sz="2200" dirty="0"/>
                  <a:t>Under which conditions </a:t>
                </a:r>
                <a:r>
                  <a:rPr lang="en-US" sz="2200" dirty="0" smtClean="0"/>
                  <a:t>on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2200" dirty="0" smtClean="0"/>
                  <a:t> would </a:t>
                </a:r>
                <a:r>
                  <a:rPr lang="en-US" sz="2200" dirty="0"/>
                  <a:t>this model be feasible? </a:t>
                </a:r>
              </a:p>
              <a:p>
                <a:pPr marL="971550" lvl="1" indent="-514350" algn="l" rtl="0">
                  <a:buFont typeface="+mj-lt"/>
                  <a:buAutoNum type="romanUcPeriod"/>
                </a:pPr>
                <a:r>
                  <a:rPr lang="en-US" sz="2200" dirty="0"/>
                  <a:t>How does one sample from this model? </a:t>
                </a:r>
              </a:p>
              <a:p>
                <a:pPr marL="971550" lvl="1" indent="-514350" algn="l" rtl="0">
                  <a:buFont typeface="+mj-lt"/>
                  <a:buAutoNum type="romanUcPeriod"/>
                </a:pPr>
                <a:r>
                  <a:rPr lang="en-US" sz="2200" dirty="0"/>
                  <a:t>How should we perform pursuit properly </a:t>
                </a:r>
                <a:r>
                  <a:rPr lang="en-US" sz="2200" dirty="0" smtClean="0"/>
                  <a:t>(and </a:t>
                </a:r>
                <a:r>
                  <a:rPr lang="en-US" sz="2200" dirty="0">
                    <a:solidFill>
                      <a:srgbClr val="00B0F0"/>
                    </a:solidFill>
                  </a:rPr>
                  <a:t>locally</a:t>
                </a:r>
                <a:r>
                  <a:rPr lang="en-US" sz="2200" dirty="0"/>
                  <a:t>) </a:t>
                </a:r>
                <a:r>
                  <a:rPr lang="en-US" sz="2200" dirty="0" smtClean="0"/>
                  <a:t>under</a:t>
                </a:r>
                <a:br>
                  <a:rPr lang="en-US" sz="2200" dirty="0" smtClean="0"/>
                </a:br>
                <a:r>
                  <a:rPr lang="en-US" sz="2200" dirty="0" smtClean="0"/>
                  <a:t>this </a:t>
                </a:r>
                <a:r>
                  <a:rPr lang="en-US" sz="2200" dirty="0"/>
                  <a:t>model? </a:t>
                </a:r>
              </a:p>
              <a:p>
                <a:pPr marL="971550" lvl="1" indent="-514350" algn="l" rtl="0">
                  <a:buFont typeface="+mj-lt"/>
                  <a:buAutoNum type="romanUcPeriod"/>
                </a:pPr>
                <a:r>
                  <a:rPr lang="en-US" sz="2200" dirty="0"/>
                  <a:t>How should we learn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2200" dirty="0" smtClean="0"/>
                  <a:t> if </a:t>
                </a:r>
                <a:r>
                  <a:rPr lang="en-US" sz="2200" dirty="0"/>
                  <a:t>this is indeed the model?</a:t>
                </a:r>
                <a:endParaRPr lang="he-IL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0" t="-22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584-C570-474F-8EAB-33F9CCB3ADA2}" type="slidenum">
              <a:rPr lang="he-IL" smtClean="0"/>
              <a:t>9</a:t>
            </a:fld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40904" y="2212167"/>
                <a:ext cx="7115696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dirty="0" smtClean="0">
                    <a:solidFill>
                      <a:srgbClr val="FF0000"/>
                    </a:solidFill>
                  </a:rPr>
                  <a:t>Every patch in the unknown signal is expected to have a sparse representation w.r.t. the same dictionary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endParaRPr lang="he-I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04" y="2212167"/>
                <a:ext cx="7115696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285" t="-5882" r="-1457" b="-161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42687" y="2367019"/>
            <a:ext cx="798217" cy="5212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76562" y="1691473"/>
                <a:ext cx="517182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𝛀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𝛄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562" y="1691473"/>
                <a:ext cx="5171826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497" y="6171304"/>
            <a:ext cx="1325005" cy="6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12115</TotalTime>
  <Words>2066</Words>
  <Application>Microsoft Office PowerPoint</Application>
  <PresentationFormat>On-screen Show (4:3)</PresentationFormat>
  <Paragraphs>661</Paragraphs>
  <Slides>54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FrankRuehl</vt:lpstr>
      <vt:lpstr>Helvetica</vt:lpstr>
      <vt:lpstr>Monotype Corsiva</vt:lpstr>
      <vt:lpstr>Symbol</vt:lpstr>
      <vt:lpstr>Tahoma</vt:lpstr>
      <vt:lpstr>Times New Roman</vt:lpstr>
      <vt:lpstr>Wingdings</vt:lpstr>
      <vt:lpstr>Office Theme</vt:lpstr>
      <vt:lpstr>Signal Modeling:</vt:lpstr>
      <vt:lpstr>Motivation and Background</vt:lpstr>
      <vt:lpstr>Our Starting Point: Image Denoising</vt:lpstr>
      <vt:lpstr>Leading Image Denoising Methods…</vt:lpstr>
      <vt:lpstr>The Sparse-Land Model</vt:lpstr>
      <vt:lpstr>Patch Denoising</vt:lpstr>
      <vt:lpstr>Consider this Algorithm [Elad &amp; Aharon, ‘06]</vt:lpstr>
      <vt:lpstr>What is Missing?</vt:lpstr>
      <vt:lpstr>Missing Theoretical Backbone?</vt:lpstr>
      <vt:lpstr>In this Talk</vt:lpstr>
      <vt:lpstr>Convolutional Sparse Coding</vt:lpstr>
      <vt:lpstr>Convolutional Sparsity Assumes…</vt:lpstr>
      <vt:lpstr>Convolutional Sparse Representation</vt:lpstr>
      <vt:lpstr>Two Interpretations</vt:lpstr>
      <vt:lpstr>PowerPoint Presentation</vt:lpstr>
      <vt:lpstr>Classical Sparse Theory (Noiseless)</vt:lpstr>
      <vt:lpstr>The Need for a Theoretical Study</vt:lpstr>
      <vt:lpstr>The Local Representation</vt:lpstr>
      <vt:lpstr>Inherent Positive Properties</vt:lpstr>
      <vt:lpstr>The ℓ_(0,∞) Norm and the P_(0,∞) Problem</vt:lpstr>
      <vt:lpstr>Uniqueness via Mutual Coherence</vt:lpstr>
      <vt:lpstr>Recovery Guarantees</vt:lpstr>
      <vt:lpstr>From Ideal to Noisy Signals</vt:lpstr>
      <vt:lpstr>Stability of (P_(0,∞)^ϵ ) via Stripe-RIP</vt:lpstr>
      <vt:lpstr>Local Noise Assumption</vt:lpstr>
      <vt:lpstr>Stability of OMP</vt:lpstr>
      <vt:lpstr>Stability of Lagrangian BP</vt:lpstr>
      <vt:lpstr>Global Pursuit via Local Processing</vt:lpstr>
      <vt:lpstr>Simulation</vt:lpstr>
      <vt:lpstr>Partial Summary of CSC</vt:lpstr>
      <vt:lpstr>Going Deeper</vt:lpstr>
      <vt:lpstr>CSC and CNN</vt:lpstr>
      <vt:lpstr>CNN</vt:lpstr>
      <vt:lpstr>CNN</vt:lpstr>
      <vt:lpstr>Mathematically...</vt:lpstr>
      <vt:lpstr>Training Stage of CNN</vt:lpstr>
      <vt:lpstr>Back to CSC</vt:lpstr>
      <vt:lpstr>Deep Coding and Learning Problems</vt:lpstr>
      <vt:lpstr>Deep Coding and Learning Problems</vt:lpstr>
      <vt:lpstr>PowerPoint Presentation</vt:lpstr>
      <vt:lpstr>Consider this for Solving the DCP</vt:lpstr>
      <vt:lpstr>Consider this for Solving the DLP</vt:lpstr>
      <vt:lpstr>Theoretical Questions</vt:lpstr>
      <vt:lpstr>Uniqueness of (DCP_λ )</vt:lpstr>
      <vt:lpstr>Stability of (DCP_λ^E )</vt:lpstr>
      <vt:lpstr>Stability of LT</vt:lpstr>
      <vt:lpstr>Limitations of the Forward Pass</vt:lpstr>
      <vt:lpstr>What Next?</vt:lpstr>
      <vt:lpstr>Layered Basis Pursuit (Noiseless)</vt:lpstr>
      <vt:lpstr>Guarantee for Success of Layered BP</vt:lpstr>
      <vt:lpstr>Stability of Layered BP</vt:lpstr>
      <vt:lpstr>Layered Iterative Thresholding</vt:lpstr>
      <vt:lpstr>Conclusion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Papyan Vardan</dc:creator>
  <cp:lastModifiedBy>vardanp</cp:lastModifiedBy>
  <cp:revision>1073</cp:revision>
  <dcterms:created xsi:type="dcterms:W3CDTF">2016-08-05T12:10:31Z</dcterms:created>
  <dcterms:modified xsi:type="dcterms:W3CDTF">2016-10-13T09:34:37Z</dcterms:modified>
</cp:coreProperties>
</file>